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8" r:id="rId2"/>
    <p:sldId id="257" r:id="rId3"/>
    <p:sldId id="295" r:id="rId4"/>
    <p:sldId id="296" r:id="rId5"/>
    <p:sldId id="285" r:id="rId6"/>
    <p:sldId id="294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259" r:id="rId1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0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2.m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88124"/>
              </p:ext>
            </p:extLst>
          </p:nvPr>
        </p:nvGraphicFramePr>
        <p:xfrm>
          <a:off x="500034" y="2816085"/>
          <a:ext cx="8251706" cy="269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324"/>
                <a:gridCol w="6283382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baseline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VY_32_INOVACE_10A_09_Gymnastika_Akrobacie_Stoje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Tělesná výchova 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10.3.2013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4" descr="Gymnastika.pn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143240" y="2214554"/>
            <a:ext cx="2977362" cy="29773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marL="342900" lvl="1" indent="-342900">
              <a:buNone/>
            </a:pPr>
            <a:r>
              <a:rPr lang="cs-CZ" sz="2400" b="1" u="sng" dirty="0" smtClean="0">
                <a:solidFill>
                  <a:schemeClr val="tx1"/>
                </a:solidFill>
              </a:rPr>
              <a:t>Stoj na rukou – klíčové okamžiky</a:t>
            </a:r>
          </a:p>
          <a:p>
            <a:pPr>
              <a:buNone/>
            </a:pPr>
            <a:r>
              <a:rPr lang="cs-CZ" dirty="0" smtClean="0"/>
              <a:t>	</a:t>
            </a:r>
            <a:r>
              <a:rPr lang="cs-CZ" sz="2000" dirty="0" smtClean="0">
                <a:solidFill>
                  <a:schemeClr val="tx1"/>
                </a:solidFill>
              </a:rPr>
              <a:t>(dopomoc chycením za stehna nad koleny)</a:t>
            </a:r>
          </a:p>
          <a:p>
            <a:pPr>
              <a:buNone/>
            </a:pP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571744"/>
            <a:ext cx="3929090" cy="2946817"/>
          </a:xfrm>
          <a:prstGeom prst="rect">
            <a:avLst/>
          </a:prstGeom>
        </p:spPr>
      </p:pic>
      <p:pic>
        <p:nvPicPr>
          <p:cNvPr id="5" name="Obrázek 4" descr="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2589604"/>
            <a:ext cx="3857652" cy="2893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500042"/>
            <a:ext cx="3893612" cy="2920209"/>
          </a:xfrm>
        </p:spPr>
      </p:pic>
      <p:pic>
        <p:nvPicPr>
          <p:cNvPr id="6" name="Obrázek 5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8457" y="3571876"/>
            <a:ext cx="3905245" cy="2928934"/>
          </a:xfrm>
          <a:prstGeom prst="rect">
            <a:avLst/>
          </a:prstGeom>
        </p:spPr>
      </p:pic>
      <p:pic>
        <p:nvPicPr>
          <p:cNvPr id="7" name="Obrázek 6" descr="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500042"/>
            <a:ext cx="3857652" cy="2893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Stoj na rukou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5" name="Obrázek 4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2357430"/>
            <a:ext cx="2778068" cy="2778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Dopomoc:</a:t>
            </a:r>
            <a:endParaRPr lang="cs-CZ" b="1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P10101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1428736"/>
            <a:ext cx="3571882" cy="4762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135729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POUŽITÁ LITERATURA</a:t>
            </a:r>
            <a:endParaRPr lang="cs-CZ" sz="3600" b="1" dirty="0">
              <a:latin typeface="Calibri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611560" y="1010882"/>
            <a:ext cx="792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smtClean="0"/>
              <a:t>SVATOŇ</a:t>
            </a:r>
            <a:r>
              <a:rPr lang="cs-CZ" sz="1400" dirty="0" smtClean="0"/>
              <a:t>, Vratislav a kol. </a:t>
            </a:r>
            <a:r>
              <a:rPr lang="cs-CZ" sz="1400" i="1" dirty="0" smtClean="0"/>
              <a:t>Gymnastika, Akrobacie a cvičení na nářadí</a:t>
            </a:r>
            <a:r>
              <a:rPr lang="cs-CZ" sz="1400" dirty="0" smtClean="0"/>
              <a:t>. Praha: NS Svoboda, 1997, ISBN 80-205-0542-3.</a:t>
            </a:r>
            <a:endParaRPr lang="cs-CZ" sz="1400" dirty="0" smtClean="0">
              <a:latin typeface="Calibri" pitchFamily="34" charset="0"/>
            </a:endParaRPr>
          </a:p>
          <a:p>
            <a:r>
              <a:rPr lang="cs-CZ" sz="1400" dirty="0" smtClean="0">
                <a:latin typeface="Calibri" pitchFamily="34" charset="0"/>
              </a:rPr>
              <a:t>Videa 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400" dirty="0" smtClean="0">
                <a:solidFill>
                  <a:schemeClr val="tx1"/>
                </a:solidFill>
              </a:rPr>
              <a:t>Materiál je určen pro žáky prvních ročníků 4letých a  třetích ročníků 6letých gymnázií. Žáci zhlédnou videa, která napomohou zpřesnění představy o daném pohybovém úkolu. Cvičení pak vyzkoušejí prakticky v tělocvičně. Cílem cvičení je osvojit si a zautomatizovat akrobatické prvky – stoje (na lopatkách, na hlavě, stoj na rukou). V hodině jsou využita cvičení  jednotlivců i cvičení ve dvojicích (druhý dává dopomoc). Cvičení jsou řazena od nejjednoduššího k nejsložitějšímu. Opakujeme </a:t>
            </a:r>
            <a:r>
              <a:rPr lang="cs-CZ" sz="1400" smtClean="0">
                <a:solidFill>
                  <a:schemeClr val="tx1"/>
                </a:solidFill>
              </a:rPr>
              <a:t>je </a:t>
            </a:r>
            <a:r>
              <a:rPr lang="cs-CZ" sz="1400" smtClean="0">
                <a:solidFill>
                  <a:schemeClr val="tx1"/>
                </a:solidFill>
              </a:rPr>
              <a:t>několikrát </a:t>
            </a:r>
            <a:r>
              <a:rPr lang="cs-CZ" sz="1400" dirty="0" smtClean="0">
                <a:solidFill>
                  <a:schemeClr val="tx1"/>
                </a:solidFill>
              </a:rPr>
              <a:t>do té doby, než dojde zvládnutí dané pohybové dovednosti</a:t>
            </a:r>
          </a:p>
          <a:p>
            <a:pPr>
              <a:lnSpc>
                <a:spcPct val="160000"/>
              </a:lnSpc>
            </a:pPr>
            <a:r>
              <a:rPr lang="cs-CZ" sz="1400" u="sng" dirty="0" smtClean="0">
                <a:solidFill>
                  <a:schemeClr val="tx1"/>
                </a:solidFill>
              </a:rPr>
              <a:t>Pomůcky:</a:t>
            </a:r>
            <a:r>
              <a:rPr lang="cs-CZ" sz="1400" dirty="0" smtClean="0">
                <a:solidFill>
                  <a:schemeClr val="tx1"/>
                </a:solidFill>
              </a:rPr>
              <a:t> gymnastický koberec, žíněnka</a:t>
            </a:r>
          </a:p>
        </p:txBody>
      </p:sp>
    </p:spTree>
    <p:extLst>
      <p:ext uri="{BB962C8B-B14F-4D97-AF65-F5344CB8AC3E}">
        <p14:creationId xmlns:p14="http://schemas.microsoft.com/office/powerpoint/2010/main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00158"/>
          </a:xfrm>
        </p:spPr>
        <p:txBody>
          <a:bodyPr/>
          <a:lstStyle/>
          <a:p>
            <a:r>
              <a:rPr lang="cs-CZ" u="sng" dirty="0" smtClean="0"/>
              <a:t>Stoj na lopatkách</a:t>
            </a:r>
            <a:endParaRPr lang="cs-CZ" u="sng" dirty="0"/>
          </a:p>
        </p:txBody>
      </p:sp>
      <p:pic>
        <p:nvPicPr>
          <p:cNvPr id="4" name="Zástupný symbol pro obsah 3" descr="P10100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1571612"/>
            <a:ext cx="3000396" cy="4000528"/>
          </a:xfrm>
        </p:spPr>
      </p:pic>
      <p:pic>
        <p:nvPicPr>
          <p:cNvPr id="5" name="Obrázek 4" descr="P10100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1571636"/>
            <a:ext cx="3000378" cy="4000504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2143108" y="5929330"/>
            <a:ext cx="6026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>
                <a:latin typeface="+mj-lt"/>
              </a:rPr>
              <a:t>a) ruce podpírají boky (lehčí varianta) </a:t>
            </a:r>
            <a:endParaRPr lang="cs-CZ" sz="2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P101009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547666"/>
            <a:ext cx="3643338" cy="4857785"/>
          </a:xfrm>
        </p:spPr>
      </p:pic>
      <p:pic>
        <p:nvPicPr>
          <p:cNvPr id="5" name="Obrázek 4" descr="P10100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9" y="571480"/>
            <a:ext cx="3643338" cy="4857784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3214678" y="5857892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smtClean="0">
                <a:latin typeface="+mj-lt"/>
              </a:rPr>
              <a:t>b) </a:t>
            </a:r>
            <a:r>
              <a:rPr lang="cs-CZ" sz="2400" dirty="0" smtClean="0">
                <a:latin typeface="+mj-lt"/>
              </a:rPr>
              <a:t>upažit dolů</a:t>
            </a:r>
            <a:endParaRPr lang="cs-CZ" sz="2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Stoj na hlavě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143404"/>
          </a:xfrm>
        </p:spPr>
        <p:txBody>
          <a:bodyPr/>
          <a:lstStyle/>
          <a:p>
            <a:pPr marL="457200" indent="-457200"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endParaRPr lang="cs-CZ" b="1" u="sng" dirty="0" smtClean="0">
              <a:solidFill>
                <a:schemeClr val="tx1"/>
              </a:solidFill>
            </a:endParaRPr>
          </a:p>
          <a:p>
            <a:endParaRPr lang="cs-CZ" b="1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P10100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1714488"/>
            <a:ext cx="4500594" cy="3375446"/>
          </a:xfrm>
          <a:prstGeom prst="rect">
            <a:avLst/>
          </a:prstGeom>
        </p:spPr>
      </p:pic>
      <p:cxnSp>
        <p:nvCxnSpPr>
          <p:cNvPr id="6" name="Přímá spojovací čára 5"/>
          <p:cNvCxnSpPr/>
          <p:nvPr/>
        </p:nvCxnSpPr>
        <p:spPr>
          <a:xfrm>
            <a:off x="4071934" y="4357694"/>
            <a:ext cx="1000132" cy="3571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ovací čára 7"/>
          <p:cNvCxnSpPr/>
          <p:nvPr/>
        </p:nvCxnSpPr>
        <p:spPr>
          <a:xfrm flipV="1">
            <a:off x="4071934" y="3929066"/>
            <a:ext cx="1000132" cy="428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 rot="5400000">
            <a:off x="4679158" y="4321975"/>
            <a:ext cx="785817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ovéPole 11"/>
          <p:cNvSpPr txBox="1"/>
          <p:nvPr/>
        </p:nvSpPr>
        <p:spPr>
          <a:xfrm>
            <a:off x="2143108" y="5572140"/>
            <a:ext cx="5008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>
                <a:latin typeface="+mj-lt"/>
              </a:rPr>
              <a:t>- ruce a hlava vytváří trojúhelník</a:t>
            </a:r>
            <a:endParaRPr lang="cs-CZ" sz="2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P10100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714356"/>
            <a:ext cx="3643338" cy="4857785"/>
          </a:xfrm>
        </p:spPr>
      </p:pic>
      <p:pic>
        <p:nvPicPr>
          <p:cNvPr id="5" name="Obrázek 4" descr="P101009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714357"/>
            <a:ext cx="3643338" cy="4857784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1643042" y="5786454"/>
            <a:ext cx="6858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latin typeface="+mj-lt"/>
              </a:rPr>
              <a:t> - odrazem jednonož nebo snožmo</a:t>
            </a:r>
          </a:p>
          <a:p>
            <a:r>
              <a:rPr lang="cs-CZ" sz="2400" dirty="0" smtClean="0">
                <a:latin typeface="+mj-lt"/>
              </a:rPr>
              <a:t> - dopomoc chytá cvičence za nohu</a:t>
            </a:r>
            <a:endParaRPr lang="cs-CZ" sz="2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71596"/>
          </a:xfrm>
        </p:spPr>
        <p:txBody>
          <a:bodyPr/>
          <a:lstStyle/>
          <a:p>
            <a:r>
              <a:rPr lang="cs-CZ" u="sng" dirty="0" smtClean="0"/>
              <a:t>Stoj na rukou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lnSpc>
                <a:spcPct val="150000"/>
              </a:lnSpc>
            </a:pPr>
            <a:r>
              <a:rPr lang="cs-CZ" sz="9600" dirty="0" smtClean="0">
                <a:solidFill>
                  <a:schemeClr val="tx1"/>
                </a:solidFill>
              </a:rPr>
              <a:t>zvládnutelný již v mladším školním věku</a:t>
            </a:r>
          </a:p>
          <a:p>
            <a:pPr>
              <a:lnSpc>
                <a:spcPct val="150000"/>
              </a:lnSpc>
            </a:pPr>
            <a:r>
              <a:rPr lang="cs-CZ" sz="9600" dirty="0" smtClean="0">
                <a:solidFill>
                  <a:schemeClr val="tx1"/>
                </a:solidFill>
              </a:rPr>
              <a:t>nácviku předchází příprava zaměřená na zpevnění</a:t>
            </a:r>
          </a:p>
          <a:p>
            <a:pPr>
              <a:lnSpc>
                <a:spcPct val="150000"/>
              </a:lnSpc>
            </a:pPr>
            <a:r>
              <a:rPr lang="cs-CZ" sz="9600" dirty="0" smtClean="0">
                <a:solidFill>
                  <a:schemeClr val="tx1"/>
                </a:solidFill>
              </a:rPr>
              <a:t>paže „vytažené z ramen“</a:t>
            </a:r>
          </a:p>
          <a:p>
            <a:pPr>
              <a:lnSpc>
                <a:spcPct val="150000"/>
              </a:lnSpc>
            </a:pPr>
            <a:r>
              <a:rPr lang="cs-CZ" sz="9600" dirty="0" smtClean="0">
                <a:solidFill>
                  <a:schemeClr val="tx1"/>
                </a:solidFill>
              </a:rPr>
              <a:t>toporné držení trupu</a:t>
            </a:r>
          </a:p>
          <a:p>
            <a:pPr>
              <a:lnSpc>
                <a:spcPct val="150000"/>
              </a:lnSpc>
            </a:pPr>
            <a:r>
              <a:rPr lang="cs-CZ" sz="9600" dirty="0" smtClean="0">
                <a:solidFill>
                  <a:schemeClr val="tx1"/>
                </a:solidFill>
              </a:rPr>
              <a:t>nohy napjaté </a:t>
            </a:r>
          </a:p>
          <a:p>
            <a:pPr>
              <a:lnSpc>
                <a:spcPct val="150000"/>
              </a:lnSpc>
            </a:pPr>
            <a:r>
              <a:rPr lang="cs-CZ" sz="9600" dirty="0" smtClean="0">
                <a:solidFill>
                  <a:schemeClr val="tx1"/>
                </a:solidFill>
              </a:rPr>
              <a:t>stabilita zajištěna  rozevřením prstů na rukou</a:t>
            </a:r>
          </a:p>
          <a:p>
            <a:pPr>
              <a:lnSpc>
                <a:spcPct val="150000"/>
              </a:lnSpc>
              <a:buNone/>
            </a:pPr>
            <a:r>
              <a:rPr lang="cs-CZ" sz="6400" dirty="0" smtClean="0">
                <a:solidFill>
                  <a:schemeClr val="tx1"/>
                </a:solidFill>
              </a:rPr>
              <a:t>      (vytvoření co největší plochy opory, jejímž středem prochází těžnice těla)</a:t>
            </a:r>
          </a:p>
          <a:p>
            <a:pPr>
              <a:lnSpc>
                <a:spcPct val="150000"/>
              </a:lnSpc>
            </a:pPr>
            <a:r>
              <a:rPr lang="cs-CZ" sz="9600" dirty="0" smtClean="0">
                <a:solidFill>
                  <a:schemeClr val="tx1"/>
                </a:solidFill>
              </a:rPr>
              <a:t>hlava je mírně zakloněná</a:t>
            </a:r>
          </a:p>
          <a:p>
            <a:endParaRPr lang="cs-CZ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8596" y="714356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Nácvik</a:t>
            </a:r>
          </a:p>
          <a:p>
            <a:pPr lvl="1"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 lvl="1">
              <a:buNone/>
            </a:pPr>
            <a:r>
              <a:rPr lang="cs-CZ" sz="2000" i="1" u="sng" dirty="0" smtClean="0">
                <a:solidFill>
                  <a:schemeClr val="tx1"/>
                </a:solidFill>
              </a:rPr>
              <a:t>„</a:t>
            </a:r>
            <a:r>
              <a:rPr lang="cs-CZ" sz="2000" b="1" i="1" u="sng" dirty="0" smtClean="0">
                <a:solidFill>
                  <a:schemeClr val="tx1"/>
                </a:solidFill>
              </a:rPr>
              <a:t>gymnastická lavička“ </a:t>
            </a:r>
          </a:p>
          <a:p>
            <a:pPr lvl="1">
              <a:buNone/>
            </a:pPr>
            <a:r>
              <a:rPr lang="cs-CZ" sz="2000" dirty="0" smtClean="0">
                <a:solidFill>
                  <a:schemeClr val="tx1"/>
                </a:solidFill>
              </a:rPr>
              <a:t>( ruce co nejdál, odrazová noha blízko k zemi)</a:t>
            </a:r>
            <a:r>
              <a:rPr lang="cs-CZ" sz="2000" i="1" u="sng" dirty="0" smtClean="0">
                <a:solidFill>
                  <a:schemeClr val="tx1"/>
                </a:solidFill>
              </a:rPr>
              <a:t> </a:t>
            </a:r>
            <a:endParaRPr lang="cs-CZ" sz="2000" i="1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946794"/>
            <a:ext cx="4071966" cy="3053974"/>
          </a:xfrm>
          <a:prstGeom prst="rect">
            <a:avLst/>
          </a:prstGeom>
        </p:spPr>
      </p:pic>
      <p:pic>
        <p:nvPicPr>
          <p:cNvPr id="5" name="Obrázek 4" descr="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2946793"/>
            <a:ext cx="4071966" cy="305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642918"/>
            <a:ext cx="3714776" cy="2786082"/>
          </a:xfrm>
        </p:spPr>
      </p:pic>
      <p:pic>
        <p:nvPicPr>
          <p:cNvPr id="5" name="Obrázek 4" descr="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642918"/>
            <a:ext cx="3714778" cy="2786083"/>
          </a:xfrm>
          <a:prstGeom prst="rect">
            <a:avLst/>
          </a:prstGeom>
        </p:spPr>
      </p:pic>
      <p:pic>
        <p:nvPicPr>
          <p:cNvPr id="6" name="Obrázek 5" descr="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36" y="3571876"/>
            <a:ext cx="3714712" cy="2786034"/>
          </a:xfrm>
          <a:prstGeom prst="rect">
            <a:avLst/>
          </a:prstGeom>
        </p:spPr>
      </p:pic>
      <p:pic>
        <p:nvPicPr>
          <p:cNvPr id="7" name="Obrázek 6" descr="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7752" y="3571900"/>
            <a:ext cx="3714776" cy="2786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467</TotalTime>
  <Words>273</Words>
  <Application>Microsoft Office PowerPoint</Application>
  <PresentationFormat>Předvádění na obrazovce (4:3)</PresentationFormat>
  <Paragraphs>53</Paragraphs>
  <Slides>16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7" baseType="lpstr">
      <vt:lpstr>ŠABLONA DUM</vt:lpstr>
      <vt:lpstr>Prezentace aplikace PowerPoint</vt:lpstr>
      <vt:lpstr>ANOTACE</vt:lpstr>
      <vt:lpstr>Stoj na lopatkách</vt:lpstr>
      <vt:lpstr>Prezentace aplikace PowerPoint</vt:lpstr>
      <vt:lpstr>Stoj na hlavě</vt:lpstr>
      <vt:lpstr>Prezentace aplikace PowerPoint</vt:lpstr>
      <vt:lpstr>Stoj na rukou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Jiří Polák</cp:lastModifiedBy>
  <cp:revision>78</cp:revision>
  <dcterms:created xsi:type="dcterms:W3CDTF">2013-02-11T18:59:15Z</dcterms:created>
  <dcterms:modified xsi:type="dcterms:W3CDTF">2013-05-23T08:47:55Z</dcterms:modified>
</cp:coreProperties>
</file>