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6"/>
  </p:notesMasterIdLst>
  <p:sldIdLst>
    <p:sldId id="258" r:id="rId2"/>
    <p:sldId id="257" r:id="rId3"/>
    <p:sldId id="294" r:id="rId4"/>
    <p:sldId id="295" r:id="rId5"/>
    <p:sldId id="296" r:id="rId6"/>
    <p:sldId id="297" r:id="rId7"/>
    <p:sldId id="298" r:id="rId8"/>
    <p:sldId id="300" r:id="rId9"/>
    <p:sldId id="299" r:id="rId10"/>
    <p:sldId id="301" r:id="rId11"/>
    <p:sldId id="302" r:id="rId12"/>
    <p:sldId id="303" r:id="rId13"/>
    <p:sldId id="304" r:id="rId14"/>
    <p:sldId id="259" r:id="rId15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8" d="100"/>
          <a:sy n="68" d="100"/>
        </p:scale>
        <p:origin x="-1140" y="-87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AB197DC-20B0-46B2-97E9-16AE43A7FB28}" type="datetimeFigureOut">
              <a:rPr lang="cs-CZ" smtClean="0"/>
              <a:pPr/>
              <a:t>23.5.2013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79B8CE6-6F5B-4E33-A7F2-CB486F89EC21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5327988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9B8CE6-6F5B-4E33-A7F2-CB486F89EC21}" type="slidenum">
              <a:rPr lang="cs-CZ" smtClean="0"/>
              <a:pPr/>
              <a:t>1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13190615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9B8CE6-6F5B-4E33-A7F2-CB486F89EC21}" type="slidenum">
              <a:rPr lang="cs-CZ" smtClean="0"/>
              <a:pPr/>
              <a:t>2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47942190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9B8CE6-6F5B-4E33-A7F2-CB486F89EC21}" type="slidenum">
              <a:rPr lang="cs-CZ" smtClean="0"/>
              <a:pPr/>
              <a:t>14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08694105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609601"/>
            <a:ext cx="7772400" cy="4267200"/>
          </a:xfrm>
        </p:spPr>
        <p:txBody>
          <a:bodyPr anchor="b">
            <a:noAutofit/>
          </a:bodyPr>
          <a:lstStyle>
            <a:lvl1pPr>
              <a:lnSpc>
                <a:spcPct val="100000"/>
              </a:lnSpc>
              <a:defRPr sz="8000"/>
            </a:lvl1pPr>
          </a:lstStyle>
          <a:p>
            <a:r>
              <a:rPr lang="cs-CZ" smtClean="0"/>
              <a:t>Klepnutím lze upravit styl předlohy nadpisů.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953000"/>
            <a:ext cx="6400800" cy="1219200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Klepnutím lze upravit styl předlohy podnadpisů.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FE4659-7985-49B0-AFB9-855F1780E650}" type="datetimeFigureOut">
              <a:rPr lang="cs-CZ" smtClean="0"/>
              <a:pPr/>
              <a:t>23.5.2013</a:t>
            </a:fld>
            <a:endParaRPr lang="cs-CZ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A214142-B12E-4194-81CB-58D4EC9C796F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cs-CZ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FE4659-7985-49B0-AFB9-855F1780E650}" type="datetimeFigureOut">
              <a:rPr lang="cs-CZ" smtClean="0"/>
              <a:pPr/>
              <a:t>23.5.2013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214142-B12E-4194-81CB-58D4EC9C796F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Klepnutím lze upravit styl předlohy nadpisů.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FE4659-7985-49B0-AFB9-855F1780E650}" type="datetimeFigureOut">
              <a:rPr lang="cs-CZ" smtClean="0"/>
              <a:pPr/>
              <a:t>23.5.2013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214142-B12E-4194-81CB-58D4EC9C796F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buFont typeface="Arial" pitchFamily="34" charset="0"/>
              <a:buChar char="•"/>
              <a:defRPr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FE4659-7985-49B0-AFB9-855F1780E650}" type="datetimeFigureOut">
              <a:rPr lang="cs-CZ" smtClean="0"/>
              <a:pPr/>
              <a:t>23.5.2013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214142-B12E-4194-81CB-58D4EC9C796F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371600"/>
            <a:ext cx="7772400" cy="2505075"/>
          </a:xfrm>
        </p:spPr>
        <p:txBody>
          <a:bodyPr anchor="b"/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4800" kern="1200" dirty="0" smtClean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r>
              <a:rPr lang="cs-CZ" smtClean="0"/>
              <a:t>Klepnutím lze upravit styl předlohy nadpisů.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068763"/>
            <a:ext cx="7772400" cy="11318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FE4659-7985-49B0-AFB9-855F1780E650}" type="datetimeFigureOut">
              <a:rPr lang="cs-CZ" smtClean="0"/>
              <a:pPr/>
              <a:t>23.5.2013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214142-B12E-4194-81CB-58D4EC9C796F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7" name="Oval 6"/>
          <p:cNvSpPr/>
          <p:nvPr/>
        </p:nvSpPr>
        <p:spPr>
          <a:xfrm>
            <a:off x="4495800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4695825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4296728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FE4659-7985-49B0-AFB9-855F1780E650}" type="datetimeFigureOut">
              <a:rPr lang="cs-CZ" smtClean="0"/>
              <a:pPr/>
              <a:t>23.5.2013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214142-B12E-4194-81CB-58D4EC9C796F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65760" y="1600200"/>
            <a:ext cx="4041648" cy="4526280"/>
          </a:xfrm>
        </p:spPr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Klepnutím lze upravit styl předlohy nadpisů.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4040188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1600200"/>
            <a:ext cx="4041775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FE4659-7985-49B0-AFB9-855F1780E650}" type="datetimeFigureOut">
              <a:rPr lang="cs-CZ" smtClean="0"/>
              <a:pPr/>
              <a:t>23.5.2013</a:t>
            </a:fld>
            <a:endParaRPr lang="cs-C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214142-B12E-4194-81CB-58D4EC9C796F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457200" y="2212848"/>
            <a:ext cx="4041648" cy="3913632"/>
          </a:xfrm>
        </p:spPr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72584" y="2212848"/>
            <a:ext cx="4041648" cy="3913187"/>
          </a:xfrm>
        </p:spPr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FE4659-7985-49B0-AFB9-855F1780E650}" type="datetimeFigureOut">
              <a:rPr lang="cs-CZ" smtClean="0"/>
              <a:pPr/>
              <a:t>23.5.2013</a:t>
            </a:fld>
            <a:endParaRPr lang="cs-C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214142-B12E-4194-81CB-58D4EC9C796F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FE4659-7985-49B0-AFB9-855F1780E650}" type="datetimeFigureOut">
              <a:rPr lang="cs-CZ" smtClean="0"/>
              <a:pPr/>
              <a:t>23.5.2013</a:t>
            </a:fld>
            <a:endParaRPr lang="cs-C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214142-B12E-4194-81CB-58D4EC9C796F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07087" y="266700"/>
            <a:ext cx="3008313" cy="209550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>
                <a:effectLst>
                  <a:outerShdw blurRad="50800" dist="25400" dir="5400000" algn="t" rotWithShape="0">
                    <a:prstClr val="black">
                      <a:alpha val="25000"/>
                    </a:prstClr>
                  </a:outerShdw>
                </a:effectLst>
              </a:defRPr>
            </a:lvl1pPr>
          </a:lstStyle>
          <a:p>
            <a:r>
              <a:rPr lang="cs-CZ" smtClean="0"/>
              <a:t>Klepnutím lze upravit styl předlohy nadpisů.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9137" y="273050"/>
            <a:ext cx="4995863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907087" y="2438400"/>
            <a:ext cx="3008313" cy="3687763"/>
          </a:xfrm>
        </p:spPr>
        <p:txBody>
          <a:bodyPr>
            <a:normAutofit/>
          </a:bodyPr>
          <a:lstStyle>
            <a:lvl1pPr marL="0" indent="0" algn="ctr">
              <a:lnSpc>
                <a:spcPct val="125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FE4659-7985-49B0-AFB9-855F1780E650}" type="datetimeFigureOut">
              <a:rPr lang="cs-CZ" smtClean="0"/>
              <a:pPr/>
              <a:t>23.5.2013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214142-B12E-4194-81CB-58D4EC9C796F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576" y="228600"/>
            <a:ext cx="5711824" cy="89535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/>
            </a:lvl1pPr>
          </a:lstStyle>
          <a:p>
            <a:r>
              <a:rPr lang="cs-CZ" smtClean="0"/>
              <a:t>Klepnutím lze upravit styl předlohy nadpisů.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08126" y="1143000"/>
            <a:ext cx="6054724" cy="4541044"/>
          </a:xfrm>
          <a:ln w="76200">
            <a:solidFill>
              <a:schemeClr val="bg1"/>
            </a:solidFill>
          </a:ln>
          <a:effectLst>
            <a:outerShdw blurRad="88900" dist="50800" dir="5400000" algn="ctr" rotWithShape="0">
              <a:srgbClr val="000000">
                <a:alpha val="25000"/>
              </a:srgbClr>
            </a:outerShdw>
          </a:effectLst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cs-CZ" smtClean="0"/>
              <a:t>Klepnutím na ikonu přidáte obrázek.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576" y="5810250"/>
            <a:ext cx="5711824" cy="533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FE4659-7985-49B0-AFB9-855F1780E650}" type="datetimeFigureOut">
              <a:rPr lang="cs-CZ" smtClean="0"/>
              <a:pPr/>
              <a:t>23.5.2013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214142-B12E-4194-81CB-58D4EC9C796F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6002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63347" y="6356350"/>
            <a:ext cx="2085975" cy="365125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18FE4659-7985-49B0-AFB9-855F1780E650}" type="datetimeFigureOut">
              <a:rPr lang="cs-CZ" smtClean="0"/>
              <a:pPr/>
              <a:t>23.5.2013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9165" y="6356350"/>
            <a:ext cx="2847975" cy="365125"/>
          </a:xfrm>
          <a:prstGeom prst="rect">
            <a:avLst/>
          </a:prstGeom>
        </p:spPr>
        <p:txBody>
          <a:bodyPr vert="horz" lIns="4572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43278" y="6356350"/>
            <a:ext cx="561975" cy="365125"/>
          </a:xfrm>
          <a:prstGeom prst="rect">
            <a:avLst/>
          </a:prstGeom>
        </p:spPr>
        <p:txBody>
          <a:bodyPr vert="horz" lIns="27432" tIns="45720" rIns="4572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0A214142-B12E-4194-81CB-58D4EC9C796F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7" name="Oval 6"/>
          <p:cNvSpPr/>
          <p:nvPr/>
        </p:nvSpPr>
        <p:spPr>
          <a:xfrm>
            <a:off x="8457760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Oval 7"/>
          <p:cNvSpPr/>
          <p:nvPr/>
        </p:nvSpPr>
        <p:spPr>
          <a:xfrm>
            <a:off x="569119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lnSpc>
          <a:spcPts val="5800"/>
        </a:lnSpc>
        <a:spcBef>
          <a:spcPct val="0"/>
        </a:spcBef>
        <a:buNone/>
        <a:defRPr sz="5400" kern="1200">
          <a:solidFill>
            <a:schemeClr val="tx2"/>
          </a:solidFill>
          <a:effectLst>
            <a:outerShdw blurRad="63500" dist="38100" dir="5400000" algn="t" rotWithShape="0">
              <a:prstClr val="black">
                <a:alpha val="25000"/>
              </a:prstClr>
            </a:outerShdw>
          </a:effectLst>
          <a:latin typeface="+mn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hyperlink" Target="3.mpg" TargetMode="Externa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hyperlink" Target="4.mpg" TargetMode="Externa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hyperlink" Target="1.mpg" TargetMode="Externa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hyperlink" Target="2.mpg" TargetMode="Externa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ulka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26104106"/>
              </p:ext>
            </p:extLst>
          </p:nvPr>
        </p:nvGraphicFramePr>
        <p:xfrm>
          <a:off x="500034" y="2816085"/>
          <a:ext cx="8251706" cy="26928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68324"/>
                <a:gridCol w="6283382"/>
              </a:tblGrid>
              <a:tr h="86409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800" b="1" dirty="0" smtClean="0">
                          <a:solidFill>
                            <a:srgbClr val="2C3036"/>
                          </a:solidFill>
                          <a:latin typeface="Calibri" pitchFamily="34" charset="0"/>
                        </a:rPr>
                        <a:t>ŠKOLA:</a:t>
                      </a:r>
                      <a:endParaRPr lang="cs-CZ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800" b="1" dirty="0" smtClean="0">
                          <a:solidFill>
                            <a:srgbClr val="2C3036"/>
                          </a:solidFill>
                          <a:latin typeface="Calibri" pitchFamily="34" charset="0"/>
                        </a:rPr>
                        <a:t>Gymnázium, Chomutov, Mostecká 3000, příspěvková organizace</a:t>
                      </a:r>
                      <a:endParaRPr lang="cs-CZ" sz="1800" dirty="0"/>
                    </a:p>
                  </a:txBody>
                  <a:tcPr anchor="ctr"/>
                </a:tc>
              </a:tr>
              <a:tr h="164456">
                <a:tc>
                  <a:txBody>
                    <a:bodyPr/>
                    <a:lstStyle/>
                    <a:p>
                      <a:r>
                        <a:rPr lang="cs-CZ" sz="1800" b="1" kern="1200" dirty="0" smtClean="0">
                          <a:solidFill>
                            <a:srgbClr val="2C3036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AUTOR:</a:t>
                      </a:r>
                      <a:endParaRPr lang="cs-CZ" sz="1800" b="1" kern="1200" dirty="0">
                        <a:solidFill>
                          <a:srgbClr val="2C3036"/>
                        </a:solidFill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cs-CZ" sz="1800" b="1" kern="1200" dirty="0" smtClean="0">
                          <a:solidFill>
                            <a:srgbClr val="2C3036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Mgr. Jana </a:t>
                      </a:r>
                      <a:r>
                        <a:rPr lang="cs-CZ" sz="1800" b="1" kern="1200" dirty="0" err="1" smtClean="0">
                          <a:solidFill>
                            <a:srgbClr val="2C3036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Hyjánková</a:t>
                      </a:r>
                      <a:endParaRPr lang="cs-CZ" sz="1800" b="1" kern="1200" dirty="0">
                        <a:solidFill>
                          <a:srgbClr val="2C3036"/>
                        </a:solidFill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anchor="ctr"/>
                </a:tc>
              </a:tr>
              <a:tr h="287798">
                <a:tc>
                  <a:txBody>
                    <a:bodyPr/>
                    <a:lstStyle/>
                    <a:p>
                      <a:r>
                        <a:rPr lang="cs-CZ" sz="1800" b="1" kern="1200" dirty="0" smtClean="0">
                          <a:solidFill>
                            <a:srgbClr val="2C3036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NÁZEV:</a:t>
                      </a:r>
                      <a:endParaRPr lang="cs-CZ" sz="1800" b="1" kern="1200" dirty="0">
                        <a:solidFill>
                          <a:srgbClr val="2C3036"/>
                        </a:solidFill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cs-CZ" sz="1800" b="1" kern="1200" smtClean="0">
                          <a:solidFill>
                            <a:srgbClr val="2C3036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VY_32_INOVACE_10A_15_Atletika_Starty</a:t>
                      </a:r>
                      <a:endParaRPr lang="cs-CZ" sz="1800" b="1" kern="1200" dirty="0">
                        <a:solidFill>
                          <a:srgbClr val="2C3036"/>
                        </a:solidFill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anchor="ctr"/>
                </a:tc>
              </a:tr>
              <a:tr h="164456">
                <a:tc>
                  <a:txBody>
                    <a:bodyPr/>
                    <a:lstStyle/>
                    <a:p>
                      <a:r>
                        <a:rPr lang="cs-CZ" sz="1800" b="1" kern="1200" dirty="0" smtClean="0">
                          <a:solidFill>
                            <a:srgbClr val="2C3036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TEMA:</a:t>
                      </a:r>
                      <a:endParaRPr lang="cs-CZ" sz="1800" b="1" kern="1200" dirty="0">
                        <a:solidFill>
                          <a:srgbClr val="2C3036"/>
                        </a:solidFill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cs-CZ" sz="1800" b="1" kern="1200" dirty="0" smtClean="0">
                          <a:solidFill>
                            <a:srgbClr val="2C3036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Tělesná výchova – 1.ročník</a:t>
                      </a:r>
                      <a:endParaRPr lang="cs-CZ" sz="1800" b="1" kern="1200" dirty="0">
                        <a:solidFill>
                          <a:srgbClr val="2C3036"/>
                        </a:solidFill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anchor="ctr"/>
                </a:tc>
              </a:tr>
              <a:tr h="287798">
                <a:tc>
                  <a:txBody>
                    <a:bodyPr/>
                    <a:lstStyle/>
                    <a:p>
                      <a:r>
                        <a:rPr lang="cs-CZ" sz="1800" b="1" kern="1200" dirty="0" smtClean="0">
                          <a:solidFill>
                            <a:srgbClr val="2C3036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ČÍSLO PROJEKTU:</a:t>
                      </a:r>
                      <a:endParaRPr lang="cs-CZ" sz="1800" b="1" kern="1200" dirty="0">
                        <a:solidFill>
                          <a:srgbClr val="2C3036"/>
                        </a:solidFill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800" b="1" kern="1200" dirty="0" smtClean="0">
                          <a:solidFill>
                            <a:srgbClr val="2C3036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CZ.1.07/1.5.00/34.0816</a:t>
                      </a:r>
                      <a:endParaRPr lang="cs-CZ" sz="1800" b="1" kern="1200" dirty="0">
                        <a:solidFill>
                          <a:srgbClr val="2C3036"/>
                        </a:solidFill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anchor="ctr"/>
                </a:tc>
              </a:tr>
              <a:tr h="164456">
                <a:tc>
                  <a:txBody>
                    <a:bodyPr/>
                    <a:lstStyle/>
                    <a:p>
                      <a:r>
                        <a:rPr lang="cs-CZ" sz="1800" b="1" kern="1200" dirty="0" smtClean="0">
                          <a:solidFill>
                            <a:srgbClr val="2C3036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DATUM TVORBY:</a:t>
                      </a:r>
                      <a:endParaRPr lang="cs-CZ" sz="1800" b="1" kern="1200" dirty="0">
                        <a:solidFill>
                          <a:srgbClr val="2C3036"/>
                        </a:solidFill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cs-CZ" sz="1800" b="1" kern="1200" dirty="0" smtClean="0">
                          <a:solidFill>
                            <a:srgbClr val="2C3036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1.4.2013</a:t>
                      </a:r>
                      <a:endParaRPr lang="cs-CZ" sz="1800" b="1" kern="1200" dirty="0">
                        <a:solidFill>
                          <a:srgbClr val="2C3036"/>
                        </a:solidFill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pic>
        <p:nvPicPr>
          <p:cNvPr id="3" name="Obrázek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9712" y="908720"/>
            <a:ext cx="5407152" cy="1045464"/>
          </a:xfrm>
          <a:prstGeom prst="rect">
            <a:avLst/>
          </a:prstGeom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2926638"/>
            <a:ext cx="648072" cy="6463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672845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Zástupný symbol pro obsah 3" descr="ATLETIKA.png">
            <a:hlinkClick r:id="rId2" action="ppaction://hlinkfile"/>
          </p:cNvPr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3143240" y="1571612"/>
            <a:ext cx="2857520" cy="285752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785794"/>
            <a:ext cx="8229600" cy="5340369"/>
          </a:xfrm>
        </p:spPr>
        <p:txBody>
          <a:bodyPr/>
          <a:lstStyle/>
          <a:p>
            <a:r>
              <a:rPr lang="cs-CZ" b="1" u="sng" dirty="0" smtClean="0">
                <a:solidFill>
                  <a:schemeClr val="tx1"/>
                </a:solidFill>
              </a:rPr>
              <a:t>Padavý start</a:t>
            </a:r>
          </a:p>
          <a:p>
            <a:pPr>
              <a:buNone/>
            </a:pPr>
            <a:r>
              <a:rPr lang="cs-CZ" b="1" dirty="0" smtClean="0">
                <a:solidFill>
                  <a:schemeClr val="tx1"/>
                </a:solidFill>
              </a:rPr>
              <a:t>   </a:t>
            </a:r>
            <a:r>
              <a:rPr lang="cs-CZ" dirty="0" smtClean="0">
                <a:solidFill>
                  <a:schemeClr val="tx1"/>
                </a:solidFill>
              </a:rPr>
              <a:t> (bez signálu)</a:t>
            </a:r>
          </a:p>
          <a:p>
            <a:pPr>
              <a:buNone/>
            </a:pPr>
            <a:endParaRPr lang="cs-CZ" b="1" u="sng" dirty="0">
              <a:solidFill>
                <a:schemeClr val="tx1"/>
              </a:solidFill>
            </a:endParaRPr>
          </a:p>
        </p:txBody>
      </p:sp>
      <p:pic>
        <p:nvPicPr>
          <p:cNvPr id="4" name="Zástupný symbol pro obsah 3" descr="ATLETIKA.png">
            <a:hlinkClick r:id="rId2" action="ppaction://hlinkfile"/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214678" y="2214554"/>
            <a:ext cx="2977362" cy="297736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357298"/>
          </a:xfrm>
        </p:spPr>
        <p:txBody>
          <a:bodyPr/>
          <a:lstStyle/>
          <a:p>
            <a:r>
              <a:rPr lang="cs-CZ" u="sng" dirty="0" smtClean="0"/>
              <a:t>Trénink</a:t>
            </a:r>
            <a:endParaRPr lang="cs-CZ" u="sng" dirty="0"/>
          </a:p>
        </p:txBody>
      </p:sp>
      <p:sp>
        <p:nvSpPr>
          <p:cNvPr id="5" name="Zástupný symbol pro obsah 4"/>
          <p:cNvSpPr>
            <a:spLocks noGrp="1"/>
          </p:cNvSpPr>
          <p:nvPr>
            <p:ph idx="1"/>
          </p:nvPr>
        </p:nvSpPr>
        <p:spPr>
          <a:xfrm>
            <a:off x="428596" y="1928803"/>
            <a:ext cx="8229600" cy="4000528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cs-CZ" sz="2600" dirty="0" smtClean="0">
                <a:solidFill>
                  <a:schemeClr val="tx1"/>
                </a:solidFill>
              </a:rPr>
              <a:t>bez povelu</a:t>
            </a:r>
          </a:p>
          <a:p>
            <a:pPr>
              <a:lnSpc>
                <a:spcPct val="150000"/>
              </a:lnSpc>
            </a:pPr>
            <a:r>
              <a:rPr lang="cs-CZ" sz="2600" dirty="0" smtClean="0">
                <a:solidFill>
                  <a:schemeClr val="tx1"/>
                </a:solidFill>
              </a:rPr>
              <a:t>na povel</a:t>
            </a:r>
          </a:p>
          <a:p>
            <a:pPr>
              <a:lnSpc>
                <a:spcPct val="150000"/>
              </a:lnSpc>
            </a:pPr>
            <a:r>
              <a:rPr lang="cs-CZ" sz="2600" dirty="0" smtClean="0">
                <a:solidFill>
                  <a:schemeClr val="tx1"/>
                </a:solidFill>
              </a:rPr>
              <a:t>na různé vzdálenosti (jen výběh, 20m, 30m,…)</a:t>
            </a:r>
          </a:p>
          <a:p>
            <a:pPr>
              <a:lnSpc>
                <a:spcPct val="150000"/>
              </a:lnSpc>
            </a:pPr>
            <a:r>
              <a:rPr lang="cs-CZ" sz="2600" dirty="0" smtClean="0">
                <a:solidFill>
                  <a:schemeClr val="tx1"/>
                </a:solidFill>
              </a:rPr>
              <a:t>samostatně, ve dvojicích, ve skupině…</a:t>
            </a:r>
          </a:p>
          <a:p>
            <a:pPr>
              <a:lnSpc>
                <a:spcPct val="150000"/>
              </a:lnSpc>
            </a:pPr>
            <a:r>
              <a:rPr lang="cs-CZ" sz="2600" dirty="0" smtClean="0">
                <a:solidFill>
                  <a:schemeClr val="tx1"/>
                </a:solidFill>
              </a:rPr>
              <a:t>přes kloboučky</a:t>
            </a:r>
          </a:p>
          <a:p>
            <a:endParaRPr lang="cs-CZ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785794"/>
            <a:ext cx="8229600" cy="5340369"/>
          </a:xfrm>
        </p:spPr>
        <p:txBody>
          <a:bodyPr/>
          <a:lstStyle/>
          <a:p>
            <a:pPr algn="ctr">
              <a:buNone/>
            </a:pPr>
            <a:r>
              <a:rPr lang="cs-CZ" i="1" dirty="0" smtClean="0">
                <a:solidFill>
                  <a:schemeClr val="tx1"/>
                </a:solidFill>
              </a:rPr>
              <a:t>Pro spuštění videa klikněte na ikonu</a:t>
            </a:r>
          </a:p>
          <a:p>
            <a:pPr algn="ctr">
              <a:buNone/>
            </a:pPr>
            <a:endParaRPr lang="cs-CZ" i="1" dirty="0" smtClean="0">
              <a:solidFill>
                <a:schemeClr val="tx1"/>
              </a:solidFill>
            </a:endParaRPr>
          </a:p>
          <a:p>
            <a:pPr algn="ctr">
              <a:buNone/>
            </a:pPr>
            <a:endParaRPr lang="cs-CZ" i="1" dirty="0" smtClean="0">
              <a:solidFill>
                <a:schemeClr val="tx1"/>
              </a:solidFill>
            </a:endParaRPr>
          </a:p>
          <a:p>
            <a:pPr algn="ctr">
              <a:buNone/>
            </a:pPr>
            <a:endParaRPr lang="cs-CZ" i="1" dirty="0" smtClean="0">
              <a:solidFill>
                <a:schemeClr val="tx1"/>
              </a:solidFill>
            </a:endParaRPr>
          </a:p>
          <a:p>
            <a:pPr algn="ctr">
              <a:buNone/>
            </a:pPr>
            <a:endParaRPr lang="cs-CZ" i="1" dirty="0" smtClean="0">
              <a:solidFill>
                <a:schemeClr val="tx1"/>
              </a:solidFill>
            </a:endParaRPr>
          </a:p>
          <a:p>
            <a:pPr algn="ctr">
              <a:buNone/>
            </a:pPr>
            <a:endParaRPr lang="cs-CZ" i="1" dirty="0" smtClean="0">
              <a:solidFill>
                <a:schemeClr val="tx1"/>
              </a:solidFill>
            </a:endParaRPr>
          </a:p>
          <a:p>
            <a:pPr algn="ctr">
              <a:buNone/>
            </a:pPr>
            <a:r>
              <a:rPr lang="cs-CZ" i="1" dirty="0" smtClean="0">
                <a:solidFill>
                  <a:schemeClr val="tx1"/>
                </a:solidFill>
              </a:rPr>
              <a:t>Tento materiál je určen k interaktivní výuce.</a:t>
            </a:r>
            <a:endParaRPr lang="cs-CZ" i="1" dirty="0">
              <a:solidFill>
                <a:schemeClr val="tx1"/>
              </a:solidFill>
            </a:endParaRPr>
          </a:p>
        </p:txBody>
      </p:sp>
      <p:pic>
        <p:nvPicPr>
          <p:cNvPr id="5" name="Obrázek 4" descr="ATLETIKA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357686" y="1285860"/>
            <a:ext cx="714380" cy="7143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délník 1"/>
          <p:cNvSpPr/>
          <p:nvPr/>
        </p:nvSpPr>
        <p:spPr>
          <a:xfrm>
            <a:off x="611560" y="332656"/>
            <a:ext cx="820891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cs-CZ" sz="3600" b="1" dirty="0">
                <a:latin typeface="Calibri" pitchFamily="34" charset="0"/>
              </a:rPr>
              <a:t>POUŽITÁ LITERATURA</a:t>
            </a:r>
            <a:endParaRPr lang="cs-CZ" sz="3600" b="1" dirty="0">
              <a:latin typeface="Calibri" pitchFamily="34" charset="0"/>
            </a:endParaRPr>
          </a:p>
        </p:txBody>
      </p:sp>
      <p:sp>
        <p:nvSpPr>
          <p:cNvPr id="4" name="Obdélník 3"/>
          <p:cNvSpPr/>
          <p:nvPr/>
        </p:nvSpPr>
        <p:spPr>
          <a:xfrm>
            <a:off x="611560" y="1010882"/>
            <a:ext cx="792088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s-CZ" sz="1400" dirty="0" smtClean="0"/>
              <a:t>DOSTÁL, Emil; VELEBIL, Václav a kol. </a:t>
            </a:r>
            <a:r>
              <a:rPr lang="cs-CZ" sz="1400" i="1" dirty="0" smtClean="0"/>
              <a:t>Didaktika školní atletiky</a:t>
            </a:r>
            <a:r>
              <a:rPr lang="cs-CZ" sz="1400" dirty="0" smtClean="0"/>
              <a:t>. Praha: Univerzita Karlova, 1992, ISBN 80-7066-257-3.</a:t>
            </a:r>
            <a:endParaRPr lang="cs-CZ" sz="1400" smtClean="0">
              <a:latin typeface="Calibri" pitchFamily="34" charset="0"/>
            </a:endParaRPr>
          </a:p>
          <a:p>
            <a:r>
              <a:rPr lang="cs-CZ" sz="1400" smtClean="0">
                <a:latin typeface="Calibri" pitchFamily="34" charset="0"/>
              </a:rPr>
              <a:t>Videa </a:t>
            </a:r>
            <a:r>
              <a:rPr lang="cs-CZ" sz="1400" dirty="0" smtClean="0">
                <a:latin typeface="Calibri" pitchFamily="34" charset="0"/>
              </a:rPr>
              <a:t>a obrázky z archívu autora</a:t>
            </a:r>
            <a:endParaRPr lang="cs-CZ" sz="1400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141937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052736"/>
          </a:xfrm>
        </p:spPr>
        <p:txBody>
          <a:bodyPr/>
          <a:lstStyle/>
          <a:p>
            <a:r>
              <a:rPr lang="cs-CZ" sz="3600" b="1" dirty="0" smtClean="0">
                <a:solidFill>
                  <a:schemeClr val="tx1"/>
                </a:solidFill>
                <a:latin typeface="Calibri" pitchFamily="34" charset="0"/>
              </a:rPr>
              <a:t>ANOTACE</a:t>
            </a:r>
            <a:endParaRPr lang="cs-CZ" sz="3600" b="1" dirty="0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4929411"/>
          </a:xfrm>
        </p:spPr>
        <p:txBody>
          <a:bodyPr>
            <a:normAutofit/>
          </a:bodyPr>
          <a:lstStyle/>
          <a:p>
            <a:pPr>
              <a:lnSpc>
                <a:spcPct val="160000"/>
              </a:lnSpc>
            </a:pPr>
            <a:r>
              <a:rPr lang="cs-CZ" sz="1600" dirty="0" smtClean="0">
                <a:solidFill>
                  <a:schemeClr val="tx1"/>
                </a:solidFill>
              </a:rPr>
              <a:t>Materiál je určen pro žáky prvních ročníků 4letých a  třetích ročníků 6letých gymnázií. Žáci zhlédnou videa, která napomohou zpřesnění představy o daném pohybovém úkolu. Cvičení pak vyzkoušejí prakticky v tělocvičně. Cílem cvičení je rozvíjet reakční a akcelerační rychlost a koordinaci. V hodině žáci cvičí individuálně nebo ve skupině. Každé cvičení </a:t>
            </a:r>
            <a:r>
              <a:rPr lang="cs-CZ" sz="1600" smtClean="0">
                <a:solidFill>
                  <a:schemeClr val="tx1"/>
                </a:solidFill>
              </a:rPr>
              <a:t>opakují </a:t>
            </a:r>
            <a:r>
              <a:rPr lang="cs-CZ" sz="1600" smtClean="0">
                <a:solidFill>
                  <a:schemeClr val="tx1"/>
                </a:solidFill>
              </a:rPr>
              <a:t>několikrát </a:t>
            </a:r>
            <a:r>
              <a:rPr lang="cs-CZ" sz="1600" dirty="0" smtClean="0">
                <a:solidFill>
                  <a:schemeClr val="tx1"/>
                </a:solidFill>
              </a:rPr>
              <a:t>do té doby, než  dojde ke zlepšení rychlosti a frekvence běhu.</a:t>
            </a:r>
          </a:p>
        </p:txBody>
      </p:sp>
    </p:spTree>
    <p:extLst>
      <p:ext uri="{BB962C8B-B14F-4D97-AF65-F5344CB8AC3E}">
        <p14:creationId xmlns:p14="http://schemas.microsoft.com/office/powerpoint/2010/main" val="767223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2984"/>
          </a:xfrm>
        </p:spPr>
        <p:txBody>
          <a:bodyPr/>
          <a:lstStyle/>
          <a:p>
            <a:r>
              <a:rPr lang="cs-CZ" u="sng" dirty="0" smtClean="0"/>
              <a:t>Starty z různých poloh</a:t>
            </a:r>
            <a:endParaRPr lang="cs-CZ" u="sng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1285860"/>
            <a:ext cx="8229600" cy="4840303"/>
          </a:xfrm>
        </p:spPr>
        <p:txBody>
          <a:bodyPr>
            <a:normAutofit/>
          </a:bodyPr>
          <a:lstStyle/>
          <a:p>
            <a:r>
              <a:rPr lang="cs-CZ" sz="2600" dirty="0" smtClean="0">
                <a:solidFill>
                  <a:schemeClr val="tx1"/>
                </a:solidFill>
              </a:rPr>
              <a:t>cvičení na rozvoj rychlosti reakce</a:t>
            </a:r>
          </a:p>
          <a:p>
            <a:r>
              <a:rPr lang="cs-CZ" sz="2600" dirty="0" smtClean="0">
                <a:solidFill>
                  <a:schemeClr val="tx1"/>
                </a:solidFill>
              </a:rPr>
              <a:t>akcelerační cvičení</a:t>
            </a:r>
            <a:endParaRPr lang="cs-CZ" sz="1200" dirty="0" smtClean="0">
              <a:solidFill>
                <a:schemeClr val="tx1"/>
              </a:solidFill>
            </a:endParaRPr>
          </a:p>
          <a:p>
            <a:pPr>
              <a:buNone/>
            </a:pPr>
            <a:endParaRPr lang="cs-CZ" sz="2600" dirty="0" smtClean="0">
              <a:solidFill>
                <a:schemeClr val="tx1"/>
              </a:solidFill>
            </a:endParaRPr>
          </a:p>
          <a:p>
            <a:pPr>
              <a:buNone/>
            </a:pPr>
            <a:r>
              <a:rPr lang="cs-CZ" sz="2600" b="1" u="sng" dirty="0" smtClean="0">
                <a:solidFill>
                  <a:schemeClr val="tx1"/>
                </a:solidFill>
              </a:rPr>
              <a:t>Příklady: </a:t>
            </a:r>
          </a:p>
          <a:p>
            <a:pPr>
              <a:buNone/>
            </a:pPr>
            <a:endParaRPr lang="cs-CZ" sz="2600" dirty="0" smtClean="0">
              <a:solidFill>
                <a:schemeClr val="tx1"/>
              </a:solidFill>
            </a:endParaRPr>
          </a:p>
          <a:p>
            <a:pPr>
              <a:buNone/>
            </a:pPr>
            <a:endParaRPr lang="cs-CZ" sz="2600" dirty="0">
              <a:solidFill>
                <a:schemeClr val="tx1"/>
              </a:solidFill>
            </a:endParaRPr>
          </a:p>
        </p:txBody>
      </p:sp>
      <p:pic>
        <p:nvPicPr>
          <p:cNvPr id="4" name="Obrázek 3" descr="P101019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71472" y="3357562"/>
            <a:ext cx="3810026" cy="2857520"/>
          </a:xfrm>
          <a:prstGeom prst="rect">
            <a:avLst/>
          </a:prstGeom>
        </p:spPr>
      </p:pic>
      <p:pic>
        <p:nvPicPr>
          <p:cNvPr id="5" name="Obrázek 4" descr="P101019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714876" y="3375420"/>
            <a:ext cx="3786215" cy="283966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Zástupný symbol pro obsah 3" descr="P1010194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00034" y="357166"/>
            <a:ext cx="3857652" cy="2893239"/>
          </a:xfrm>
        </p:spPr>
      </p:pic>
      <p:pic>
        <p:nvPicPr>
          <p:cNvPr id="5" name="Obrázek 4" descr="P101019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738658" y="357166"/>
            <a:ext cx="3810026" cy="2857520"/>
          </a:xfrm>
          <a:prstGeom prst="rect">
            <a:avLst/>
          </a:prstGeom>
        </p:spPr>
      </p:pic>
      <p:pic>
        <p:nvPicPr>
          <p:cNvPr id="6" name="Obrázek 5" descr="P1010196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00034" y="3428999"/>
            <a:ext cx="3857652" cy="2893239"/>
          </a:xfrm>
          <a:prstGeom prst="rect">
            <a:avLst/>
          </a:prstGeom>
        </p:spPr>
      </p:pic>
      <p:pic>
        <p:nvPicPr>
          <p:cNvPr id="7" name="Obrázek 6" descr="P1010197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714876" y="3464719"/>
            <a:ext cx="3857652" cy="289323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Zástupný symbol pro obsah 3" descr="P1010198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00034" y="500042"/>
            <a:ext cx="3714752" cy="2786064"/>
          </a:xfrm>
        </p:spPr>
      </p:pic>
      <p:pic>
        <p:nvPicPr>
          <p:cNvPr id="5" name="Obrázek 4" descr="P1010199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786314" y="500042"/>
            <a:ext cx="3714776" cy="2786082"/>
          </a:xfrm>
          <a:prstGeom prst="rect">
            <a:avLst/>
          </a:prstGeom>
        </p:spPr>
      </p:pic>
      <p:pic>
        <p:nvPicPr>
          <p:cNvPr id="6" name="Obrázek 5" descr="P101020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00034" y="3643314"/>
            <a:ext cx="3714776" cy="2786082"/>
          </a:xfrm>
          <a:prstGeom prst="rect">
            <a:avLst/>
          </a:prstGeom>
        </p:spPr>
      </p:pic>
      <p:pic>
        <p:nvPicPr>
          <p:cNvPr id="7" name="Obrázek 6" descr="P1010202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786314" y="3643314"/>
            <a:ext cx="3714776" cy="278608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Zástupný symbol pro obsah 3" descr="ATLETIKA.png">
            <a:hlinkClick r:id="rId2" action="ppaction://hlinkfile"/>
          </p:cNvPr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3214678" y="2214554"/>
            <a:ext cx="2977362" cy="2977362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214422"/>
          </a:xfrm>
        </p:spPr>
        <p:txBody>
          <a:bodyPr/>
          <a:lstStyle/>
          <a:p>
            <a:r>
              <a:rPr lang="cs-CZ" u="sng" dirty="0" smtClean="0"/>
              <a:t>Polovysoký start</a:t>
            </a:r>
            <a:endParaRPr lang="cs-CZ" u="sng" dirty="0"/>
          </a:p>
        </p:txBody>
      </p:sp>
      <p:pic>
        <p:nvPicPr>
          <p:cNvPr id="4" name="Zástupný symbol pro obsah 3" descr="P101020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642910" y="1714488"/>
            <a:ext cx="3394472" cy="4525963"/>
          </a:xfrm>
        </p:spPr>
      </p:pic>
      <p:sp>
        <p:nvSpPr>
          <p:cNvPr id="5" name="TextovéPole 4"/>
          <p:cNvSpPr txBox="1"/>
          <p:nvPr/>
        </p:nvSpPr>
        <p:spPr>
          <a:xfrm>
            <a:off x="4357686" y="1928802"/>
            <a:ext cx="4572032" cy="41031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buFontTx/>
              <a:buChar char="-"/>
            </a:pPr>
            <a:r>
              <a:rPr lang="cs-CZ" sz="2200" dirty="0" smtClean="0"/>
              <a:t> nesouhlasná poloha paží</a:t>
            </a:r>
          </a:p>
          <a:p>
            <a:pPr>
              <a:lnSpc>
                <a:spcPct val="150000"/>
              </a:lnSpc>
              <a:buFontTx/>
              <a:buChar char="-"/>
            </a:pPr>
            <a:r>
              <a:rPr lang="cs-CZ" sz="2200" dirty="0" smtClean="0"/>
              <a:t> trup mírně předkloněn</a:t>
            </a:r>
          </a:p>
          <a:p>
            <a:pPr>
              <a:lnSpc>
                <a:spcPct val="150000"/>
              </a:lnSpc>
              <a:buFontTx/>
              <a:buChar char="-"/>
            </a:pPr>
            <a:r>
              <a:rPr lang="cs-CZ" sz="2200" dirty="0" smtClean="0"/>
              <a:t> snížené těžiště</a:t>
            </a:r>
          </a:p>
          <a:p>
            <a:pPr>
              <a:lnSpc>
                <a:spcPct val="150000"/>
              </a:lnSpc>
              <a:buFontTx/>
              <a:buChar char="-"/>
            </a:pPr>
            <a:r>
              <a:rPr lang="cs-CZ" sz="2200" dirty="0" smtClean="0"/>
              <a:t> osa chodidel se shoduje se </a:t>
            </a:r>
          </a:p>
          <a:p>
            <a:pPr>
              <a:lnSpc>
                <a:spcPct val="150000"/>
              </a:lnSpc>
            </a:pPr>
            <a:r>
              <a:rPr lang="cs-CZ" sz="2200" dirty="0" smtClean="0"/>
              <a:t>  směrem běhu</a:t>
            </a:r>
          </a:p>
          <a:p>
            <a:pPr>
              <a:lnSpc>
                <a:spcPct val="150000"/>
              </a:lnSpc>
              <a:buFontTx/>
              <a:buChar char="-"/>
            </a:pPr>
            <a:r>
              <a:rPr lang="cs-CZ" sz="2200" dirty="0" smtClean="0"/>
              <a:t> po startu švih paží s následným </a:t>
            </a:r>
          </a:p>
          <a:p>
            <a:pPr>
              <a:lnSpc>
                <a:spcPct val="150000"/>
              </a:lnSpc>
            </a:pPr>
            <a:r>
              <a:rPr lang="cs-CZ" sz="2200" dirty="0" smtClean="0"/>
              <a:t>  švihem zadní nohy stehnem </a:t>
            </a:r>
          </a:p>
          <a:p>
            <a:pPr>
              <a:lnSpc>
                <a:spcPct val="150000"/>
              </a:lnSpc>
            </a:pPr>
            <a:r>
              <a:rPr lang="cs-CZ" sz="2200" dirty="0" smtClean="0"/>
              <a:t>  vpřed a </a:t>
            </a:r>
            <a:r>
              <a:rPr lang="cs-CZ" sz="2200" dirty="0" err="1" smtClean="0"/>
              <a:t>náponem</a:t>
            </a:r>
            <a:r>
              <a:rPr lang="cs-CZ" sz="2200" dirty="0" smtClean="0"/>
              <a:t> přední nohy</a:t>
            </a:r>
            <a:endParaRPr lang="cs-CZ" sz="2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s-CZ"/>
          </a:p>
        </p:txBody>
      </p:sp>
      <p:pic>
        <p:nvPicPr>
          <p:cNvPr id="4" name="Zástupný symbol pro obsah 3" descr="ATLETIKA.png">
            <a:hlinkClick r:id="rId2" action="ppaction://hlinkfile"/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214678" y="2214554"/>
            <a:ext cx="2977362" cy="297736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285860"/>
          </a:xfrm>
        </p:spPr>
        <p:txBody>
          <a:bodyPr/>
          <a:lstStyle/>
          <a:p>
            <a:r>
              <a:rPr lang="cs-CZ" u="sng" dirty="0" err="1" smtClean="0"/>
              <a:t>Polonízký</a:t>
            </a:r>
            <a:r>
              <a:rPr lang="cs-CZ" u="sng" dirty="0" smtClean="0"/>
              <a:t> start</a:t>
            </a:r>
            <a:endParaRPr lang="cs-CZ" u="sng" dirty="0"/>
          </a:p>
        </p:txBody>
      </p:sp>
      <p:pic>
        <p:nvPicPr>
          <p:cNvPr id="4" name="Zástupný symbol pro obsah 3" descr="P1010204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285984" y="1428736"/>
            <a:ext cx="4572032" cy="3429024"/>
          </a:xfrm>
        </p:spPr>
      </p:pic>
      <p:sp>
        <p:nvSpPr>
          <p:cNvPr id="5" name="TextovéPole 4"/>
          <p:cNvSpPr txBox="1"/>
          <p:nvPr/>
        </p:nvSpPr>
        <p:spPr>
          <a:xfrm>
            <a:off x="1428728" y="4929198"/>
            <a:ext cx="5974713" cy="16158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buFontTx/>
              <a:buChar char="-"/>
            </a:pPr>
            <a:r>
              <a:rPr lang="cs-CZ" sz="2200" dirty="0" smtClean="0"/>
              <a:t> nesouhlasná poloha paží ve startovní poloze</a:t>
            </a:r>
          </a:p>
          <a:p>
            <a:pPr>
              <a:lnSpc>
                <a:spcPct val="150000"/>
              </a:lnSpc>
              <a:buFontTx/>
              <a:buChar char="-"/>
            </a:pPr>
            <a:r>
              <a:rPr lang="cs-CZ" sz="2200" dirty="0" smtClean="0"/>
              <a:t> přední ruka se opírá o zem před středem těla</a:t>
            </a:r>
          </a:p>
          <a:p>
            <a:pPr>
              <a:lnSpc>
                <a:spcPct val="150000"/>
              </a:lnSpc>
              <a:buFontTx/>
              <a:buChar char="-"/>
            </a:pPr>
            <a:r>
              <a:rPr lang="cs-CZ" sz="2200" dirty="0" smtClean="0"/>
              <a:t> postupné vzpřimování trupu</a:t>
            </a:r>
            <a:endParaRPr lang="cs-CZ" sz="2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ŠABLONA DUM">
  <a:themeElements>
    <a:clrScheme name="Bohatý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Exekutivní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Exekutivní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50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50000">
              <a:schemeClr val="phClr">
                <a:tint val="80000"/>
                <a:satMod val="250000"/>
              </a:schemeClr>
            </a:gs>
            <a:gs pos="76000">
              <a:schemeClr val="phClr">
                <a:tint val="90000"/>
                <a:shade val="90000"/>
                <a:satMod val="200000"/>
              </a:schemeClr>
            </a:gs>
            <a:gs pos="92000">
              <a:schemeClr val="phClr">
                <a:tint val="90000"/>
                <a:shade val="70000"/>
                <a:satMod val="250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ŠABLONA DUM</Template>
  <TotalTime>795</TotalTime>
  <Words>244</Words>
  <Application>Microsoft Office PowerPoint</Application>
  <PresentationFormat>Předvádění na obrazovce (4:3)</PresentationFormat>
  <Paragraphs>53</Paragraphs>
  <Slides>14</Slides>
  <Notes>3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14</vt:i4>
      </vt:variant>
    </vt:vector>
  </HeadingPairs>
  <TitlesOfParts>
    <vt:vector size="15" baseType="lpstr">
      <vt:lpstr>ŠABLONA DUM</vt:lpstr>
      <vt:lpstr>Prezentace aplikace PowerPoint</vt:lpstr>
      <vt:lpstr>ANOTACE</vt:lpstr>
      <vt:lpstr>Starty z různých poloh</vt:lpstr>
      <vt:lpstr>Prezentace aplikace PowerPoint</vt:lpstr>
      <vt:lpstr>Prezentace aplikace PowerPoint</vt:lpstr>
      <vt:lpstr>Prezentace aplikace PowerPoint</vt:lpstr>
      <vt:lpstr>Polovysoký start</vt:lpstr>
      <vt:lpstr>Prezentace aplikace PowerPoint</vt:lpstr>
      <vt:lpstr>Polonízký start</vt:lpstr>
      <vt:lpstr>Prezentace aplikace PowerPoint</vt:lpstr>
      <vt:lpstr>Prezentace aplikace PowerPoint</vt:lpstr>
      <vt:lpstr>Trénink</vt:lpstr>
      <vt:lpstr>Prezentace aplikace PowerPoint</vt:lpstr>
      <vt:lpstr>Prezentace aplikace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Snímek 1</dc:title>
  <dc:creator>Janička</dc:creator>
  <cp:lastModifiedBy>Jiří Polák</cp:lastModifiedBy>
  <cp:revision>111</cp:revision>
  <dcterms:created xsi:type="dcterms:W3CDTF">2013-02-11T18:59:15Z</dcterms:created>
  <dcterms:modified xsi:type="dcterms:W3CDTF">2013-05-23T08:55:06Z</dcterms:modified>
</cp:coreProperties>
</file>