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8" r:id="rId2"/>
    <p:sldId id="257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14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5" r:id="rId21"/>
    <p:sldId id="259" r:id="rId2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140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771748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VY_32_INOVACE_10A_16_Atletika_Technika nízkého startu</a:t>
                      </a:r>
                      <a:endParaRPr lang="cs-CZ" sz="1800" b="1" kern="1200" baseline="0" dirty="0" smtClean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1.4.2013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5. Ruce položíme do „stříšky“ (palce a prsty od sebe), paže minimálně na šíři ramen</a:t>
            </a:r>
          </a:p>
          <a:p>
            <a:pPr>
              <a:buNone/>
            </a:pPr>
            <a:endParaRPr lang="cs-CZ" b="1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P10101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910942"/>
            <a:ext cx="5929354" cy="4447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6. Ramena nakloníme nad startovní čáru</a:t>
            </a:r>
          </a:p>
          <a:p>
            <a:pPr>
              <a:buNone/>
            </a:pPr>
            <a:endParaRPr lang="cs-CZ" b="1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7" name="Obrázek 6" descr="P10101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428736"/>
            <a:ext cx="6357982" cy="4768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ATLETIKA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14678" y="1808960"/>
            <a:ext cx="2977362" cy="2977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500042"/>
            <a:ext cx="5214974" cy="3911231"/>
          </a:xfrm>
        </p:spPr>
      </p:pic>
      <p:sp>
        <p:nvSpPr>
          <p:cNvPr id="6" name="TextovéPole 5"/>
          <p:cNvSpPr txBox="1"/>
          <p:nvPr/>
        </p:nvSpPr>
        <p:spPr>
          <a:xfrm>
            <a:off x="1928794" y="4714884"/>
            <a:ext cx="52864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cs-CZ" sz="2200" dirty="0" smtClean="0"/>
              <a:t> koleno před špičkou, položeno na zemi</a:t>
            </a:r>
          </a:p>
          <a:p>
            <a:pPr>
              <a:buFontTx/>
              <a:buChar char="-"/>
            </a:pPr>
            <a:r>
              <a:rPr lang="cs-CZ" sz="2200" dirty="0" smtClean="0"/>
              <a:t> ruce ve stříšce</a:t>
            </a:r>
          </a:p>
          <a:p>
            <a:pPr>
              <a:buFontTx/>
              <a:buChar char="-"/>
            </a:pPr>
            <a:r>
              <a:rPr lang="cs-CZ" sz="2200" dirty="0" smtClean="0"/>
              <a:t> odrazová noha vepředu</a:t>
            </a:r>
          </a:p>
          <a:p>
            <a:pPr>
              <a:buFontTx/>
              <a:buChar char="-"/>
            </a:pPr>
            <a:r>
              <a:rPr lang="cs-CZ" sz="2200" dirty="0" smtClean="0"/>
              <a:t> ramena nad čárou</a:t>
            </a:r>
            <a:endParaRPr lang="cs-CZ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642918"/>
            <a:ext cx="5393809" cy="4045357"/>
          </a:xfrm>
        </p:spPr>
      </p:pic>
      <p:sp>
        <p:nvSpPr>
          <p:cNvPr id="5" name="TextovéPole 4"/>
          <p:cNvSpPr txBox="1"/>
          <p:nvPr/>
        </p:nvSpPr>
        <p:spPr>
          <a:xfrm>
            <a:off x="2071670" y="4857760"/>
            <a:ext cx="56436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/>
              <a:t>- </a:t>
            </a:r>
            <a:r>
              <a:rPr lang="cs-CZ" sz="2200" b="1" i="1" u="sng" dirty="0" smtClean="0"/>
              <a:t>„střehová poloha“</a:t>
            </a:r>
          </a:p>
          <a:p>
            <a:pPr>
              <a:buFontTx/>
              <a:buChar char="-"/>
            </a:pPr>
            <a:r>
              <a:rPr lang="cs-CZ" sz="2200" dirty="0" smtClean="0"/>
              <a:t> zadní noha svírá  v koleni úhel 130° -150°</a:t>
            </a:r>
          </a:p>
          <a:p>
            <a:pPr>
              <a:buFontTx/>
              <a:buChar char="-"/>
            </a:pPr>
            <a:r>
              <a:rPr lang="cs-CZ" sz="2200" dirty="0" smtClean="0"/>
              <a:t> přední noha svírá v koleni úhel 90°- 100°</a:t>
            </a:r>
          </a:p>
          <a:p>
            <a:pPr>
              <a:buFontTx/>
              <a:buChar char="-"/>
            </a:pPr>
            <a:r>
              <a:rPr lang="cs-CZ" sz="2200" dirty="0" smtClean="0"/>
              <a:t> hlava v prodloužení trupu</a:t>
            </a:r>
            <a:endParaRPr lang="cs-CZ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3336" y="571480"/>
            <a:ext cx="5131870" cy="3848902"/>
          </a:xfrm>
        </p:spPr>
      </p:pic>
      <p:sp>
        <p:nvSpPr>
          <p:cNvPr id="5" name="TextovéPole 4"/>
          <p:cNvSpPr txBox="1"/>
          <p:nvPr/>
        </p:nvSpPr>
        <p:spPr>
          <a:xfrm>
            <a:off x="714348" y="4786322"/>
            <a:ext cx="80169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cs-CZ" sz="2200" dirty="0" smtClean="0"/>
              <a:t> úplná extenze celého těla do přímky od hlavy po špičku nohy</a:t>
            </a:r>
          </a:p>
          <a:p>
            <a:pPr>
              <a:buFontTx/>
              <a:buChar char="-"/>
            </a:pPr>
            <a:r>
              <a:rPr lang="cs-CZ" sz="2200" dirty="0" smtClean="0"/>
              <a:t> švih stehna zadní nohy</a:t>
            </a:r>
          </a:p>
          <a:p>
            <a:pPr>
              <a:buFontTx/>
              <a:buChar char="-"/>
            </a:pPr>
            <a:r>
              <a:rPr lang="cs-CZ" sz="2200" dirty="0" smtClean="0"/>
              <a:t> při výběhu vedoucí úloha paží</a:t>
            </a:r>
            <a:endParaRPr lang="cs-CZ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1928802"/>
            <a:ext cx="2977362" cy="297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r>
              <a:rPr lang="cs-CZ" sz="2600" b="1" u="sng" dirty="0" smtClean="0">
                <a:solidFill>
                  <a:schemeClr val="tx1"/>
                </a:solidFill>
              </a:rPr>
              <a:t>Trénink ve skupině</a:t>
            </a:r>
          </a:p>
          <a:p>
            <a:pPr>
              <a:buNone/>
            </a:pPr>
            <a:r>
              <a:rPr lang="cs-CZ" sz="2600" b="1" dirty="0" smtClean="0">
                <a:solidFill>
                  <a:schemeClr val="tx1"/>
                </a:solidFill>
              </a:rPr>
              <a:t>				</a:t>
            </a:r>
          </a:p>
          <a:p>
            <a:pPr>
              <a:buNone/>
            </a:pPr>
            <a:r>
              <a:rPr lang="cs-CZ" sz="2600" b="1" dirty="0" smtClean="0">
                <a:solidFill>
                  <a:schemeClr val="tx1"/>
                </a:solidFill>
              </a:rPr>
              <a:t>		a) nízký start</a:t>
            </a: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sz="2600" b="1" dirty="0" smtClean="0">
                <a:solidFill>
                  <a:schemeClr val="tx1"/>
                </a:solidFill>
              </a:rPr>
              <a:t>				</a:t>
            </a:r>
            <a:endParaRPr lang="cs-CZ" sz="2600" b="1" dirty="0">
              <a:solidFill>
                <a:schemeClr val="tx1"/>
              </a:solidFill>
            </a:endParaRPr>
          </a:p>
        </p:txBody>
      </p:sp>
      <p:pic>
        <p:nvPicPr>
          <p:cNvPr id="5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809092"/>
            <a:ext cx="2977362" cy="297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		</a:t>
            </a:r>
            <a:r>
              <a:rPr lang="cs-CZ" sz="2600" b="1" dirty="0" smtClean="0">
                <a:solidFill>
                  <a:schemeClr val="tx1"/>
                </a:solidFill>
              </a:rPr>
              <a:t>b) nízký start přes kloboučky</a:t>
            </a: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sz="2600" b="1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buNone/>
            </a:pPr>
            <a:endParaRPr lang="cs-CZ" sz="26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6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sz="2600" dirty="0" smtClean="0">
                <a:solidFill>
                  <a:schemeClr val="tx1"/>
                </a:solidFill>
              </a:rPr>
              <a:t>(zdokonalení šlapavého běhu, frekvence)</a:t>
            </a:r>
            <a:endParaRPr lang="cs-CZ" sz="2600" dirty="0"/>
          </a:p>
        </p:txBody>
      </p:sp>
      <p:pic>
        <p:nvPicPr>
          <p:cNvPr id="5" name="Zástupný symbol pro obsah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785926"/>
            <a:ext cx="2977362" cy="297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cs-CZ" u="sng" dirty="0" smtClean="0"/>
              <a:t>Trénink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bez povelu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na povel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na různé vzdálenosti (jen výběh, 20m, 30m…)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přes kloboučky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tx1"/>
                </a:solidFill>
              </a:rPr>
              <a:t>samostatně, ve dvojicí, </a:t>
            </a:r>
            <a:r>
              <a:rPr lang="cs-CZ" sz="2600" smtClean="0">
                <a:solidFill>
                  <a:schemeClr val="tx1"/>
                </a:solidFill>
              </a:rPr>
              <a:t>ve skupině…</a:t>
            </a:r>
            <a:endParaRPr lang="cs-CZ" sz="2600" dirty="0" smtClean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osvojit si a zautomatizovat si techniku nízkého startu a rozvíjet reakční a akcelerační rychlost. V hodině žáci cvičí individuálně nebo ve skupině. Každé cvičení opakují </a:t>
            </a:r>
            <a:r>
              <a:rPr lang="cs-CZ" sz="1600" dirty="0" smtClean="0">
                <a:solidFill>
                  <a:schemeClr val="tx1"/>
                </a:solidFill>
              </a:rPr>
              <a:t>několikrát do </a:t>
            </a:r>
            <a:r>
              <a:rPr lang="cs-CZ" sz="1600" dirty="0" smtClean="0">
                <a:solidFill>
                  <a:schemeClr val="tx1"/>
                </a:solidFill>
              </a:rPr>
              <a:t>té doby, než  dojde k osvojení a zdokonalení techniky nízkého startu a rozvoji rychlosti a frekvence běhu.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DOSTÁL, Emil; VELEBIL, Václav a kol. </a:t>
            </a:r>
            <a:r>
              <a:rPr lang="cs-CZ" sz="1400" i="1" dirty="0" smtClean="0"/>
              <a:t>Didaktika školní atletiky</a:t>
            </a:r>
            <a:r>
              <a:rPr lang="cs-CZ" sz="1400" dirty="0" smtClean="0"/>
              <a:t>. Praha: Univerzita Karlova, 1992, ISBN 80-7066-257-3.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u="sng" dirty="0" smtClean="0"/>
              <a:t>Nízký start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r>
              <a:rPr lang="cs-CZ" u="sng" dirty="0" smtClean="0">
                <a:solidFill>
                  <a:schemeClr val="tx1"/>
                </a:solidFill>
              </a:rPr>
              <a:t>Povely:</a:t>
            </a:r>
            <a:r>
              <a:rPr lang="cs-CZ" dirty="0" smtClean="0">
                <a:solidFill>
                  <a:schemeClr val="tx1"/>
                </a:solidFill>
              </a:rPr>
              <a:t>   </a:t>
            </a:r>
            <a:r>
              <a:rPr lang="cs-CZ" b="1" i="1" dirty="0" smtClean="0">
                <a:solidFill>
                  <a:schemeClr val="tx1"/>
                </a:solidFill>
              </a:rPr>
              <a:t> „připravte se </a:t>
            </a:r>
            <a:r>
              <a:rPr lang="cs-CZ" dirty="0" smtClean="0">
                <a:solidFill>
                  <a:schemeClr val="tx1"/>
                </a:solidFill>
              </a:rPr>
              <a:t> (zakleknout)</a:t>
            </a:r>
          </a:p>
          <a:p>
            <a:pPr>
              <a:buNone/>
              <a:tabLst>
                <a:tab pos="1701800" algn="l"/>
              </a:tabLst>
            </a:pPr>
            <a:r>
              <a:rPr lang="cs-CZ" dirty="0" smtClean="0">
                <a:solidFill>
                  <a:schemeClr val="tx1"/>
                </a:solidFill>
              </a:rPr>
              <a:t>		</a:t>
            </a:r>
            <a:r>
              <a:rPr lang="cs-CZ" b="1" i="1" dirty="0" smtClean="0">
                <a:solidFill>
                  <a:schemeClr val="tx1"/>
                </a:solidFill>
              </a:rPr>
              <a:t>„ pozor“</a:t>
            </a:r>
            <a:r>
              <a:rPr lang="cs-CZ" dirty="0" smtClean="0">
                <a:solidFill>
                  <a:schemeClr val="tx1"/>
                </a:solidFill>
              </a:rPr>
              <a:t> (střehová poloha)</a:t>
            </a:r>
            <a:endParaRPr lang="cs-CZ" b="1" i="1" dirty="0" smtClean="0">
              <a:solidFill>
                <a:schemeClr val="tx1"/>
              </a:solidFill>
            </a:endParaRPr>
          </a:p>
          <a:p>
            <a:pPr>
              <a:buNone/>
              <a:tabLst>
                <a:tab pos="1701800" algn="l"/>
              </a:tabLst>
            </a:pPr>
            <a:r>
              <a:rPr lang="cs-CZ" b="1" i="1" dirty="0" smtClean="0">
                <a:solidFill>
                  <a:schemeClr val="tx1"/>
                </a:solidFill>
              </a:rPr>
              <a:t>		„teď“ </a:t>
            </a:r>
            <a:r>
              <a:rPr lang="cs-CZ" dirty="0" smtClean="0">
                <a:solidFill>
                  <a:schemeClr val="tx1"/>
                </a:solidFill>
              </a:rPr>
              <a:t>(výběh)</a:t>
            </a:r>
          </a:p>
          <a:p>
            <a:pPr>
              <a:buNone/>
              <a:tabLst>
                <a:tab pos="1701800" algn="l"/>
              </a:tabLst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  <a:tabLst>
                <a:tab pos="1701800" algn="l"/>
              </a:tabLst>
            </a:pPr>
            <a:endParaRPr lang="cs-CZ" dirty="0" smtClean="0">
              <a:solidFill>
                <a:schemeClr val="tx1"/>
              </a:solidFill>
            </a:endParaRPr>
          </a:p>
        </p:txBody>
      </p:sp>
      <p:pic>
        <p:nvPicPr>
          <p:cNvPr id="4" name="Obrázek 3" descr="P10101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286124"/>
            <a:ext cx="3786214" cy="2839661"/>
          </a:xfrm>
          <a:prstGeom prst="rect">
            <a:avLst/>
          </a:prstGeom>
        </p:spPr>
      </p:pic>
      <p:pic>
        <p:nvPicPr>
          <p:cNvPr id="5" name="Obrázek 4" descr="P10101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3286124"/>
            <a:ext cx="3786214" cy="2839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používá se v bězích do 400m včetně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ihned po startu „</a:t>
            </a:r>
            <a:r>
              <a:rPr lang="cs-CZ" i="1" u="sng" dirty="0" smtClean="0">
                <a:solidFill>
                  <a:schemeClr val="tx1"/>
                </a:solidFill>
              </a:rPr>
              <a:t>šlapavý způsob běhu</a:t>
            </a:r>
            <a:r>
              <a:rPr lang="cs-CZ" dirty="0" smtClean="0">
                <a:solidFill>
                  <a:schemeClr val="tx1"/>
                </a:solidFill>
              </a:rPr>
              <a:t>“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Rozmístění bloků </a:t>
            </a:r>
          </a:p>
          <a:p>
            <a:pPr marL="1371600" lvl="2" indent="-457200">
              <a:lnSpc>
                <a:spcPct val="150000"/>
              </a:lnSpc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úzké </a:t>
            </a:r>
            <a:r>
              <a:rPr lang="cs-CZ" sz="2000" dirty="0" smtClean="0">
                <a:solidFill>
                  <a:schemeClr val="tx1"/>
                </a:solidFill>
              </a:rPr>
              <a:t>(2 stopy a 2,5 stopy od čáry)</a:t>
            </a:r>
          </a:p>
          <a:p>
            <a:pPr marL="1371600" lvl="2" indent="-457200">
              <a:lnSpc>
                <a:spcPct val="150000"/>
              </a:lnSpc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střední (2,3)</a:t>
            </a:r>
          </a:p>
          <a:p>
            <a:pPr marL="1371600" lvl="2" indent="-457200">
              <a:lnSpc>
                <a:spcPct val="150000"/>
              </a:lnSpc>
              <a:buAutoNum type="alphaLcParenR"/>
            </a:pPr>
            <a:r>
              <a:rPr lang="cs-CZ" sz="2400" dirty="0" smtClean="0">
                <a:solidFill>
                  <a:schemeClr val="tx1"/>
                </a:solidFill>
              </a:rPr>
              <a:t>široké  (1,3)</a:t>
            </a:r>
          </a:p>
          <a:p>
            <a:pPr marL="1371600" lvl="2" indent="-457200">
              <a:lnSpc>
                <a:spcPct val="150000"/>
              </a:lnSpc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1371600" lvl="2" indent="-457200">
              <a:lnSpc>
                <a:spcPct val="150000"/>
              </a:lnSpc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1371600" lvl="2" indent="-457200">
              <a:lnSpc>
                <a:spcPct val="150000"/>
              </a:lnSpc>
              <a:buNone/>
            </a:pPr>
            <a:endParaRPr lang="cs-CZ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sz="3500" b="1" u="sng" dirty="0" smtClean="0">
                <a:solidFill>
                  <a:schemeClr val="tx1"/>
                </a:solidFill>
              </a:rPr>
              <a:t>Pomůcka pro postavení bloků</a:t>
            </a:r>
          </a:p>
          <a:p>
            <a:pPr algn="ctr">
              <a:buNone/>
            </a:pPr>
            <a:r>
              <a:rPr lang="cs-CZ" sz="2600" u="sng" dirty="0" smtClean="0">
                <a:solidFill>
                  <a:schemeClr val="tx1"/>
                </a:solidFill>
              </a:rPr>
              <a:t>(využití ve školní tělesné výchově)</a:t>
            </a:r>
          </a:p>
          <a:p>
            <a:pPr algn="ctr">
              <a:buNone/>
            </a:pPr>
            <a:endParaRPr lang="cs-CZ" sz="2600" u="sng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silnější (odrazová noha) vepředu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využití úzkého postavení bloků</a:t>
            </a:r>
          </a:p>
          <a:p>
            <a:pPr>
              <a:lnSpc>
                <a:spcPct val="200000"/>
              </a:lnSpc>
              <a:buFontTx/>
              <a:buChar char="-"/>
            </a:pPr>
            <a:r>
              <a:rPr lang="cs-CZ" sz="2600" dirty="0" smtClean="0">
                <a:solidFill>
                  <a:schemeClr val="tx1"/>
                </a:solidFill>
              </a:rPr>
              <a:t>koleno švihové nohy je před špičkou (nebo vedle) nohy odrazové</a:t>
            </a:r>
          </a:p>
          <a:p>
            <a:pPr>
              <a:buNone/>
            </a:pPr>
            <a:endParaRPr lang="cs-CZ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cs-CZ" b="1" u="sng" dirty="0" smtClean="0">
                <a:solidFill>
                  <a:schemeClr val="tx1"/>
                </a:solidFill>
              </a:rPr>
              <a:t>postavení snožmo 1,5 – 2 stopy od startovní čáry</a:t>
            </a:r>
          </a:p>
          <a:p>
            <a:pPr marL="514350" indent="-514350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marL="514350" indent="-514350">
              <a:buNone/>
            </a:pPr>
            <a:endParaRPr lang="cs-CZ" b="1" u="sng" dirty="0" smtClean="0">
              <a:solidFill>
                <a:schemeClr val="tx1"/>
              </a:solidFill>
            </a:endParaRPr>
          </a:p>
        </p:txBody>
      </p:sp>
      <p:pic>
        <p:nvPicPr>
          <p:cNvPr id="6" name="Obrázek 5" descr="P10101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500174"/>
            <a:ext cx="5786478" cy="4339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2. Postavení odrazovou nohou vpřed – švihová noha se postaví za patu odrazové</a:t>
            </a:r>
          </a:p>
          <a:p>
            <a:pPr>
              <a:buNone/>
            </a:pPr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4" name="Obrázek 3" descr="P10101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785927"/>
            <a:ext cx="5929354" cy="4447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3. Odrazová a švihová noha stojí na šířku pánve</a:t>
            </a:r>
          </a:p>
          <a:p>
            <a:pPr>
              <a:buNone/>
            </a:pPr>
            <a:endParaRPr lang="cs-CZ" b="1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P10101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500174"/>
            <a:ext cx="6096042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cs-CZ" b="1" dirty="0" smtClean="0">
                <a:solidFill>
                  <a:schemeClr val="tx1"/>
                </a:solidFill>
              </a:rPr>
              <a:t>4. Bez posunutí chodidel zaklekneme na zadní (švihovou) nohu</a:t>
            </a:r>
          </a:p>
          <a:p>
            <a:pPr>
              <a:buNone/>
            </a:pPr>
            <a:endParaRPr lang="cs-CZ" b="1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P10101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714488"/>
            <a:ext cx="6000792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815</TotalTime>
  <Words>406</Words>
  <Application>Microsoft Office PowerPoint</Application>
  <PresentationFormat>Předvádění na obrazovce (4:3)</PresentationFormat>
  <Paragraphs>91</Paragraphs>
  <Slides>21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2" baseType="lpstr">
      <vt:lpstr>ŠABLONA DUM</vt:lpstr>
      <vt:lpstr>Prezentace aplikace PowerPoint</vt:lpstr>
      <vt:lpstr>ANOTACE</vt:lpstr>
      <vt:lpstr>Nízký start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Trénink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125</cp:revision>
  <dcterms:created xsi:type="dcterms:W3CDTF">2013-02-11T18:59:15Z</dcterms:created>
  <dcterms:modified xsi:type="dcterms:W3CDTF">2013-05-23T08:55:34Z</dcterms:modified>
</cp:coreProperties>
</file>