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57" r:id="rId3"/>
    <p:sldId id="294" r:id="rId4"/>
    <p:sldId id="295" r:id="rId5"/>
    <p:sldId id="302" r:id="rId6"/>
    <p:sldId id="296" r:id="rId7"/>
    <p:sldId id="297" r:id="rId8"/>
    <p:sldId id="298" r:id="rId9"/>
    <p:sldId id="300" r:id="rId10"/>
    <p:sldId id="299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259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140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526849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VY_32_INOVACE_10A_17_Atletika_Technika běhu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1.4.2013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b) rozkládané úseky</a:t>
            </a:r>
          </a:p>
          <a:p>
            <a:pPr>
              <a:buNone/>
            </a:pP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Zástupný symbol pro obsah 4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285992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d) přeběhy kloboučků</a:t>
            </a:r>
          </a:p>
          <a:p>
            <a:pPr lvl="3">
              <a:buFontTx/>
              <a:buChar char="-"/>
            </a:pPr>
            <a:r>
              <a:rPr lang="cs-CZ" sz="2000" dirty="0" smtClean="0">
                <a:solidFill>
                  <a:schemeClr val="tx1"/>
                </a:solidFill>
              </a:rPr>
              <a:t>různé vzdálenosti (na frekvenci, na techniku běhu)</a:t>
            </a:r>
          </a:p>
          <a:p>
            <a:pPr lvl="3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4" name="Zástupný symbol pro obsah 4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786058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e) přeběh 5 kloboučků – sprint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Zástupný symbol pro obsah 4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428868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2. Šlapavý způsob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po startu</a:t>
            </a: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6" name="Zástupný symbol pro obsah 4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857496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k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750075"/>
            <a:ext cx="3643338" cy="2732504"/>
          </a:xfrm>
        </p:spPr>
      </p:pic>
      <p:pic>
        <p:nvPicPr>
          <p:cNvPr id="5" name="Obrázek 4" descr="1k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732216"/>
            <a:ext cx="3690964" cy="2768222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500034" y="4429132"/>
            <a:ext cx="8076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500" dirty="0" smtClean="0"/>
              <a:t>- šlapavý způsob běhu v prvních krocích startovního rozběhu</a:t>
            </a:r>
            <a:endParaRPr lang="cs-CZ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římá spojovací šipka 5"/>
          <p:cNvCxnSpPr/>
          <p:nvPr/>
        </p:nvCxnSpPr>
        <p:spPr>
          <a:xfrm rot="5400000">
            <a:off x="4287042" y="1928008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2214546" y="4857760"/>
            <a:ext cx="55721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500" dirty="0" smtClean="0"/>
              <a:t> </a:t>
            </a:r>
            <a:r>
              <a:rPr lang="cs-CZ" sz="2500" dirty="0" err="1" smtClean="0"/>
              <a:t>dokrok</a:t>
            </a:r>
            <a:r>
              <a:rPr lang="cs-CZ" sz="2500" dirty="0" smtClean="0"/>
              <a:t> za svislou těžnicí těla</a:t>
            </a:r>
          </a:p>
          <a:p>
            <a:pPr>
              <a:buFontTx/>
              <a:buChar char="-"/>
            </a:pPr>
            <a:r>
              <a:rPr lang="cs-CZ" sz="2500" dirty="0" smtClean="0"/>
              <a:t> došlap na přední část chodidla</a:t>
            </a:r>
            <a:endParaRPr lang="cs-CZ" sz="2500" dirty="0"/>
          </a:p>
        </p:txBody>
      </p:sp>
      <p:pic>
        <p:nvPicPr>
          <p:cNvPr id="15" name="Obrázek 14" descr="1k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4" y="500042"/>
            <a:ext cx="4857752" cy="3643314"/>
          </a:xfrm>
          <a:prstGeom prst="rect">
            <a:avLst/>
          </a:prstGeom>
        </p:spPr>
      </p:pic>
      <p:cxnSp>
        <p:nvCxnSpPr>
          <p:cNvPr id="17" name="Přímá spojovací šipka 16"/>
          <p:cNvCxnSpPr/>
          <p:nvPr/>
        </p:nvCxnSpPr>
        <p:spPr>
          <a:xfrm rot="5400000">
            <a:off x="4607719" y="2107397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k 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571500"/>
            <a:ext cx="3845985" cy="2884489"/>
          </a:xfrm>
        </p:spPr>
      </p:pic>
      <p:pic>
        <p:nvPicPr>
          <p:cNvPr id="5" name="Obrázek 4" descr="1k 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559005"/>
            <a:ext cx="3857652" cy="289324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428596" y="4000504"/>
            <a:ext cx="8358246" cy="10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200" dirty="0" smtClean="0"/>
              <a:t> - pánev směřuje co nejvíce vpřed</a:t>
            </a:r>
          </a:p>
          <a:p>
            <a:pPr>
              <a:lnSpc>
                <a:spcPct val="150000"/>
              </a:lnSpc>
            </a:pPr>
            <a:r>
              <a:rPr lang="cs-CZ" sz="2200" dirty="0" smtClean="0"/>
              <a:t>-  Švihová noha dokračuje „za tělem“ co nejaktivněji a nejrychleji</a:t>
            </a:r>
            <a:endParaRPr lang="cs-CZ" sz="2200" dirty="0"/>
          </a:p>
        </p:txBody>
      </p:sp>
      <p:cxnSp>
        <p:nvCxnSpPr>
          <p:cNvPr id="8" name="Přímá spojovací šipka 7"/>
          <p:cNvCxnSpPr/>
          <p:nvPr/>
        </p:nvCxnSpPr>
        <p:spPr>
          <a:xfrm rot="16200000" flipV="1">
            <a:off x="2786050" y="2571744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Přímá spojovací šipka 9"/>
          <p:cNvCxnSpPr/>
          <p:nvPr/>
        </p:nvCxnSpPr>
        <p:spPr>
          <a:xfrm rot="5400000">
            <a:off x="6394463" y="1892289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DOSTÁL, Emil; VELEBIL, Václav a kol. </a:t>
            </a:r>
            <a:r>
              <a:rPr lang="cs-CZ" sz="1400" i="1" dirty="0" smtClean="0"/>
              <a:t>Didaktika školní atletiky</a:t>
            </a:r>
            <a:r>
              <a:rPr lang="cs-CZ" sz="1400" dirty="0" smtClean="0"/>
              <a:t>. Praha: Univerzita Karlova, 1992, ISBN 80-7066-257-3.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 nebo na hřišti. Cílem cvičení je osvojit si a zautomatizovat techniku běhu. V hodině žáci cvičí individuálně. Každé cvičení opakují několikrát </a:t>
            </a:r>
            <a:r>
              <a:rPr lang="cs-CZ" sz="1600" dirty="0" smtClean="0">
                <a:solidFill>
                  <a:schemeClr val="tx1"/>
                </a:solidFill>
              </a:rPr>
              <a:t>do </a:t>
            </a:r>
            <a:r>
              <a:rPr lang="cs-CZ" sz="1600" dirty="0" smtClean="0">
                <a:solidFill>
                  <a:schemeClr val="tx1"/>
                </a:solidFill>
              </a:rPr>
              <a:t>té doby, než  dojde ke zdokonalení techniky běhu a rozvoji rychlosti.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dirty="0" smtClean="0"/>
              <a:t>Běh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lokomoční pohyb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střídá se </a:t>
            </a:r>
            <a:r>
              <a:rPr lang="cs-CZ" sz="2600" dirty="0" err="1" smtClean="0">
                <a:solidFill>
                  <a:schemeClr val="tx1"/>
                </a:solidFill>
              </a:rPr>
              <a:t>jednooporová</a:t>
            </a:r>
            <a:r>
              <a:rPr lang="cs-CZ" sz="2600" dirty="0" smtClean="0">
                <a:solidFill>
                  <a:schemeClr val="tx1"/>
                </a:solidFill>
              </a:rPr>
              <a:t> a letová fáze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nejvyšší poloha těžiště je v kulminačním bodě letové fáze</a:t>
            </a:r>
          </a:p>
          <a:p>
            <a:pPr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nejnižší poloha těžiště je v okamžiku, kdy těžiště prochází místem opery = „</a:t>
            </a:r>
            <a:r>
              <a:rPr lang="cs-CZ" sz="2600" b="1" i="1" dirty="0" smtClean="0">
                <a:solidFill>
                  <a:schemeClr val="tx1"/>
                </a:solidFill>
              </a:rPr>
              <a:t>moment vertikály</a:t>
            </a:r>
            <a:r>
              <a:rPr lang="cs-CZ" sz="2600" dirty="0" smtClean="0">
                <a:solidFill>
                  <a:schemeClr val="tx1"/>
                </a:solidFill>
              </a:rPr>
              <a:t>“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r>
              <a:rPr lang="cs-CZ" sz="2800" b="1" i="1" u="sng" dirty="0" smtClean="0">
                <a:solidFill>
                  <a:schemeClr val="tx1"/>
                </a:solidFill>
              </a:rPr>
              <a:t>Fáze: </a:t>
            </a:r>
          </a:p>
          <a:p>
            <a:pPr>
              <a:buNone/>
            </a:pPr>
            <a:endParaRPr lang="cs-CZ" sz="2800" b="1" i="1" u="sng" dirty="0" smtClean="0">
              <a:solidFill>
                <a:schemeClr val="tx1"/>
              </a:solidFill>
            </a:endParaRPr>
          </a:p>
          <a:p>
            <a:pPr lvl="2">
              <a:lnSpc>
                <a:spcPct val="150000"/>
              </a:lnSpc>
            </a:pPr>
            <a:r>
              <a:rPr lang="cs-CZ" sz="3000" b="1" i="1" dirty="0" smtClean="0">
                <a:solidFill>
                  <a:schemeClr val="tx1"/>
                </a:solidFill>
              </a:rPr>
              <a:t>a) </a:t>
            </a:r>
            <a:r>
              <a:rPr lang="cs-CZ" sz="3000" b="1" i="1" u="sng" dirty="0" smtClean="0">
                <a:solidFill>
                  <a:schemeClr val="tx1"/>
                </a:solidFill>
              </a:rPr>
              <a:t>ODRAZ</a:t>
            </a:r>
          </a:p>
          <a:p>
            <a:pPr lvl="2">
              <a:lnSpc>
                <a:spcPct val="150000"/>
              </a:lnSpc>
            </a:pPr>
            <a:r>
              <a:rPr lang="cs-CZ" sz="3000" b="1" i="1" dirty="0" smtClean="0">
                <a:solidFill>
                  <a:schemeClr val="tx1"/>
                </a:solidFill>
              </a:rPr>
              <a:t>b) </a:t>
            </a:r>
            <a:r>
              <a:rPr lang="cs-CZ" sz="3000" b="1" i="1" u="sng" dirty="0" smtClean="0">
                <a:solidFill>
                  <a:schemeClr val="tx1"/>
                </a:solidFill>
              </a:rPr>
              <a:t>LET</a:t>
            </a:r>
          </a:p>
          <a:p>
            <a:pPr lvl="2">
              <a:lnSpc>
                <a:spcPct val="150000"/>
              </a:lnSpc>
            </a:pPr>
            <a:r>
              <a:rPr lang="cs-CZ" sz="3000" b="1" i="1" dirty="0" smtClean="0">
                <a:solidFill>
                  <a:schemeClr val="tx1"/>
                </a:solidFill>
              </a:rPr>
              <a:t>c) </a:t>
            </a:r>
            <a:r>
              <a:rPr lang="cs-CZ" sz="3000" b="1" i="1" u="sng" dirty="0" smtClean="0">
                <a:solidFill>
                  <a:schemeClr val="tx1"/>
                </a:solidFill>
              </a:rPr>
              <a:t>DOKROK</a:t>
            </a:r>
          </a:p>
          <a:p>
            <a:pPr lvl="2">
              <a:lnSpc>
                <a:spcPct val="150000"/>
              </a:lnSpc>
            </a:pPr>
            <a:r>
              <a:rPr lang="cs-CZ" sz="3000" b="1" i="1" dirty="0" smtClean="0">
                <a:solidFill>
                  <a:schemeClr val="tx1"/>
                </a:solidFill>
              </a:rPr>
              <a:t>d) </a:t>
            </a:r>
            <a:r>
              <a:rPr lang="cs-CZ" sz="3000" b="1" i="1" u="sng" dirty="0" smtClean="0">
                <a:solidFill>
                  <a:schemeClr val="tx1"/>
                </a:solidFill>
              </a:rPr>
              <a:t>MOMENT VERTIKÁLY</a:t>
            </a:r>
          </a:p>
          <a:p>
            <a:pPr lvl="2"/>
            <a:endParaRPr lang="cs-CZ" sz="2000" b="1" i="1" u="sng" dirty="0" smtClean="0">
              <a:solidFill>
                <a:schemeClr val="tx1"/>
              </a:solidFill>
            </a:endParaRPr>
          </a:p>
          <a:p>
            <a:pPr lvl="2">
              <a:buNone/>
            </a:pPr>
            <a:endParaRPr lang="cs-CZ" sz="2000" b="1" i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sz="4500" dirty="0" smtClean="0">
                <a:solidFill>
                  <a:schemeClr val="tx1"/>
                </a:solidFill>
              </a:rPr>
              <a:t>1 . Švihový způsob</a:t>
            </a:r>
            <a:endParaRPr lang="cs-CZ" sz="4500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4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28992" y="2500306"/>
            <a:ext cx="2571768" cy="25717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pro obsah 7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562370"/>
            <a:ext cx="3536421" cy="2652316"/>
          </a:xfrm>
        </p:spPr>
      </p:pic>
      <p:pic>
        <p:nvPicPr>
          <p:cNvPr id="9" name="Obrázek 8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375422"/>
            <a:ext cx="3500461" cy="2625346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4643438" y="2928934"/>
            <a:ext cx="378621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500" dirty="0" smtClean="0"/>
              <a:t> aktivní došlap chodidla</a:t>
            </a:r>
          </a:p>
        </p:txBody>
      </p:sp>
      <p:cxnSp>
        <p:nvCxnSpPr>
          <p:cNvPr id="14" name="Přímá spojovací šipka 13"/>
          <p:cNvCxnSpPr/>
          <p:nvPr/>
        </p:nvCxnSpPr>
        <p:spPr>
          <a:xfrm rot="10800000">
            <a:off x="2928926" y="2643182"/>
            <a:ext cx="1571636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4643438" y="928670"/>
            <a:ext cx="35584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500" dirty="0" smtClean="0"/>
              <a:t> paže ohnuty v lokti</a:t>
            </a:r>
          </a:p>
          <a:p>
            <a:pPr>
              <a:buFontTx/>
              <a:buChar char="-"/>
            </a:pPr>
            <a:r>
              <a:rPr lang="cs-CZ" sz="2500" dirty="0" smtClean="0"/>
              <a:t> kyvadlový pohyb paží</a:t>
            </a:r>
            <a:endParaRPr lang="cs-CZ" sz="2500" dirty="0"/>
          </a:p>
        </p:txBody>
      </p:sp>
      <p:cxnSp>
        <p:nvCxnSpPr>
          <p:cNvPr id="17" name="Přímá spojovací šipka 16"/>
          <p:cNvCxnSpPr/>
          <p:nvPr/>
        </p:nvCxnSpPr>
        <p:spPr>
          <a:xfrm rot="10800000" flipV="1">
            <a:off x="3214678" y="1214422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Přímá spojovací šipka 18"/>
          <p:cNvCxnSpPr/>
          <p:nvPr/>
        </p:nvCxnSpPr>
        <p:spPr>
          <a:xfrm rot="5400000">
            <a:off x="3071802" y="3643314"/>
            <a:ext cx="1785950" cy="13573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3619525" cy="2714644"/>
          </a:xfrm>
        </p:spPr>
      </p:pic>
      <p:pic>
        <p:nvPicPr>
          <p:cNvPr id="5" name="Obrázek 4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214422"/>
            <a:ext cx="3619524" cy="2714644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2857488" y="428604"/>
            <a:ext cx="343074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- </a:t>
            </a:r>
            <a:r>
              <a:rPr lang="cs-CZ" sz="2500" dirty="0" err="1" smtClean="0"/>
              <a:t>nápon</a:t>
            </a:r>
            <a:r>
              <a:rPr lang="cs-CZ" sz="2500" dirty="0" smtClean="0"/>
              <a:t> odrazové nohy</a:t>
            </a:r>
            <a:endParaRPr lang="cs-CZ" sz="25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3714744" y="4643446"/>
            <a:ext cx="495520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500" dirty="0" smtClean="0"/>
              <a:t>- optimální rozsah pohybu nohou</a:t>
            </a:r>
            <a:endParaRPr lang="cs-CZ" sz="2500" dirty="0"/>
          </a:p>
        </p:txBody>
      </p:sp>
      <p:cxnSp>
        <p:nvCxnSpPr>
          <p:cNvPr id="21" name="Přímá spojovací šipka 20"/>
          <p:cNvCxnSpPr/>
          <p:nvPr/>
        </p:nvCxnSpPr>
        <p:spPr>
          <a:xfrm rot="5400000">
            <a:off x="2786050" y="1357298"/>
            <a:ext cx="2071702" cy="1214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šipka 23"/>
          <p:cNvCxnSpPr/>
          <p:nvPr/>
        </p:nvCxnSpPr>
        <p:spPr>
          <a:xfrm rot="16200000" flipH="1">
            <a:off x="5393537" y="1035827"/>
            <a:ext cx="2000264" cy="1785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Přímá spojovací šipka 34"/>
          <p:cNvCxnSpPr/>
          <p:nvPr/>
        </p:nvCxnSpPr>
        <p:spPr>
          <a:xfrm rot="5400000" flipH="1" flipV="1">
            <a:off x="6393669" y="3607595"/>
            <a:ext cx="1143008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Přímá spojovací šipka 36"/>
          <p:cNvCxnSpPr/>
          <p:nvPr/>
        </p:nvCxnSpPr>
        <p:spPr>
          <a:xfrm rot="5400000">
            <a:off x="1749405" y="4107661"/>
            <a:ext cx="2644000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ovéPole 37"/>
          <p:cNvSpPr txBox="1"/>
          <p:nvPr/>
        </p:nvSpPr>
        <p:spPr>
          <a:xfrm>
            <a:off x="1285852" y="5715016"/>
            <a:ext cx="345158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500" dirty="0" smtClean="0"/>
              <a:t>- udržení polohy trupu</a:t>
            </a:r>
            <a:endParaRPr lang="cs-CZ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9"/>
            <a:ext cx="3500462" cy="2625347"/>
          </a:xfrm>
        </p:spPr>
      </p:pic>
      <p:pic>
        <p:nvPicPr>
          <p:cNvPr id="5" name="Obrázek 4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1" y="285728"/>
            <a:ext cx="3524274" cy="2643206"/>
          </a:xfrm>
          <a:prstGeom prst="rect">
            <a:avLst/>
          </a:prstGeom>
        </p:spPr>
      </p:pic>
      <p:pic>
        <p:nvPicPr>
          <p:cNvPr id="6" name="Obrázek 5" descr="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4000504"/>
            <a:ext cx="3428992" cy="257174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71472" y="328612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dirty="0" smtClean="0"/>
              <a:t> vykývnutí bérce před svislicí </a:t>
            </a:r>
          </a:p>
          <a:p>
            <a:r>
              <a:rPr lang="cs-CZ" dirty="0" smtClean="0"/>
              <a:t>  spuštěnou z kolene</a:t>
            </a:r>
            <a:endParaRPr lang="cs-CZ" dirty="0"/>
          </a:p>
        </p:txBody>
      </p:sp>
      <p:cxnSp>
        <p:nvCxnSpPr>
          <p:cNvPr id="11" name="Přímá spojovací šipka 10"/>
          <p:cNvCxnSpPr/>
          <p:nvPr/>
        </p:nvCxnSpPr>
        <p:spPr>
          <a:xfrm rot="5400000" flipH="1" flipV="1">
            <a:off x="2285984" y="2714620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4714876" y="3286124"/>
            <a:ext cx="3380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dirty="0" smtClean="0"/>
              <a:t>vykývnutí bérce vzhůru nad</a:t>
            </a:r>
          </a:p>
          <a:p>
            <a:r>
              <a:rPr lang="cs-CZ" dirty="0" smtClean="0"/>
              <a:t>  horizontálu vedenou kolenem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rot="5400000" flipH="1" flipV="1">
            <a:off x="6643702" y="2714620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rot="10800000">
            <a:off x="5286380" y="5786454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6929454" y="521495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MOMENT</a:t>
            </a:r>
          </a:p>
          <a:p>
            <a:pPr algn="ctr"/>
            <a:r>
              <a:rPr lang="cs-CZ" b="1" dirty="0" smtClean="0"/>
              <a:t>VERTIKÁLY</a:t>
            </a:r>
            <a:endParaRPr lang="cs-CZ" b="1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6715140" y="6000768"/>
            <a:ext cx="2244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cs-CZ" dirty="0" smtClean="0"/>
              <a:t>těžiště nad místem</a:t>
            </a:r>
          </a:p>
          <a:p>
            <a:pPr algn="ctr"/>
            <a:r>
              <a:rPr lang="cs-CZ" dirty="0" smtClean="0"/>
              <a:t>  opory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u="sng" dirty="0" smtClean="0"/>
              <a:t>Běžecká cvičení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lphaLcParenR"/>
            </a:pPr>
            <a:r>
              <a:rPr lang="cs-CZ" b="1" u="sng" dirty="0" smtClean="0">
                <a:solidFill>
                  <a:schemeClr val="tx1"/>
                </a:solidFill>
              </a:rPr>
              <a:t>Stupňované rovinky</a:t>
            </a:r>
          </a:p>
          <a:p>
            <a:pPr marL="457200" indent="-457200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7" name="Zástupný symbol pro obsah 4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928934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769</TotalTime>
  <Words>315</Words>
  <Application>Microsoft Office PowerPoint</Application>
  <PresentationFormat>Předvádění na obrazovce (4:3)</PresentationFormat>
  <Paragraphs>67</Paragraphs>
  <Slides>18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ŠABLONA DUM</vt:lpstr>
      <vt:lpstr>Prezentace aplikace PowerPoint</vt:lpstr>
      <vt:lpstr>ANOTACE</vt:lpstr>
      <vt:lpstr>Běh</vt:lpstr>
      <vt:lpstr>Prezentace aplikace PowerPoint</vt:lpstr>
      <vt:lpstr>1 . Švihový způsob</vt:lpstr>
      <vt:lpstr>Prezentace aplikace PowerPoint</vt:lpstr>
      <vt:lpstr>Prezentace aplikace PowerPoint</vt:lpstr>
      <vt:lpstr>Prezentace aplikace PowerPoint</vt:lpstr>
      <vt:lpstr>Běžecká cvičení</vt:lpstr>
      <vt:lpstr>Prezentace aplikace PowerPoint</vt:lpstr>
      <vt:lpstr>Prezentace aplikace PowerPoint</vt:lpstr>
      <vt:lpstr>Prezentace aplikace PowerPoint</vt:lpstr>
      <vt:lpstr>2. Šlapavý způsob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109</cp:revision>
  <dcterms:created xsi:type="dcterms:W3CDTF">2013-02-11T18:59:15Z</dcterms:created>
  <dcterms:modified xsi:type="dcterms:W3CDTF">2013-05-23T08:56:03Z</dcterms:modified>
</cp:coreProperties>
</file>