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56" r:id="rId3"/>
    <p:sldId id="263" r:id="rId4"/>
    <p:sldId id="262" r:id="rId5"/>
    <p:sldId id="264" r:id="rId6"/>
    <p:sldId id="268" r:id="rId7"/>
    <p:sldId id="260" r:id="rId8"/>
    <p:sldId id="26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Objects="1">
      <p:cViewPr>
        <p:scale>
          <a:sx n="100" d="100"/>
          <a:sy n="100" d="100"/>
        </p:scale>
        <p:origin x="-1014" y="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9" cy="720089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EB6DBD-B554-4A05-BCEF-2EA5533CCF9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AD4604-FDD7-4370-86BF-787C255224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9037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AD4604-FDD7-4370-86BF-787C255224E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25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5E193-DE93-4BAC-AF5D-99A10795DAC7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37935-F863-48EC-9647-49AAB1BB35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903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5E193-DE93-4BAC-AF5D-99A10795DAC7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37935-F863-48EC-9647-49AAB1BB35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462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5E193-DE93-4BAC-AF5D-99A10795DAC7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37935-F863-48EC-9647-49AAB1BB35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267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5E193-DE93-4BAC-AF5D-99A10795DAC7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37935-F863-48EC-9647-49AAB1BB35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943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5E193-DE93-4BAC-AF5D-99A10795DAC7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37935-F863-48EC-9647-49AAB1BB35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695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5E193-DE93-4BAC-AF5D-99A10795DAC7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37935-F863-48EC-9647-49AAB1BB35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803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5E193-DE93-4BAC-AF5D-99A10795DAC7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37935-F863-48EC-9647-49AAB1BB35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5E193-DE93-4BAC-AF5D-99A10795DAC7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37935-F863-48EC-9647-49AAB1BB35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186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5E193-DE93-4BAC-AF5D-99A10795DAC7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37935-F863-48EC-9647-49AAB1BB35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20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5E193-DE93-4BAC-AF5D-99A10795DAC7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37935-F863-48EC-9647-49AAB1BB35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32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5E193-DE93-4BAC-AF5D-99A10795DAC7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37935-F863-48EC-9647-49AAB1BB35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658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A5E193-DE93-4BAC-AF5D-99A10795DAC7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037935-F863-48EC-9647-49AAB1BB35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30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3943970"/>
              </p:ext>
            </p:extLst>
          </p:nvPr>
        </p:nvGraphicFramePr>
        <p:xfrm>
          <a:off x="1331913" y="3933825"/>
          <a:ext cx="6477000" cy="151130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VY_32_INOVACE_INF_14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Klávesové zkratky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Informatika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seznámí s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klávesovými zkratkami systému Windows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6094936"/>
              </p:ext>
            </p:extLst>
          </p:nvPr>
        </p:nvGraphicFramePr>
        <p:xfrm>
          <a:off x="1303020" y="1988840"/>
          <a:ext cx="6472555" cy="1645920"/>
        </p:xfrm>
        <a:graphic>
          <a:graphicData uri="http://schemas.openxmlformats.org/drawingml/2006/table">
            <a:tbl>
              <a:tblPr firstRow="1" firstCol="1" bandRow="1"/>
              <a:tblGrid>
                <a:gridCol w="1910715"/>
                <a:gridCol w="456184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Základní škola Šumvald, okres Olomouc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CZ.1.07/1.4.00/21.2534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Název šablony klíčové aktivity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Číslo šablony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III/2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Vzdělávací oblast/obor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Informační a komunikační technologie/ Informační a komunikační technologie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Tematický okruh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Software</a:t>
                      </a:r>
                      <a:endParaRPr lang="cs-CZ" sz="12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Označení sady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VY_32_INOVACE_INF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4856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KLÁVESOVÉ ZKRATKY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Informatika 5.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3836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Klávesové zkratky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828800"/>
          </a:xfrm>
          <a:solidFill>
            <a:srgbClr val="FFFF0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Rozumíme tím současné stlačení několika kláves na klávesnici, abychom nemuseli postupovat zdlouhavějším postupem.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3017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263"/>
            <a:ext cx="9144000" cy="3448808"/>
          </a:xfrm>
        </p:spPr>
      </p:pic>
      <p:sp>
        <p:nvSpPr>
          <p:cNvPr id="8" name="TextovéPole 7"/>
          <p:cNvSpPr txBox="1"/>
          <p:nvPr/>
        </p:nvSpPr>
        <p:spPr>
          <a:xfrm>
            <a:off x="532684" y="4395515"/>
            <a:ext cx="877741" cy="646331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Control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Ctrl</a:t>
            </a:r>
            <a:endParaRPr lang="cs-CZ" dirty="0"/>
          </a:p>
        </p:txBody>
      </p:sp>
      <p:cxnSp>
        <p:nvCxnSpPr>
          <p:cNvPr id="13" name="Přímá spojnice 12"/>
          <p:cNvCxnSpPr>
            <a:stCxn id="8" idx="0"/>
          </p:cNvCxnSpPr>
          <p:nvPr/>
        </p:nvCxnSpPr>
        <p:spPr>
          <a:xfrm flipH="1" flipV="1">
            <a:off x="680093" y="3248026"/>
            <a:ext cx="291462" cy="11474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696287" y="4370750"/>
            <a:ext cx="877741" cy="646331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Control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Ctrl</a:t>
            </a:r>
            <a:endParaRPr lang="cs-CZ" dirty="0"/>
          </a:p>
        </p:txBody>
      </p:sp>
      <p:cxnSp>
        <p:nvCxnSpPr>
          <p:cNvPr id="17" name="Přímá spojnice 16"/>
          <p:cNvCxnSpPr>
            <a:stCxn id="16" idx="0"/>
          </p:cNvCxnSpPr>
          <p:nvPr/>
        </p:nvCxnSpPr>
        <p:spPr>
          <a:xfrm flipV="1">
            <a:off x="5135158" y="3223261"/>
            <a:ext cx="156931" cy="11474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654006" y="4403822"/>
            <a:ext cx="606448" cy="646331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Levý</a:t>
            </a:r>
          </a:p>
          <a:p>
            <a:r>
              <a:rPr lang="cs-CZ" dirty="0"/>
              <a:t> </a:t>
            </a:r>
            <a:r>
              <a:rPr lang="cs-CZ" dirty="0" smtClean="0"/>
              <a:t>Alt</a:t>
            </a:r>
            <a:endParaRPr lang="cs-CZ" dirty="0"/>
          </a:p>
        </p:txBody>
      </p:sp>
      <p:cxnSp>
        <p:nvCxnSpPr>
          <p:cNvPr id="20" name="Přímá spojnice 19"/>
          <p:cNvCxnSpPr>
            <a:stCxn id="19" idx="0"/>
          </p:cNvCxnSpPr>
          <p:nvPr/>
        </p:nvCxnSpPr>
        <p:spPr>
          <a:xfrm flipH="1" flipV="1">
            <a:off x="1410436" y="3248026"/>
            <a:ext cx="546794" cy="11557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565502" y="4365722"/>
            <a:ext cx="695190" cy="646331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Pravý</a:t>
            </a:r>
          </a:p>
          <a:p>
            <a:r>
              <a:rPr lang="cs-CZ" dirty="0"/>
              <a:t> </a:t>
            </a:r>
            <a:r>
              <a:rPr lang="cs-CZ" dirty="0" smtClean="0"/>
              <a:t>Alt</a:t>
            </a:r>
            <a:endParaRPr lang="cs-CZ" dirty="0"/>
          </a:p>
        </p:txBody>
      </p:sp>
      <p:cxnSp>
        <p:nvCxnSpPr>
          <p:cNvPr id="23" name="Přímá spojnice 22"/>
          <p:cNvCxnSpPr>
            <a:stCxn id="22" idx="0"/>
          </p:cNvCxnSpPr>
          <p:nvPr/>
        </p:nvCxnSpPr>
        <p:spPr>
          <a:xfrm flipV="1">
            <a:off x="3913097" y="3209926"/>
            <a:ext cx="258853" cy="11557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5529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6" grpId="0" animBg="1"/>
      <p:bldP spid="19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263"/>
            <a:ext cx="9144000" cy="3448808"/>
          </a:xfrm>
        </p:spPr>
      </p:pic>
      <p:sp>
        <p:nvSpPr>
          <p:cNvPr id="8" name="TextovéPole 7"/>
          <p:cNvSpPr txBox="1"/>
          <p:nvPr/>
        </p:nvSpPr>
        <p:spPr>
          <a:xfrm>
            <a:off x="532684" y="4395515"/>
            <a:ext cx="877741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Control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Ctrl</a:t>
            </a:r>
            <a:endParaRPr lang="cs-CZ" dirty="0"/>
          </a:p>
        </p:txBody>
      </p:sp>
      <p:cxnSp>
        <p:nvCxnSpPr>
          <p:cNvPr id="13" name="Přímá spojnice 12"/>
          <p:cNvCxnSpPr>
            <a:stCxn id="8" idx="0"/>
          </p:cNvCxnSpPr>
          <p:nvPr/>
        </p:nvCxnSpPr>
        <p:spPr>
          <a:xfrm flipH="1" flipV="1">
            <a:off x="680093" y="3248026"/>
            <a:ext cx="291462" cy="11474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654006" y="4403822"/>
            <a:ext cx="606448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Levý</a:t>
            </a:r>
          </a:p>
          <a:p>
            <a:r>
              <a:rPr lang="cs-CZ" dirty="0"/>
              <a:t> </a:t>
            </a:r>
            <a:r>
              <a:rPr lang="cs-CZ" dirty="0" smtClean="0"/>
              <a:t>Alt</a:t>
            </a:r>
            <a:endParaRPr lang="cs-CZ" dirty="0"/>
          </a:p>
        </p:txBody>
      </p:sp>
      <p:cxnSp>
        <p:nvCxnSpPr>
          <p:cNvPr id="20" name="Přímá spojnice 19"/>
          <p:cNvCxnSpPr>
            <a:stCxn id="19" idx="0"/>
          </p:cNvCxnSpPr>
          <p:nvPr/>
        </p:nvCxnSpPr>
        <p:spPr>
          <a:xfrm flipH="1" flipV="1">
            <a:off x="1410436" y="3248026"/>
            <a:ext cx="546794" cy="11557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251465" y="5589267"/>
            <a:ext cx="864106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 e – mailu známe například symbol @ </a:t>
            </a:r>
          </a:p>
          <a:p>
            <a:r>
              <a:rPr lang="cs-CZ" sz="2400" dirty="0"/>
              <a:t>Ten napíšeme pomocí </a:t>
            </a:r>
            <a:r>
              <a:rPr lang="cs-CZ" sz="2400" dirty="0" smtClean="0"/>
              <a:t> klávesové zkratky </a:t>
            </a:r>
            <a:r>
              <a:rPr lang="cs-CZ" sz="2400" dirty="0" err="1" smtClean="0"/>
              <a:t>Ctrl+Alt+V</a:t>
            </a:r>
            <a:endParaRPr lang="cs-CZ" sz="24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2411733" y="2845515"/>
            <a:ext cx="449755" cy="1520207"/>
          </a:xfrm>
          <a:prstGeom prst="line">
            <a:avLst/>
          </a:prstGeom>
          <a:ln w="38100">
            <a:solidFill>
              <a:srgbClr val="00B050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164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2263"/>
            <a:ext cx="9144000" cy="3448808"/>
          </a:xfrm>
        </p:spPr>
      </p:pic>
      <p:sp>
        <p:nvSpPr>
          <p:cNvPr id="22" name="TextovéPole 21"/>
          <p:cNvSpPr txBox="1"/>
          <p:nvPr/>
        </p:nvSpPr>
        <p:spPr>
          <a:xfrm>
            <a:off x="3565502" y="4365722"/>
            <a:ext cx="695190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Pravý</a:t>
            </a:r>
          </a:p>
          <a:p>
            <a:r>
              <a:rPr lang="cs-CZ" dirty="0"/>
              <a:t> </a:t>
            </a:r>
            <a:r>
              <a:rPr lang="cs-CZ" dirty="0" smtClean="0"/>
              <a:t>Alt</a:t>
            </a:r>
            <a:endParaRPr lang="cs-CZ" dirty="0"/>
          </a:p>
        </p:txBody>
      </p:sp>
      <p:cxnSp>
        <p:nvCxnSpPr>
          <p:cNvPr id="23" name="Přímá spojnice 22"/>
          <p:cNvCxnSpPr>
            <a:stCxn id="22" idx="0"/>
          </p:cNvCxnSpPr>
          <p:nvPr/>
        </p:nvCxnSpPr>
        <p:spPr>
          <a:xfrm flipV="1">
            <a:off x="3913097" y="3209926"/>
            <a:ext cx="258853" cy="11557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251465" y="5589267"/>
            <a:ext cx="864106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nebo pravý </a:t>
            </a:r>
            <a:r>
              <a:rPr lang="cs-CZ" sz="2400" dirty="0" err="1" smtClean="0"/>
              <a:t>Alt+V</a:t>
            </a:r>
            <a:endParaRPr lang="cs-CZ" sz="24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2411733" y="2845515"/>
            <a:ext cx="449755" cy="1520207"/>
          </a:xfrm>
          <a:prstGeom prst="line">
            <a:avLst/>
          </a:prstGeom>
          <a:ln w="38100">
            <a:solidFill>
              <a:srgbClr val="00B050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4068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247036" y="1358770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CTRL + X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47036" y="2084347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CTRL + 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7036" y="2809924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CTRL + Z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7036" y="3535501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CTRL + 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1520" y="4261078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CTRL + 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47036" y="4986655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CTRL + 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47036" y="5712234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prstClr val="black"/>
                </a:solidFill>
              </a:rPr>
              <a:t>CTRL + </a:t>
            </a:r>
            <a:r>
              <a:rPr lang="cs-CZ" b="1" dirty="0" smtClean="0">
                <a:solidFill>
                  <a:prstClr val="black"/>
                </a:solidFill>
              </a:rPr>
              <a:t>C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876256" y="1358770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VYBRAT VŠE</a:t>
            </a:r>
            <a:endParaRPr lang="cs-CZ" b="1" dirty="0">
              <a:solidFill>
                <a:schemeClr val="tx1"/>
              </a:solidFill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6876256" y="4261078"/>
            <a:ext cx="2016224" cy="576064"/>
            <a:chOff x="6876256" y="4261078"/>
            <a:chExt cx="2016224" cy="576064"/>
          </a:xfrm>
        </p:grpSpPr>
        <p:sp>
          <p:nvSpPr>
            <p:cNvPr id="23" name="Obdélník 22"/>
            <p:cNvSpPr/>
            <p:nvPr/>
          </p:nvSpPr>
          <p:spPr>
            <a:xfrm>
              <a:off x="6876256" y="4261078"/>
              <a:ext cx="2016224" cy="57606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263044" y="4364444"/>
              <a:ext cx="127932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KOPÍROVAT</a:t>
              </a:r>
              <a:endParaRPr lang="cs-CZ" b="1" dirty="0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6876256" y="4986655"/>
            <a:ext cx="2016224" cy="576064"/>
            <a:chOff x="6876256" y="4986655"/>
            <a:chExt cx="2016224" cy="576064"/>
          </a:xfrm>
        </p:grpSpPr>
        <p:sp>
          <p:nvSpPr>
            <p:cNvPr id="24" name="Obdélník 23"/>
            <p:cNvSpPr/>
            <p:nvPr/>
          </p:nvSpPr>
          <p:spPr>
            <a:xfrm>
              <a:off x="6876256" y="4986655"/>
              <a:ext cx="2016224" cy="57606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335082" y="5090021"/>
              <a:ext cx="11271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VYJMOUT</a:t>
              </a:r>
              <a:endParaRPr lang="cs-CZ" b="1" dirty="0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6876256" y="5715254"/>
            <a:ext cx="2016224" cy="576064"/>
            <a:chOff x="6876256" y="5715254"/>
            <a:chExt cx="2016224" cy="576064"/>
          </a:xfrm>
        </p:grpSpPr>
        <p:sp>
          <p:nvSpPr>
            <p:cNvPr id="25" name="Obdélník 24"/>
            <p:cNvSpPr/>
            <p:nvPr/>
          </p:nvSpPr>
          <p:spPr>
            <a:xfrm>
              <a:off x="6876256" y="5715254"/>
              <a:ext cx="2016224" cy="57606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7467298" y="5818620"/>
              <a:ext cx="8517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VLOŽIT</a:t>
              </a:r>
              <a:endParaRPr lang="cs-CZ" b="1" dirty="0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6876256" y="2809924"/>
            <a:ext cx="2016224" cy="576064"/>
            <a:chOff x="6876256" y="2809924"/>
            <a:chExt cx="2016224" cy="576064"/>
          </a:xfrm>
        </p:grpSpPr>
        <p:sp>
          <p:nvSpPr>
            <p:cNvPr id="21" name="Obdélník 20"/>
            <p:cNvSpPr/>
            <p:nvPr/>
          </p:nvSpPr>
          <p:spPr>
            <a:xfrm>
              <a:off x="6876256" y="2809924"/>
              <a:ext cx="2016224" cy="57606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7566812" y="2933945"/>
              <a:ext cx="6447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ZPĚT</a:t>
              </a:r>
              <a:endParaRPr lang="cs-CZ" b="1" dirty="0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6876256" y="3535501"/>
            <a:ext cx="2016224" cy="576064"/>
            <a:chOff x="6876256" y="3535501"/>
            <a:chExt cx="2016224" cy="576064"/>
          </a:xfrm>
        </p:grpSpPr>
        <p:sp>
          <p:nvSpPr>
            <p:cNvPr id="22" name="Obdélník 21"/>
            <p:cNvSpPr/>
            <p:nvPr/>
          </p:nvSpPr>
          <p:spPr>
            <a:xfrm>
              <a:off x="6876256" y="3535501"/>
              <a:ext cx="2016224" cy="57606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7527859" y="3638867"/>
              <a:ext cx="7312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NAJÍT</a:t>
              </a:r>
              <a:endParaRPr lang="cs-CZ" b="1" dirty="0"/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6859116" y="2084347"/>
            <a:ext cx="2016224" cy="576064"/>
            <a:chOff x="6876256" y="2084347"/>
            <a:chExt cx="2016224" cy="576064"/>
          </a:xfrm>
        </p:grpSpPr>
        <p:sp>
          <p:nvSpPr>
            <p:cNvPr id="20" name="Obdélník 19"/>
            <p:cNvSpPr/>
            <p:nvPr/>
          </p:nvSpPr>
          <p:spPr>
            <a:xfrm>
              <a:off x="6876256" y="2084347"/>
              <a:ext cx="2016224" cy="57606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393591" y="2187713"/>
              <a:ext cx="100194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OTEVŘÍT</a:t>
              </a:r>
              <a:endParaRPr lang="cs-CZ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6012178" y="548644"/>
            <a:ext cx="30404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Zkus sám přiřadit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84078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0.00185 L -0.5 0.5284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00" y="26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95 0.00186 L -0.49705 0.2118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00" y="1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02 -3.7037E-7 L -0.49878 -3.7037E-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99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11 2.59259E-6 L -0.49965 -0.2099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38" y="-1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44444E-6 L -0.5 0.2108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00" y="1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4 -1.48148E-6 L -0.5 -0.5289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87" y="-26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0.00023 L -0.49791 -0.211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26" y="-10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21750" y="1358770"/>
            <a:ext cx="2016224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21750" y="2084347"/>
            <a:ext cx="2016224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2321750" y="2809924"/>
            <a:ext cx="2016224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5" name="Obdélník 4"/>
          <p:cNvSpPr/>
          <p:nvPr/>
        </p:nvSpPr>
        <p:spPr>
          <a:xfrm>
            <a:off x="2321750" y="3535501"/>
            <a:ext cx="2016224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6" name="Obdélník 5"/>
          <p:cNvSpPr/>
          <p:nvPr/>
        </p:nvSpPr>
        <p:spPr>
          <a:xfrm>
            <a:off x="2321750" y="4261078"/>
            <a:ext cx="2016224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7" name="Obdélník 6"/>
          <p:cNvSpPr/>
          <p:nvPr/>
        </p:nvSpPr>
        <p:spPr>
          <a:xfrm>
            <a:off x="2321750" y="4986655"/>
            <a:ext cx="2016224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8" name="Obdélník 7"/>
          <p:cNvSpPr/>
          <p:nvPr/>
        </p:nvSpPr>
        <p:spPr>
          <a:xfrm>
            <a:off x="2321750" y="5715254"/>
            <a:ext cx="2016224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9" name="Obdélník 8"/>
          <p:cNvSpPr/>
          <p:nvPr/>
        </p:nvSpPr>
        <p:spPr>
          <a:xfrm>
            <a:off x="260521" y="1358770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CTRL + 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47036" y="2084347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CTRL + 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7036" y="2809924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CTRL + 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47036" y="3535501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CTRL + W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1520" y="4261078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CTRL + HOME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7036" y="4986655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CTRL + </a:t>
            </a:r>
            <a:r>
              <a:rPr lang="cs-CZ" b="1" dirty="0" smtClean="0">
                <a:solidFill>
                  <a:schemeClr val="tx1"/>
                </a:solidFill>
              </a:rPr>
              <a:t>END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60521" y="5712234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ALT </a:t>
            </a:r>
            <a:r>
              <a:rPr lang="cs-CZ" b="1" dirty="0">
                <a:solidFill>
                  <a:prstClr val="black"/>
                </a:solidFill>
              </a:rPr>
              <a:t>+ </a:t>
            </a:r>
            <a:r>
              <a:rPr lang="cs-CZ" b="1" dirty="0" smtClean="0">
                <a:solidFill>
                  <a:prstClr val="black"/>
                </a:solidFill>
              </a:rPr>
              <a:t>F4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23696" y="5715254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UKONČIT APLIKACI</a:t>
            </a:r>
            <a:endParaRPr lang="cs-CZ" b="1" dirty="0">
              <a:solidFill>
                <a:schemeClr val="tx1"/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2328303" y="2084347"/>
            <a:ext cx="2016224" cy="576064"/>
            <a:chOff x="6876256" y="4261078"/>
            <a:chExt cx="2016224" cy="576064"/>
          </a:xfrm>
        </p:grpSpPr>
        <p:sp>
          <p:nvSpPr>
            <p:cNvPr id="18" name="Obdélník 17"/>
            <p:cNvSpPr/>
            <p:nvPr/>
          </p:nvSpPr>
          <p:spPr>
            <a:xfrm>
              <a:off x="6876256" y="4261078"/>
              <a:ext cx="2016224" cy="57606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263044" y="4364444"/>
              <a:ext cx="11673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TISKNOUT</a:t>
              </a:r>
              <a:endParaRPr lang="cs-CZ" b="1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323696" y="3535501"/>
            <a:ext cx="2107020" cy="576064"/>
            <a:chOff x="6876256" y="4986655"/>
            <a:chExt cx="2107020" cy="576064"/>
          </a:xfrm>
        </p:grpSpPr>
        <p:sp>
          <p:nvSpPr>
            <p:cNvPr id="21" name="Obdélník 20"/>
            <p:cNvSpPr/>
            <p:nvPr/>
          </p:nvSpPr>
          <p:spPr>
            <a:xfrm>
              <a:off x="6876256" y="4986655"/>
              <a:ext cx="2016224" cy="57606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912260" y="5090021"/>
              <a:ext cx="20710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ZAVŘÍT DOKUMENT</a:t>
              </a:r>
              <a:endParaRPr lang="cs-CZ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328303" y="1358770"/>
            <a:ext cx="2016224" cy="576064"/>
            <a:chOff x="6876256" y="5715254"/>
            <a:chExt cx="2016224" cy="576064"/>
          </a:xfrm>
        </p:grpSpPr>
        <p:sp>
          <p:nvSpPr>
            <p:cNvPr id="24" name="Obdélník 23"/>
            <p:cNvSpPr/>
            <p:nvPr/>
          </p:nvSpPr>
          <p:spPr>
            <a:xfrm>
              <a:off x="6876256" y="5715254"/>
              <a:ext cx="2016224" cy="57606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467298" y="5818620"/>
              <a:ext cx="8661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ULOŽIT</a:t>
              </a:r>
              <a:endParaRPr lang="cs-CZ" b="1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2321750" y="2809924"/>
            <a:ext cx="2016224" cy="576064"/>
            <a:chOff x="6876256" y="2809924"/>
            <a:chExt cx="2016224" cy="576064"/>
          </a:xfrm>
        </p:grpSpPr>
        <p:sp>
          <p:nvSpPr>
            <p:cNvPr id="27" name="Obdélník 26"/>
            <p:cNvSpPr/>
            <p:nvPr/>
          </p:nvSpPr>
          <p:spPr>
            <a:xfrm>
              <a:off x="6876256" y="2809924"/>
              <a:ext cx="2016224" cy="57606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7566812" y="2933945"/>
              <a:ext cx="74494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NOVÝ</a:t>
              </a:r>
              <a:endParaRPr lang="cs-CZ" b="1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321750" y="4261078"/>
            <a:ext cx="2016224" cy="576064"/>
            <a:chOff x="6876256" y="3535501"/>
            <a:chExt cx="2016224" cy="576064"/>
          </a:xfrm>
        </p:grpSpPr>
        <p:sp>
          <p:nvSpPr>
            <p:cNvPr id="30" name="Obdélník 29"/>
            <p:cNvSpPr/>
            <p:nvPr/>
          </p:nvSpPr>
          <p:spPr>
            <a:xfrm>
              <a:off x="6876256" y="3535501"/>
              <a:ext cx="2016224" cy="57606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137285" y="3638867"/>
              <a:ext cx="14239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NA ZAČÁTEK </a:t>
              </a:r>
              <a:endParaRPr lang="cs-CZ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2328303" y="4986655"/>
            <a:ext cx="2016224" cy="576064"/>
            <a:chOff x="6876256" y="2084347"/>
            <a:chExt cx="2016224" cy="576064"/>
          </a:xfrm>
        </p:grpSpPr>
        <p:sp>
          <p:nvSpPr>
            <p:cNvPr id="33" name="Obdélník 32"/>
            <p:cNvSpPr/>
            <p:nvPr/>
          </p:nvSpPr>
          <p:spPr>
            <a:xfrm>
              <a:off x="6876256" y="2084347"/>
              <a:ext cx="2016224" cy="57606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7393591" y="2187713"/>
              <a:ext cx="118423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NA KONEC</a:t>
              </a:r>
              <a:endParaRPr lang="cs-CZ" b="1" dirty="0"/>
            </a:p>
          </p:txBody>
        </p:sp>
      </p:grpSp>
      <p:sp>
        <p:nvSpPr>
          <p:cNvPr id="35" name="TextovéPole 34"/>
          <p:cNvSpPr txBox="1"/>
          <p:nvPr/>
        </p:nvSpPr>
        <p:spPr>
          <a:xfrm>
            <a:off x="971555" y="548644"/>
            <a:ext cx="2943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Zkus sám poznat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62626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Pavel Navrátil, S počítačem na základní škole, 2. vydání, </a:t>
            </a:r>
            <a:r>
              <a:rPr lang="cs-CZ" dirty="0" err="1" smtClean="0"/>
              <a:t>Computer</a:t>
            </a:r>
            <a:r>
              <a:rPr lang="cs-CZ" dirty="0" smtClean="0"/>
              <a:t> Media 2002, ISBN: 80 – 902815 – 6 - 7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Galerie prostředků Microsoft Office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Nápověda a podpora pro systém </a:t>
            </a:r>
            <a:r>
              <a:rPr lang="cs-CZ" i="1" dirty="0" smtClean="0"/>
              <a:t>Windows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SLADEK, Petr. </a:t>
            </a:r>
            <a:r>
              <a:rPr lang="cs-CZ" i="1" dirty="0"/>
              <a:t>Klávesnice</a:t>
            </a:r>
            <a:r>
              <a:rPr lang="cs-CZ" dirty="0"/>
              <a:t> [online]. [cit. </a:t>
            </a:r>
            <a:r>
              <a:rPr lang="cs-CZ" dirty="0" smtClean="0"/>
              <a:t>6.6.2012]. </a:t>
            </a:r>
            <a:r>
              <a:rPr lang="cs-CZ" dirty="0"/>
              <a:t>Dostupný na WWW: http://cs.wikipedia.org/wiki/Soubor:Qwerty_cz.svg 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164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390</TotalTime>
  <Words>258</Words>
  <Application>Microsoft Office PowerPoint</Application>
  <PresentationFormat>Předvádění na obrazovce (4:3)</PresentationFormat>
  <Paragraphs>85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KLÁVESOVÉ ZKRATKY</vt:lpstr>
      <vt:lpstr>Klávesové zkratky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A LITERATURA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20</cp:revision>
  <dcterms:created xsi:type="dcterms:W3CDTF">2013-06-05T19:08:34Z</dcterms:created>
  <dcterms:modified xsi:type="dcterms:W3CDTF">2013-06-06T19:21:50Z</dcterms:modified>
</cp:coreProperties>
</file>