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8" r:id="rId4"/>
    <p:sldId id="257" r:id="rId5"/>
    <p:sldId id="260" r:id="rId6"/>
    <p:sldId id="261" r:id="rId7"/>
    <p:sldId id="262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794" y="-3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6186F-6C6C-492B-8E6F-AA24669F716F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967DE-0CA8-4246-9E2B-2F8898AE29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77026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6186F-6C6C-492B-8E6F-AA24669F716F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967DE-0CA8-4246-9E2B-2F8898AE29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1621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6186F-6C6C-492B-8E6F-AA24669F716F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967DE-0CA8-4246-9E2B-2F8898AE29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00884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6186F-6C6C-492B-8E6F-AA24669F716F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967DE-0CA8-4246-9E2B-2F8898AE29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99690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6186F-6C6C-492B-8E6F-AA24669F716F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967DE-0CA8-4246-9E2B-2F8898AE29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69168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6186F-6C6C-492B-8E6F-AA24669F716F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967DE-0CA8-4246-9E2B-2F8898AE29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29062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6186F-6C6C-492B-8E6F-AA24669F716F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967DE-0CA8-4246-9E2B-2F8898AE29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0773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6186F-6C6C-492B-8E6F-AA24669F716F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967DE-0CA8-4246-9E2B-2F8898AE29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9471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6186F-6C6C-492B-8E6F-AA24669F716F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967DE-0CA8-4246-9E2B-2F8898AE29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59650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6186F-6C6C-492B-8E6F-AA24669F716F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967DE-0CA8-4246-9E2B-2F8898AE29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72843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6186F-6C6C-492B-8E6F-AA24669F716F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967DE-0CA8-4246-9E2B-2F8898AE29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47491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D6186F-6C6C-492B-8E6F-AA24669F716F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2967DE-0CA8-4246-9E2B-2F8898AE29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60574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2275" y="115888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3374" name="Group 6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8592896"/>
              </p:ext>
            </p:extLst>
          </p:nvPr>
        </p:nvGraphicFramePr>
        <p:xfrm>
          <a:off x="1331913" y="3933825"/>
          <a:ext cx="6477000" cy="1511300"/>
        </p:xfrm>
        <a:graphic>
          <a:graphicData uri="http://schemas.openxmlformats.org/drawingml/2006/table">
            <a:tbl>
              <a:tblPr/>
              <a:tblGrid>
                <a:gridCol w="1871935"/>
                <a:gridCol w="4605065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Označení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dirty="0" smtClean="0">
                          <a:effectLst/>
                          <a:latin typeface="Times New Roman"/>
                          <a:ea typeface="Times New Roman"/>
                        </a:rPr>
                        <a:t>VY_32_INOVACE_INF_15</a:t>
                      </a:r>
                      <a:endParaRPr lang="cs-CZ" sz="12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funkce Wordu I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Radomil Kryl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 aplikace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5.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Informatika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se seznámí se základními funkcemi Wordu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43374786"/>
              </p:ext>
            </p:extLst>
          </p:nvPr>
        </p:nvGraphicFramePr>
        <p:xfrm>
          <a:off x="1303020" y="1988840"/>
          <a:ext cx="6472555" cy="1645920"/>
        </p:xfrm>
        <a:graphic>
          <a:graphicData uri="http://schemas.openxmlformats.org/drawingml/2006/table">
            <a:tbl>
              <a:tblPr firstRow="1" firstCol="1" bandRow="1"/>
              <a:tblGrid>
                <a:gridCol w="1910715"/>
                <a:gridCol w="4561840"/>
              </a:tblGrid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Název školy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Times New Roman"/>
                        </a:rPr>
                        <a:t>Základní škola Šumvald, okres Olomouc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Číslo projektu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effectLst/>
                          <a:latin typeface="Times New Roman"/>
                          <a:ea typeface="Times New Roman"/>
                        </a:rPr>
                        <a:t>CZ.1.07/1.4.00/21.2534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Název šablony klíčové aktivity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Inovace a zkvalitnění výuky prostřednictvím ICT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Times New Roman"/>
                        </a:rPr>
                        <a:t>Číslo šablony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III/2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Vzdělávací oblast/obor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Informační a komunikační technologie/ Informační a komunikační technologie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Times New Roman"/>
                        </a:rPr>
                        <a:t>Tematický okruh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effectLst/>
                          <a:latin typeface="Times New Roman"/>
                          <a:ea typeface="Times New Roman"/>
                        </a:rPr>
                        <a:t>Software</a:t>
                      </a:r>
                      <a:endParaRPr lang="cs-CZ" sz="12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Times New Roman"/>
                        </a:rPr>
                        <a:t>Označení sady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VY_32_INOVACE_INF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52990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/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216215" cy="5949280"/>
          </a:xfrm>
        </p:spPr>
      </p:pic>
      <p:sp>
        <p:nvSpPr>
          <p:cNvPr id="2" name="TextovéPole 1"/>
          <p:cNvSpPr txBox="1"/>
          <p:nvPr/>
        </p:nvSpPr>
        <p:spPr>
          <a:xfrm>
            <a:off x="1331640" y="6118854"/>
            <a:ext cx="68258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ÚVODNÍ PLOCHA TEXTOVÉHO EDITORU  WORD 2010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0826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ZÁKLADNÍ FUNKCE WORDU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Informatika 5.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9137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67544" y="980728"/>
            <a:ext cx="8229600" cy="4525963"/>
          </a:xfrm>
          <a:solidFill>
            <a:srgbClr val="FFFF00"/>
          </a:solidFill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Nejen ve Wordu, ale i v ostatních editorech platí pravidlo napiš a potom upravuj.</a:t>
            </a:r>
          </a:p>
          <a:p>
            <a:pPr marL="0" indent="0">
              <a:buNone/>
            </a:pPr>
            <a:endParaRPr lang="cs-CZ" dirty="0"/>
          </a:p>
          <a:p>
            <a:pPr marL="0" lvl="0" indent="0">
              <a:buNone/>
            </a:pPr>
            <a:r>
              <a:rPr lang="cs-CZ" dirty="0" smtClean="0"/>
              <a:t>Několik pravidel: </a:t>
            </a:r>
          </a:p>
          <a:p>
            <a:pPr marL="0" lvl="0" indent="0">
              <a:buNone/>
            </a:pPr>
            <a:r>
              <a:rPr lang="cs-CZ" dirty="0" smtClean="0"/>
              <a:t>Za </a:t>
            </a:r>
            <a:r>
              <a:rPr lang="cs-CZ" dirty="0"/>
              <a:t>tečkou, čárkou, dvojtečkou, </a:t>
            </a:r>
            <a:r>
              <a:rPr lang="cs-CZ" dirty="0" smtClean="0"/>
              <a:t>otazníkem</a:t>
            </a:r>
            <a:r>
              <a:rPr lang="cs-CZ" b="1" dirty="0" smtClean="0"/>
              <a:t> </a:t>
            </a:r>
            <a:r>
              <a:rPr lang="cs-CZ" dirty="0"/>
              <a:t>vkládáme mezeru.</a:t>
            </a:r>
          </a:p>
          <a:p>
            <a:pPr lvl="0"/>
            <a:r>
              <a:rPr lang="cs-CZ" dirty="0" smtClean="0"/>
              <a:t>Odstavec </a:t>
            </a:r>
            <a:r>
              <a:rPr lang="cs-CZ" dirty="0"/>
              <a:t>ukončíme stiskem klávesy Enter.</a:t>
            </a:r>
          </a:p>
          <a:p>
            <a:pPr lvl="0"/>
            <a:r>
              <a:rPr lang="cs-CZ" dirty="0"/>
              <a:t>Klávesou Enter </a:t>
            </a:r>
            <a:r>
              <a:rPr lang="cs-CZ" dirty="0" smtClean="0"/>
              <a:t>se nikdy neukončuje řádek, aplikace Word automaticky pokračuje na novém řádku.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9619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OZNAČOVÁNÍ TEXTU DO BLOKU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6752578"/>
              </p:ext>
            </p:extLst>
          </p:nvPr>
        </p:nvGraphicFramePr>
        <p:xfrm>
          <a:off x="457200" y="1600200"/>
          <a:ext cx="8229600" cy="4907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Co označit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Jak postupovat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Jedno slovo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Na slovo dvakrát poklepeme levým tlačítkem myši.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Dvě a více slov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Jednou levým tlačítkem myši  klepneme  na první slovo, které chceme označit, držíme tlačítko stisknuté a táhneme myši .</a:t>
                      </a:r>
                      <a:endParaRPr lang="cs-CZ" sz="20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Celý řádek</a:t>
                      </a:r>
                      <a:endParaRPr lang="cs-CZ" sz="20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Nastavíme kurzor myši za levý okraj dokumentu tak, aby se šipka myši zobrazila zrcadlově překlopená a klepneme levým tlačítkem myši. Řádek bude označen.</a:t>
                      </a:r>
                      <a:endParaRPr lang="cs-CZ" sz="20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Celý odstavec</a:t>
                      </a:r>
                      <a:endParaRPr lang="cs-CZ" sz="20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Uprostřed odstavce třikrát klepneme levým tlačítkem myši.</a:t>
                      </a:r>
                      <a:endParaRPr lang="cs-CZ" sz="20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Více řádků</a:t>
                      </a:r>
                      <a:endParaRPr lang="cs-CZ" sz="20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Tahem dolů při stisknutém levém tlačítku myši označíme požadované řádky.</a:t>
                      </a:r>
                      <a:endParaRPr lang="cs-CZ" sz="20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Celý dokument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Nastavíme kurzor myši za levý okraj dokumentu tak, aby se šipka myši zobrazila zrcadlově překlopená a třikrát klepneme levým tlačítkem myši. Ctrl + A</a:t>
                      </a:r>
                      <a:endParaRPr lang="cs-CZ" sz="20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76974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74848" y="1927373"/>
            <a:ext cx="8229600" cy="4525963"/>
          </a:xfrm>
        </p:spPr>
        <p:txBody>
          <a:bodyPr>
            <a:normAutofit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Označíme text </a:t>
            </a:r>
            <a:endParaRPr lang="cs-CZ" dirty="0"/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Označený text klávesovou zkratkou Ctrl </a:t>
            </a:r>
            <a:r>
              <a:rPr lang="cs-CZ" dirty="0"/>
              <a:t>+ </a:t>
            </a:r>
            <a:r>
              <a:rPr lang="cs-CZ" dirty="0" smtClean="0"/>
              <a:t>C přesuneme do schránky</a:t>
            </a:r>
            <a:endParaRPr lang="cs-CZ" dirty="0"/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Nastavíme </a:t>
            </a:r>
            <a:r>
              <a:rPr lang="cs-CZ" dirty="0"/>
              <a:t>kurzor na místo, kam chceme text nebo obrázek </a:t>
            </a:r>
            <a:r>
              <a:rPr lang="cs-CZ" dirty="0" smtClean="0"/>
              <a:t>vložit</a:t>
            </a:r>
            <a:endParaRPr lang="cs-CZ" dirty="0"/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Vložíme text </a:t>
            </a:r>
            <a:r>
              <a:rPr lang="cs-CZ" dirty="0"/>
              <a:t>ze schránky na místo, kde se nachází kurzor </a:t>
            </a:r>
            <a:r>
              <a:rPr lang="cs-CZ" dirty="0" smtClean="0"/>
              <a:t>klávesovou zkratkou </a:t>
            </a:r>
            <a:r>
              <a:rPr lang="cs-CZ" dirty="0"/>
              <a:t>Ctrl + V;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8499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ZAROVNÁNÍ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60934409"/>
              </p:ext>
            </p:extLst>
          </p:nvPr>
        </p:nvGraphicFramePr>
        <p:xfrm>
          <a:off x="457200" y="2881744"/>
          <a:ext cx="8229600" cy="2560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78496"/>
                <a:gridCol w="6851104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Zarovnání </a:t>
                      </a:r>
                      <a:r>
                        <a:rPr lang="cs-CZ" baseline="0" dirty="0" smtClean="0"/>
                        <a:t> textu doleva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Zarovnání  textu na střed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  <a:p>
                      <a:pPr marL="0" marR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Zarovnání </a:t>
                      </a:r>
                      <a:r>
                        <a:rPr lang="cs-CZ" baseline="0" dirty="0" smtClean="0"/>
                        <a:t> textu doprava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Zarovnání </a:t>
                      </a:r>
                      <a:r>
                        <a:rPr lang="cs-CZ" baseline="0" dirty="0" smtClean="0"/>
                        <a:t> textu do bloku </a:t>
                      </a:r>
                      <a:r>
                        <a:rPr lang="cs-CZ" dirty="0" smtClean="0"/>
                        <a:t>Zarovnání </a:t>
                      </a:r>
                      <a:r>
                        <a:rPr lang="cs-CZ" baseline="0" dirty="0" smtClean="0"/>
                        <a:t> textu do bloku </a:t>
                      </a:r>
                      <a:r>
                        <a:rPr lang="cs-CZ" dirty="0" smtClean="0"/>
                        <a:t>Zarovnání </a:t>
                      </a:r>
                      <a:r>
                        <a:rPr lang="cs-CZ" baseline="0" dirty="0" smtClean="0"/>
                        <a:t> textu do bloku </a:t>
                      </a:r>
                      <a:r>
                        <a:rPr lang="cs-CZ" dirty="0" smtClean="0"/>
                        <a:t>Zarovnání </a:t>
                      </a:r>
                      <a:r>
                        <a:rPr lang="cs-CZ" baseline="0" dirty="0" smtClean="0"/>
                        <a:t> textu do bloku </a:t>
                      </a:r>
                      <a:r>
                        <a:rPr lang="cs-CZ" dirty="0" smtClean="0"/>
                        <a:t>Zarovnání </a:t>
                      </a:r>
                      <a:r>
                        <a:rPr lang="cs-CZ" baseline="0" dirty="0" smtClean="0"/>
                        <a:t> textu do bloku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467544" y="1844824"/>
            <a:ext cx="81616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Každý odstavec je možné zarovnat vzhledem k okrajům schránky. Existuje zarovnání </a:t>
            </a:r>
          </a:p>
          <a:p>
            <a:r>
              <a:rPr lang="cs-CZ" dirty="0" smtClean="0"/>
              <a:t>na střed, na levý okraj, na pravý okraj, do bloku a sloupce.  </a:t>
            </a:r>
            <a:endParaRPr lang="cs-CZ" dirty="0"/>
          </a:p>
        </p:txBody>
      </p:sp>
      <p:pic>
        <p:nvPicPr>
          <p:cNvPr id="6" name="Obrázek 5" descr="vlevo.jpg"/>
          <p:cNvPicPr/>
          <p:nvPr/>
        </p:nvPicPr>
        <p:blipFill>
          <a:blip r:embed="rId2"/>
          <a:stretch>
            <a:fillRect/>
          </a:stretch>
        </p:blipFill>
        <p:spPr>
          <a:xfrm>
            <a:off x="863903" y="3051925"/>
            <a:ext cx="359410" cy="361315"/>
          </a:xfrm>
          <a:prstGeom prst="rect">
            <a:avLst/>
          </a:prstGeom>
        </p:spPr>
      </p:pic>
      <p:pic>
        <p:nvPicPr>
          <p:cNvPr id="7" name="Obrázek 6" descr="střed.jpg"/>
          <p:cNvPicPr/>
          <p:nvPr/>
        </p:nvPicPr>
        <p:blipFill>
          <a:blip r:embed="rId3"/>
          <a:stretch>
            <a:fillRect/>
          </a:stretch>
        </p:blipFill>
        <p:spPr>
          <a:xfrm>
            <a:off x="863903" y="3717032"/>
            <a:ext cx="359410" cy="361315"/>
          </a:xfrm>
          <a:prstGeom prst="rect">
            <a:avLst/>
          </a:prstGeom>
        </p:spPr>
      </p:pic>
      <p:pic>
        <p:nvPicPr>
          <p:cNvPr id="8" name="Obrázek 7" descr="vpravo.jpg"/>
          <p:cNvPicPr/>
          <p:nvPr/>
        </p:nvPicPr>
        <p:blipFill>
          <a:blip r:embed="rId4"/>
          <a:stretch>
            <a:fillRect/>
          </a:stretch>
        </p:blipFill>
        <p:spPr>
          <a:xfrm>
            <a:off x="861998" y="4293096"/>
            <a:ext cx="361315" cy="359410"/>
          </a:xfrm>
          <a:prstGeom prst="rect">
            <a:avLst/>
          </a:prstGeom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998" y="4941168"/>
            <a:ext cx="335981" cy="3679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35771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Pavel Navrátil, S počítačem na základní škole, 2. vydání, </a:t>
            </a:r>
            <a:r>
              <a:rPr lang="cs-CZ" dirty="0" err="1" smtClean="0"/>
              <a:t>Computer</a:t>
            </a:r>
            <a:r>
              <a:rPr lang="cs-CZ" dirty="0" smtClean="0"/>
              <a:t> Media 2002, ISBN: 80 – 902815 – 6 - 7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Galerie prostředků Microsoft Office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Nápověda a podpora pro systém </a:t>
            </a:r>
            <a:r>
              <a:rPr lang="cs-CZ" i="1" dirty="0" smtClean="0"/>
              <a:t>Windows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LITERATURA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4883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510</TotalTime>
  <Words>394</Words>
  <Application>Microsoft Office PowerPoint</Application>
  <PresentationFormat>Předvádění na obrazovce (4:3)</PresentationFormat>
  <Paragraphs>70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ZÁKLADNÍ FUNKCE WORDU</vt:lpstr>
      <vt:lpstr>Prezentace aplikace PowerPoint</vt:lpstr>
      <vt:lpstr>OZNAČOVÁNÍ TEXTU DO BLOKU</vt:lpstr>
      <vt:lpstr>Prezentace aplikace PowerPoint</vt:lpstr>
      <vt:lpstr>ZAROVNÁNÍ</vt:lpstr>
      <vt:lpstr>ZDROJE A LITERATURA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Radek</cp:lastModifiedBy>
  <cp:revision>13</cp:revision>
  <dcterms:created xsi:type="dcterms:W3CDTF">2013-06-06T19:52:20Z</dcterms:created>
  <dcterms:modified xsi:type="dcterms:W3CDTF">2013-06-11T06:15:59Z</dcterms:modified>
</cp:coreProperties>
</file>