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61" r:id="rId5"/>
    <p:sldId id="267" r:id="rId6"/>
    <p:sldId id="265" r:id="rId7"/>
    <p:sldId id="266" r:id="rId8"/>
    <p:sldId id="269" r:id="rId9"/>
    <p:sldId id="264" r:id="rId10"/>
    <p:sldId id="270" r:id="rId11"/>
    <p:sldId id="271" r:id="rId12"/>
    <p:sldId id="268" r:id="rId13"/>
    <p:sldId id="27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94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7" Type="http://schemas.openxmlformats.org/officeDocument/2006/relationships/image" Target="../media/image2.jpeg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1.jpeg"/><Relationship Id="rId5" Type="http://schemas.openxmlformats.org/officeDocument/2006/relationships/slideLayout" Target="../slideLayouts/slideLayout2.xml"/><Relationship Id="rId4" Type="http://schemas.openxmlformats.org/officeDocument/2006/relationships/tags" Target="../tags/tag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5" Type="http://schemas.openxmlformats.org/officeDocument/2006/relationships/image" Target="../media/image10.wmf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1.xml"/><Relationship Id="rId1" Type="http://schemas.openxmlformats.org/officeDocument/2006/relationships/tags" Target="../tags/tag10.xml"/><Relationship Id="rId5" Type="http://schemas.openxmlformats.org/officeDocument/2006/relationships/image" Target="../media/image11.wmf"/><Relationship Id="rId4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5" Type="http://schemas.openxmlformats.org/officeDocument/2006/relationships/image" Target="../media/image12.wmf"/><Relationship Id="rId4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5" Type="http://schemas.openxmlformats.org/officeDocument/2006/relationships/image" Target="../media/image6.wmf"/><Relationship Id="rId4" Type="http://schemas.openxmlformats.org/officeDocument/2006/relationships/image" Target="../media/image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7.xml"/><Relationship Id="rId1" Type="http://schemas.openxmlformats.org/officeDocument/2006/relationships/tags" Target="../tags/tag16.xml"/><Relationship Id="rId5" Type="http://schemas.openxmlformats.org/officeDocument/2006/relationships/image" Target="../media/image13.wmf"/><Relationship Id="rId4" Type="http://schemas.openxmlformats.org/officeDocument/2006/relationships/image" Target="../media/image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8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59" name="Group 47"/>
          <p:cNvGraphicFramePr>
            <a:graphicFrameLocks noGrp="1"/>
          </p:cNvGraphicFramePr>
          <p:nvPr>
            <p:ph sz="quarter" idx="13"/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3115940153"/>
              </p:ext>
            </p:extLst>
          </p:nvPr>
        </p:nvGraphicFramePr>
        <p:xfrm>
          <a:off x="457200" y="1527175"/>
          <a:ext cx="8229600" cy="4537393"/>
        </p:xfrm>
        <a:graphic>
          <a:graphicData uri="http://schemas.openxmlformats.org/drawingml/2006/table">
            <a:tbl>
              <a:tblPr/>
              <a:tblGrid>
                <a:gridCol w="2743200"/>
                <a:gridCol w="2743200"/>
                <a:gridCol w="2743200"/>
              </a:tblGrid>
              <a:tr h="217488">
                <a:tc row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školám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Reg. číslo projektu: CZ.1.07/1.4.00/21.1440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Mgr. Jana Richterová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5.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Datum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27.11.2012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Č. materiálu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VY_32_INOVACE_86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Matematika a její aplikace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Matematika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3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Způsob využití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Matematické zákony, které využívají žáci na 1. stupni</a:t>
                      </a:r>
                      <a:r>
                        <a:rPr lang="cs-CZ" sz="1600" kern="12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základní školy nejčastěji a jejich procvičení na příkladech</a:t>
                      </a: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.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Druh materiálu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Prezentace učiva a procvičení.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356" name="Picture 4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15888"/>
            <a:ext cx="5600700" cy="1371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57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1487488"/>
            <a:ext cx="2420937" cy="2420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43770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332656"/>
            <a:ext cx="6464644" cy="1287016"/>
          </a:xfrm>
        </p:spPr>
        <p:txBody>
          <a:bodyPr>
            <a:normAutofit/>
          </a:bodyPr>
          <a:lstStyle/>
          <a:p>
            <a:r>
              <a:rPr lang="cs-CZ" sz="4800" u="sng" dirty="0" smtClean="0"/>
              <a:t>Matematické zákony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99592" y="2111888"/>
            <a:ext cx="7344816" cy="3189319"/>
          </a:xfrm>
        </p:spPr>
        <p:txBody>
          <a:bodyPr>
            <a:normAutofit/>
          </a:bodyPr>
          <a:lstStyle/>
          <a:p>
            <a:r>
              <a:rPr lang="cs-CZ" sz="5400" dirty="0" smtClean="0"/>
              <a:t>ZÁKON KOMUTATIVNÍ</a:t>
            </a:r>
            <a:endParaRPr lang="cs-CZ" sz="5400" dirty="0"/>
          </a:p>
          <a:p>
            <a:r>
              <a:rPr lang="cs-CZ" sz="5400" dirty="0" smtClean="0"/>
              <a:t>ZÁKON ASOCIATIVNÍ</a:t>
            </a:r>
          </a:p>
          <a:p>
            <a:r>
              <a:rPr lang="cs-CZ" sz="5400" dirty="0" smtClean="0"/>
              <a:t>ZÁKON DISTRIBUTIVNÍ</a:t>
            </a:r>
            <a:endParaRPr lang="cs-CZ" sz="5400" dirty="0"/>
          </a:p>
          <a:p>
            <a:pPr marL="45720" indent="0">
              <a:buNone/>
            </a:pPr>
            <a:endParaRPr lang="cs-CZ" sz="3600" dirty="0" smtClean="0"/>
          </a:p>
        </p:txBody>
      </p:sp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C:\Users\Reditel\AppData\Local\Microsoft\Windows\Temporary Internet Files\Content.IE5\PTADW41Y\MC9004344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6163" y="692696"/>
            <a:ext cx="1257995" cy="1179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7958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755576" y="1988840"/>
            <a:ext cx="8002598" cy="3312368"/>
          </a:xfrm>
        </p:spPr>
        <p:txBody>
          <a:bodyPr>
            <a:normAutofit lnSpcReduction="10000"/>
          </a:bodyPr>
          <a:lstStyle/>
          <a:p>
            <a:r>
              <a:rPr lang="cs-CZ" sz="3600" dirty="0" smtClean="0"/>
              <a:t>Pro každá dvě reálná čísla platí:</a:t>
            </a:r>
          </a:p>
          <a:p>
            <a:r>
              <a:rPr lang="cs-CZ" sz="7200" dirty="0" smtClean="0"/>
              <a:t>a + b = b + a</a:t>
            </a:r>
          </a:p>
          <a:p>
            <a:r>
              <a:rPr lang="cs-CZ" sz="7200" dirty="0" smtClean="0"/>
              <a:t>a . b = b . a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827584" y="332656"/>
            <a:ext cx="6464644" cy="1287016"/>
          </a:xfrm>
        </p:spPr>
        <p:txBody>
          <a:bodyPr>
            <a:normAutofit/>
          </a:bodyPr>
          <a:lstStyle/>
          <a:p>
            <a:r>
              <a:rPr lang="cs-CZ" sz="4800" u="sng" dirty="0" smtClean="0"/>
              <a:t>Zákon komutativní</a:t>
            </a:r>
            <a:endParaRPr lang="cs-CZ" sz="4000" b="1" u="sng" dirty="0"/>
          </a:p>
        </p:txBody>
      </p:sp>
      <p:pic>
        <p:nvPicPr>
          <p:cNvPr id="2050" name="Picture 2" descr="C:\Users\Reditel\AppData\Local\Microsoft\Windows\Temporary Internet Files\Content.IE5\H1AWVGRR\MC9004404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5251895"/>
            <a:ext cx="1073510" cy="1130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038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700808"/>
            <a:ext cx="8002598" cy="3744415"/>
          </a:xfrm>
        </p:spPr>
        <p:txBody>
          <a:bodyPr>
            <a:normAutofit fontScale="92500" lnSpcReduction="10000"/>
          </a:bodyPr>
          <a:lstStyle/>
          <a:p>
            <a:r>
              <a:rPr lang="cs-CZ" sz="3000" dirty="0" smtClean="0"/>
              <a:t>Zákon </a:t>
            </a:r>
            <a:r>
              <a:rPr lang="cs-CZ" sz="3000" dirty="0"/>
              <a:t>tedy platí pro sčítání a pro násobení</a:t>
            </a:r>
            <a:r>
              <a:rPr lang="cs-CZ" sz="3000" dirty="0" smtClean="0"/>
              <a:t>.</a:t>
            </a:r>
          </a:p>
          <a:p>
            <a:r>
              <a:rPr lang="cs-CZ" sz="2800" dirty="0" smtClean="0"/>
              <a:t>Toto si zapamatovat nám pomohou i názvy čísel u početních operací:</a:t>
            </a:r>
          </a:p>
          <a:p>
            <a:r>
              <a:rPr lang="cs-CZ" sz="3600" dirty="0"/>
              <a:t>s</a:t>
            </a:r>
            <a:r>
              <a:rPr lang="cs-CZ" sz="3600" dirty="0" smtClean="0"/>
              <a:t>čítanec + sčítanec = součet</a:t>
            </a:r>
          </a:p>
          <a:p>
            <a:r>
              <a:rPr lang="cs-CZ" sz="3600" dirty="0"/>
              <a:t>č</a:t>
            </a:r>
            <a:r>
              <a:rPr lang="cs-CZ" sz="3600" dirty="0" smtClean="0"/>
              <a:t>initel . činitel = podíl</a:t>
            </a:r>
          </a:p>
          <a:p>
            <a:r>
              <a:rPr lang="cs-CZ" sz="2800" dirty="0" smtClean="0"/>
              <a:t>Pomůcka: Názvy čísel před znaménkem „rovná se“ jsou stejné, mohu tato čísla tedy vzájemně vyměnit – „prohodit“.</a:t>
            </a:r>
          </a:p>
          <a:p>
            <a:endParaRPr lang="cs-CZ" sz="2800" dirty="0"/>
          </a:p>
          <a:p>
            <a:endParaRPr lang="cs-CZ" sz="3600" dirty="0"/>
          </a:p>
          <a:p>
            <a:pPr marL="45720" indent="0">
              <a:buNone/>
            </a:pPr>
            <a:endParaRPr lang="cs-CZ" sz="3600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827584" y="332656"/>
            <a:ext cx="6464644" cy="1287016"/>
          </a:xfrm>
        </p:spPr>
        <p:txBody>
          <a:bodyPr>
            <a:normAutofit/>
          </a:bodyPr>
          <a:lstStyle/>
          <a:p>
            <a:r>
              <a:rPr lang="cs-CZ" sz="4800" u="sng" dirty="0" smtClean="0"/>
              <a:t>Zákon komutativní</a:t>
            </a:r>
            <a:endParaRPr lang="cs-CZ" sz="4000" b="1" u="sng" dirty="0"/>
          </a:p>
        </p:txBody>
      </p:sp>
      <p:pic>
        <p:nvPicPr>
          <p:cNvPr id="3074" name="Picture 2" descr="C:\Users\Reditel\AppData\Local\Microsoft\Windows\Temporary Internet Files\Content.IE5\405GLAV3\MC9004375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5192742"/>
            <a:ext cx="1443856" cy="1319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242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827584" y="332656"/>
            <a:ext cx="6464644" cy="1287016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rmAutofit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4800" u="sng" dirty="0" smtClean="0"/>
              <a:t>Zákon komutativní</a:t>
            </a:r>
            <a:endParaRPr lang="cs-CZ" sz="4000" u="sng" dirty="0"/>
          </a:p>
        </p:txBody>
      </p:sp>
      <p:sp>
        <p:nvSpPr>
          <p:cNvPr id="5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700808"/>
            <a:ext cx="8002598" cy="3744415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Příklady:</a:t>
            </a:r>
          </a:p>
          <a:p>
            <a:pPr marL="45720" indent="0">
              <a:buNone/>
            </a:pPr>
            <a:endParaRPr lang="cs-CZ" sz="2800" dirty="0" smtClean="0"/>
          </a:p>
          <a:p>
            <a:r>
              <a:rPr lang="cs-CZ" sz="3200" dirty="0" smtClean="0"/>
              <a:t>7 . 5 = 35		5 . 7 = 35</a:t>
            </a:r>
          </a:p>
          <a:p>
            <a:r>
              <a:rPr lang="cs-CZ" sz="3200" dirty="0" smtClean="0"/>
              <a:t>28 + 46 = 74	46 + 28 = 74</a:t>
            </a:r>
          </a:p>
          <a:p>
            <a:r>
              <a:rPr lang="cs-CZ" sz="3200" dirty="0" smtClean="0"/>
              <a:t>2 658 + 4 139 = 4 139 + 2 658 = 6 797</a:t>
            </a:r>
          </a:p>
          <a:p>
            <a:r>
              <a:rPr lang="cs-CZ" sz="3200" dirty="0" smtClean="0"/>
              <a:t>428 + 256 371 = 256 371 + 428 = 256 799</a:t>
            </a:r>
          </a:p>
          <a:p>
            <a:endParaRPr lang="cs-CZ" sz="2800" dirty="0" smtClean="0"/>
          </a:p>
          <a:p>
            <a:endParaRPr lang="cs-CZ" sz="2800" dirty="0"/>
          </a:p>
          <a:p>
            <a:endParaRPr lang="cs-CZ" sz="3600" dirty="0"/>
          </a:p>
          <a:p>
            <a:pPr marL="45720" indent="0">
              <a:buNone/>
            </a:pPr>
            <a:endParaRPr lang="cs-CZ" sz="3600" dirty="0"/>
          </a:p>
        </p:txBody>
      </p:sp>
      <p:pic>
        <p:nvPicPr>
          <p:cNvPr id="4099" name="Picture 3" descr="C:\Users\Reditel\AppData\Local\Microsoft\Windows\Temporary Internet Files\Content.IE5\YEUM0XX8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412776"/>
            <a:ext cx="1169141" cy="1562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6366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827584" y="332656"/>
            <a:ext cx="6464644" cy="1287016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rmAutofit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4800" u="sng" dirty="0" smtClean="0"/>
              <a:t>Zákon asociativní</a:t>
            </a:r>
            <a:endParaRPr lang="cs-CZ" sz="4000" u="sng" dirty="0"/>
          </a:p>
        </p:txBody>
      </p:sp>
      <p:sp>
        <p:nvSpPr>
          <p:cNvPr id="5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755576" y="1988840"/>
            <a:ext cx="8002598" cy="3312368"/>
          </a:xfrm>
        </p:spPr>
        <p:txBody>
          <a:bodyPr>
            <a:normAutofit fontScale="92500" lnSpcReduction="20000"/>
          </a:bodyPr>
          <a:lstStyle/>
          <a:p>
            <a:r>
              <a:rPr lang="cs-CZ" sz="3600" dirty="0" smtClean="0"/>
              <a:t>Pro každá tři reálná čísla platí:</a:t>
            </a:r>
          </a:p>
          <a:p>
            <a:r>
              <a:rPr lang="cs-CZ" sz="3600" dirty="0" smtClean="0"/>
              <a:t>a + (b + c) = (a + b) + c</a:t>
            </a:r>
          </a:p>
          <a:p>
            <a:r>
              <a:rPr lang="cs-CZ" sz="3600" dirty="0" smtClean="0"/>
              <a:t>a . (b . c) </a:t>
            </a:r>
            <a:r>
              <a:rPr lang="cs-CZ" sz="3600" dirty="0"/>
              <a:t>= </a:t>
            </a:r>
            <a:r>
              <a:rPr lang="cs-CZ" sz="3600" dirty="0" smtClean="0"/>
              <a:t>(a </a:t>
            </a:r>
            <a:r>
              <a:rPr lang="cs-CZ" sz="3600" dirty="0"/>
              <a:t>. </a:t>
            </a:r>
            <a:r>
              <a:rPr lang="cs-CZ" sz="3600" dirty="0" smtClean="0"/>
              <a:t>b) </a:t>
            </a:r>
            <a:r>
              <a:rPr lang="cs-CZ" sz="3600" dirty="0"/>
              <a:t>. c </a:t>
            </a:r>
            <a:endParaRPr lang="cs-CZ" sz="3600" dirty="0" smtClean="0"/>
          </a:p>
          <a:p>
            <a:pPr marL="45720" indent="0">
              <a:buNone/>
            </a:pPr>
            <a:endParaRPr lang="cs-CZ" sz="3600" dirty="0" smtClean="0"/>
          </a:p>
          <a:p>
            <a:r>
              <a:rPr lang="cs-CZ" sz="3500" dirty="0" smtClean="0"/>
              <a:t>Také zákon asociativní platí pro sčítání </a:t>
            </a:r>
            <a:r>
              <a:rPr lang="cs-CZ" sz="3500" dirty="0"/>
              <a:t> </a:t>
            </a:r>
            <a:r>
              <a:rPr lang="cs-CZ" sz="3500" dirty="0" smtClean="0"/>
              <a:t>   i pro násobení.</a:t>
            </a:r>
          </a:p>
        </p:txBody>
      </p:sp>
      <p:pic>
        <p:nvPicPr>
          <p:cNvPr id="5122" name="Picture 2" descr="C:\Users\Reditel\AppData\Local\Microsoft\Windows\Temporary Internet Files\Content.IE5\PTADW41Y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789" y="2695781"/>
            <a:ext cx="1248878" cy="851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0603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827584" y="332656"/>
            <a:ext cx="6464644" cy="1287016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rmAutofit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4800" u="sng" dirty="0" smtClean="0"/>
              <a:t>Zákon asociativní</a:t>
            </a:r>
            <a:endParaRPr lang="cs-CZ" sz="4000" u="sng" dirty="0"/>
          </a:p>
        </p:txBody>
      </p:sp>
      <p:sp>
        <p:nvSpPr>
          <p:cNvPr id="5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700808"/>
            <a:ext cx="8002598" cy="3744415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Příklady:</a:t>
            </a:r>
          </a:p>
          <a:p>
            <a:endParaRPr lang="cs-CZ" sz="2800" dirty="0" smtClean="0"/>
          </a:p>
          <a:p>
            <a:r>
              <a:rPr lang="cs-CZ" sz="2800" dirty="0" smtClean="0"/>
              <a:t>3 + (4 + 5) = 12		(3 + 4) + 5 = 12</a:t>
            </a:r>
          </a:p>
          <a:p>
            <a:endParaRPr lang="cs-CZ" sz="2800" dirty="0"/>
          </a:p>
          <a:p>
            <a:r>
              <a:rPr lang="cs-CZ" sz="2800" dirty="0"/>
              <a:t>(</a:t>
            </a:r>
            <a:r>
              <a:rPr lang="cs-CZ" sz="2800" dirty="0" smtClean="0"/>
              <a:t>9 . 5) . 20 = 9 . (5 . 20) = 900</a:t>
            </a:r>
          </a:p>
          <a:p>
            <a:endParaRPr lang="cs-CZ" sz="2800" dirty="0"/>
          </a:p>
          <a:p>
            <a:r>
              <a:rPr lang="cs-CZ" sz="2800" dirty="0" smtClean="0"/>
              <a:t>257 + (313 + 279) = (257 + 313) + 279 = 849 </a:t>
            </a:r>
            <a:endParaRPr lang="cs-CZ" sz="2800" dirty="0"/>
          </a:p>
          <a:p>
            <a:endParaRPr lang="cs-CZ" sz="3600" dirty="0"/>
          </a:p>
          <a:p>
            <a:pPr marL="45720" indent="0">
              <a:buNone/>
            </a:pPr>
            <a:endParaRPr lang="cs-CZ" sz="3600" dirty="0"/>
          </a:p>
        </p:txBody>
      </p:sp>
      <p:pic>
        <p:nvPicPr>
          <p:cNvPr id="6147" name="Picture 3" descr="C:\Users\Reditel\AppData\Local\Microsoft\Windows\Temporary Internet Files\Content.IE5\H1AWVGRR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461" y="3429000"/>
            <a:ext cx="1263533" cy="1041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7713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Zástupný symbol pro obsah 6"/>
          <p:cNvSpPr>
            <a:spLocks noGrp="1"/>
          </p:cNvSpPr>
          <p:nvPr>
            <p:ph sz="quarter" idx="13"/>
            <p:custDataLst>
              <p:tags r:id="rId2"/>
            </p:custDataLst>
          </p:nvPr>
        </p:nvSpPr>
        <p:spPr>
          <a:xfrm>
            <a:off x="755576" y="1916832"/>
            <a:ext cx="7561262" cy="4248472"/>
          </a:xfrm>
        </p:spPr>
        <p:txBody>
          <a:bodyPr>
            <a:normAutofit/>
          </a:bodyPr>
          <a:lstStyle/>
          <a:p>
            <a:r>
              <a:rPr lang="cs-CZ" sz="4000" dirty="0" smtClean="0"/>
              <a:t>7 . (20 + 8) = 7 . 20 + 7 . 8 =</a:t>
            </a:r>
          </a:p>
          <a:p>
            <a:pPr marL="45720" indent="0">
              <a:buNone/>
            </a:pPr>
            <a:r>
              <a:rPr lang="cs-CZ" sz="4000" dirty="0" smtClean="0"/>
              <a:t>= 140 + 56 = 196</a:t>
            </a:r>
            <a:endParaRPr lang="cs-CZ" sz="4000" dirty="0"/>
          </a:p>
          <a:p>
            <a:pPr marL="45720" indent="0">
              <a:buNone/>
            </a:pPr>
            <a:endParaRPr lang="cs-CZ" sz="4000" dirty="0" smtClean="0"/>
          </a:p>
          <a:p>
            <a:r>
              <a:rPr lang="cs-CZ" sz="4000" dirty="0" smtClean="0"/>
              <a:t>(45 + 7) . 2 = 45 . 2 + 7 . 2 = </a:t>
            </a:r>
          </a:p>
          <a:p>
            <a:pPr marL="45720" indent="0">
              <a:buNone/>
            </a:pPr>
            <a:r>
              <a:rPr lang="cs-CZ" sz="4000" dirty="0" smtClean="0"/>
              <a:t>= 90 + 14 = 104</a:t>
            </a:r>
            <a:endParaRPr lang="cs-CZ" sz="4800" dirty="0" smtClean="0"/>
          </a:p>
          <a:p>
            <a:pPr marL="45720" indent="0">
              <a:buNone/>
            </a:pPr>
            <a:endParaRPr lang="cs-CZ" sz="4000" dirty="0"/>
          </a:p>
          <a:p>
            <a:endParaRPr lang="cs-CZ" sz="4000" dirty="0" smtClean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683568" y="476672"/>
            <a:ext cx="8280920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rmAutofit fontScale="77500" lnSpcReduction="20000"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5400" u="sng" dirty="0" smtClean="0"/>
              <a:t>Zákon distributivní =</a:t>
            </a:r>
          </a:p>
          <a:p>
            <a:pPr marL="0" indent="0" algn="l">
              <a:buNone/>
            </a:pPr>
            <a:r>
              <a:rPr lang="cs-CZ" sz="5400" dirty="0" smtClean="0"/>
              <a:t>               </a:t>
            </a:r>
            <a:r>
              <a:rPr lang="cs-CZ" sz="5400" u="sng" dirty="0" smtClean="0"/>
              <a:t>roznásobení </a:t>
            </a:r>
            <a:r>
              <a:rPr lang="cs-CZ" sz="5400" u="sng" dirty="0"/>
              <a:t>s</a:t>
            </a:r>
            <a:r>
              <a:rPr lang="cs-CZ" sz="5400" u="sng" dirty="0" smtClean="0"/>
              <a:t>čítanců</a:t>
            </a:r>
          </a:p>
        </p:txBody>
      </p:sp>
      <p:pic>
        <p:nvPicPr>
          <p:cNvPr id="8194" name="Picture 2" descr="C:\Users\Reditel\AppData\Local\Microsoft\Windows\Temporary Internet Files\Content.IE5\PTADW41Y\MC90043799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5921" y="2996952"/>
            <a:ext cx="1008112" cy="960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5260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1403648" y="540091"/>
            <a:ext cx="6264696" cy="1376741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rmAutofit fontScale="62500" lnSpcReduction="20000"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5400" u="sng" dirty="0" smtClean="0"/>
              <a:t>Vypočítej s využitím </a:t>
            </a:r>
          </a:p>
          <a:p>
            <a:pPr marL="0" indent="0" algn="ctr">
              <a:buNone/>
            </a:pPr>
            <a:r>
              <a:rPr lang="cs-CZ" sz="5400" dirty="0"/>
              <a:t> </a:t>
            </a:r>
            <a:r>
              <a:rPr lang="cs-CZ" sz="5400" dirty="0" smtClean="0"/>
              <a:t>            </a:t>
            </a:r>
            <a:r>
              <a:rPr lang="cs-CZ" sz="5400" u="sng" dirty="0" smtClean="0"/>
              <a:t>zákona asociativního</a:t>
            </a:r>
            <a:endParaRPr lang="cs-CZ" sz="4000" u="sng" dirty="0"/>
          </a:p>
        </p:txBody>
      </p:sp>
      <p:sp>
        <p:nvSpPr>
          <p:cNvPr id="9" name="Zástupný symbol pro obsah 6"/>
          <p:cNvSpPr>
            <a:spLocks noGrp="1"/>
          </p:cNvSpPr>
          <p:nvPr>
            <p:ph sz="quarter" idx="13"/>
            <p:custDataLst>
              <p:tags r:id="rId2"/>
            </p:custDataLst>
          </p:nvPr>
        </p:nvSpPr>
        <p:spPr>
          <a:xfrm>
            <a:off x="755576" y="1916832"/>
            <a:ext cx="7561262" cy="3744416"/>
          </a:xfrm>
        </p:spPr>
        <p:txBody>
          <a:bodyPr>
            <a:normAutofit/>
          </a:bodyPr>
          <a:lstStyle/>
          <a:p>
            <a:r>
              <a:rPr lang="cs-CZ" sz="4000" dirty="0"/>
              <a:t>58 </a:t>
            </a:r>
            <a:r>
              <a:rPr lang="cs-CZ" sz="4000" dirty="0" smtClean="0"/>
              <a:t>+ 86 </a:t>
            </a:r>
            <a:r>
              <a:rPr lang="cs-CZ" sz="4000" dirty="0"/>
              <a:t>+ </a:t>
            </a:r>
            <a:r>
              <a:rPr lang="cs-CZ" sz="4000" dirty="0" smtClean="0"/>
              <a:t>14 = 158</a:t>
            </a:r>
          </a:p>
          <a:p>
            <a:r>
              <a:rPr lang="cs-CZ" sz="4000" dirty="0"/>
              <a:t>2</a:t>
            </a:r>
            <a:r>
              <a:rPr lang="cs-CZ" sz="4000" dirty="0" smtClean="0"/>
              <a:t> . 7 . 9 = 126</a:t>
            </a:r>
          </a:p>
          <a:p>
            <a:r>
              <a:rPr lang="cs-CZ" sz="4000" dirty="0" smtClean="0"/>
              <a:t>571 + 309 + 86 = 966</a:t>
            </a:r>
          </a:p>
          <a:p>
            <a:r>
              <a:rPr lang="cs-CZ" sz="4000" dirty="0" smtClean="0"/>
              <a:t>18 . 50 . 20 = 18 000</a:t>
            </a:r>
          </a:p>
          <a:p>
            <a:endParaRPr lang="cs-CZ" sz="4000" dirty="0"/>
          </a:p>
          <a:p>
            <a:endParaRPr lang="cs-CZ" sz="4000" dirty="0" smtClean="0"/>
          </a:p>
        </p:txBody>
      </p:sp>
      <p:pic>
        <p:nvPicPr>
          <p:cNvPr id="9219" name="Picture 3" descr="C:\Users\Reditel\AppData\Local\Microsoft\Windows\Temporary Internet Files\Content.IE5\YEUM0XX8\MC90043595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497" y="1916832"/>
            <a:ext cx="1209353" cy="1360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2229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683568" y="476672"/>
            <a:ext cx="7776864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rmAutofit fontScale="77500" lnSpcReduction="20000"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5400" u="sng" dirty="0" smtClean="0"/>
              <a:t>Vypočítej s využitím</a:t>
            </a:r>
          </a:p>
          <a:p>
            <a:pPr marL="0" indent="0" algn="l">
              <a:buNone/>
            </a:pPr>
            <a:r>
              <a:rPr lang="cs-CZ" sz="5400" dirty="0" smtClean="0"/>
              <a:t>            </a:t>
            </a:r>
            <a:r>
              <a:rPr lang="cs-CZ" sz="5400" u="sng" dirty="0" smtClean="0"/>
              <a:t>distributivního zákona</a:t>
            </a:r>
          </a:p>
        </p:txBody>
      </p:sp>
      <p:sp>
        <p:nvSpPr>
          <p:cNvPr id="9" name="Zástupný symbol pro obsah 6"/>
          <p:cNvSpPr>
            <a:spLocks noGrp="1"/>
          </p:cNvSpPr>
          <p:nvPr>
            <p:ph sz="quarter" idx="13"/>
            <p:custDataLst>
              <p:tags r:id="rId2"/>
            </p:custDataLst>
          </p:nvPr>
        </p:nvSpPr>
        <p:spPr>
          <a:xfrm>
            <a:off x="755576" y="1916832"/>
            <a:ext cx="7561262" cy="374441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6 . (40 + 3) = 258</a:t>
            </a:r>
          </a:p>
          <a:p>
            <a:r>
              <a:rPr lang="cs-CZ" sz="4000" dirty="0" smtClean="0"/>
              <a:t>9 . 54 = 486</a:t>
            </a:r>
          </a:p>
          <a:p>
            <a:r>
              <a:rPr lang="cs-CZ" sz="4000" dirty="0" smtClean="0"/>
              <a:t>4 . 276 = 1 104</a:t>
            </a:r>
            <a:endParaRPr lang="cs-CZ" sz="4800" dirty="0" smtClean="0"/>
          </a:p>
          <a:p>
            <a:pPr marL="45720" indent="0">
              <a:buNone/>
            </a:pPr>
            <a:endParaRPr lang="cs-CZ" sz="4000" dirty="0"/>
          </a:p>
          <a:p>
            <a:endParaRPr lang="cs-CZ" sz="4000" dirty="0" smtClean="0"/>
          </a:p>
        </p:txBody>
      </p:sp>
      <p:pic>
        <p:nvPicPr>
          <p:cNvPr id="10242" name="Picture 2" descr="C:\Users\Reditel\AppData\Local\Microsoft\Windows\Temporary Internet Files\Content.IE5\H1AWVGRR\MC9004404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501008"/>
            <a:ext cx="1702954" cy="1079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6639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683568" y="476672"/>
            <a:ext cx="7776864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rmAutofit fontScale="85000" lnSpcReduction="10000"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5400" u="sng" dirty="0" smtClean="0"/>
              <a:t>Který ze zákonů využiješ?</a:t>
            </a:r>
          </a:p>
        </p:txBody>
      </p:sp>
      <p:sp>
        <p:nvSpPr>
          <p:cNvPr id="9" name="Zástupný symbol pro obsah 6"/>
          <p:cNvSpPr>
            <a:spLocks noGrp="1"/>
          </p:cNvSpPr>
          <p:nvPr>
            <p:ph sz="quarter" idx="13"/>
            <p:custDataLst>
              <p:tags r:id="rId2"/>
            </p:custDataLst>
          </p:nvPr>
        </p:nvSpPr>
        <p:spPr>
          <a:xfrm>
            <a:off x="755576" y="1916832"/>
            <a:ext cx="7561262" cy="374441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7 . (20 + 8) = 7 . 20 + 7 . 8 =</a:t>
            </a:r>
          </a:p>
          <a:p>
            <a:pPr marL="45720" indent="0">
              <a:buNone/>
            </a:pPr>
            <a:r>
              <a:rPr lang="cs-CZ" sz="4000" dirty="0" smtClean="0"/>
              <a:t>= 140 + 56 = 196</a:t>
            </a:r>
          </a:p>
          <a:p>
            <a:pPr marL="45720" indent="0">
              <a:buNone/>
            </a:pPr>
            <a:r>
              <a:rPr lang="cs-CZ" sz="4000" dirty="0" smtClean="0"/>
              <a:t>15 . 2 = 2 . 15 = 30</a:t>
            </a:r>
          </a:p>
          <a:p>
            <a:pPr marL="45720" indent="0">
              <a:buNone/>
            </a:pPr>
            <a:r>
              <a:rPr lang="cs-CZ" sz="4000" dirty="0" smtClean="0"/>
              <a:t>7 . 5 . 4 = 7 . 20 = 140</a:t>
            </a:r>
          </a:p>
          <a:p>
            <a:pPr marL="45720" indent="0">
              <a:buNone/>
            </a:pPr>
            <a:endParaRPr lang="cs-CZ" sz="4000" dirty="0" smtClean="0"/>
          </a:p>
          <a:p>
            <a:pPr marL="45720" indent="0">
              <a:buNone/>
            </a:pPr>
            <a:endParaRPr lang="cs-CZ" sz="4000" dirty="0" smtClean="0"/>
          </a:p>
          <a:p>
            <a:pPr marL="45720" indent="0">
              <a:buNone/>
            </a:pPr>
            <a:endParaRPr lang="cs-CZ" sz="4000" dirty="0" smtClean="0"/>
          </a:p>
          <a:p>
            <a:pPr marL="45720" indent="0">
              <a:buNone/>
            </a:pPr>
            <a:endParaRPr lang="cs-CZ" sz="4000" dirty="0" smtClean="0"/>
          </a:p>
          <a:p>
            <a:endParaRPr lang="cs-CZ" sz="4000" dirty="0" smtClean="0"/>
          </a:p>
        </p:txBody>
      </p:sp>
      <p:pic>
        <p:nvPicPr>
          <p:cNvPr id="11266" name="Picture 2" descr="C:\Users\Reditel\AppData\Local\Microsoft\Windows\Temporary Internet Files\Content.IE5\405GLAV3\MC9004375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3294" y="3140968"/>
            <a:ext cx="1337138" cy="1221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6639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683568" y="476672"/>
            <a:ext cx="7776864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rmAutofit fontScale="77500" lnSpcReduction="20000"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5400" u="sng" dirty="0" smtClean="0"/>
              <a:t>Lze i tady využít asociativní zákon???</a:t>
            </a:r>
          </a:p>
        </p:txBody>
      </p:sp>
      <p:sp>
        <p:nvSpPr>
          <p:cNvPr id="9" name="Zástupný symbol pro obsah 6"/>
          <p:cNvSpPr>
            <a:spLocks noGrp="1"/>
          </p:cNvSpPr>
          <p:nvPr>
            <p:ph sz="quarter" idx="13"/>
            <p:custDataLst>
              <p:tags r:id="rId2"/>
            </p:custDataLst>
          </p:nvPr>
        </p:nvSpPr>
        <p:spPr>
          <a:xfrm>
            <a:off x="755576" y="1916832"/>
            <a:ext cx="7561262" cy="3744416"/>
          </a:xfrm>
        </p:spPr>
        <p:txBody>
          <a:bodyPr>
            <a:normAutofit fontScale="85000" lnSpcReduction="20000"/>
          </a:bodyPr>
          <a:lstStyle/>
          <a:p>
            <a:r>
              <a:rPr lang="cs-CZ" sz="4200" dirty="0" smtClean="0"/>
              <a:t>17 + 4 . 8 = 17 </a:t>
            </a:r>
            <a:r>
              <a:rPr lang="cs-CZ" sz="4200" dirty="0" smtClean="0"/>
              <a:t>+ 32 = </a:t>
            </a:r>
            <a:r>
              <a:rPr lang="cs-CZ" sz="4200" dirty="0" smtClean="0"/>
              <a:t>49</a:t>
            </a:r>
          </a:p>
          <a:p>
            <a:endParaRPr lang="cs-CZ" sz="4000" dirty="0" smtClean="0"/>
          </a:p>
          <a:p>
            <a:r>
              <a:rPr lang="cs-CZ" sz="5400" dirty="0" smtClean="0"/>
              <a:t>NELZE !!! </a:t>
            </a:r>
            <a:r>
              <a:rPr lang="cs-CZ" sz="5200" dirty="0" smtClean="0"/>
              <a:t>Správně je pouze tímto způsobem -platí </a:t>
            </a:r>
            <a:r>
              <a:rPr lang="cs-CZ" sz="5200" dirty="0" smtClean="0"/>
              <a:t>pravidlo o přednosti násobení!</a:t>
            </a:r>
          </a:p>
          <a:p>
            <a:pPr marL="45720" indent="0">
              <a:buNone/>
            </a:pPr>
            <a:endParaRPr lang="cs-CZ" sz="4000" dirty="0"/>
          </a:p>
          <a:p>
            <a:endParaRPr lang="cs-CZ" sz="4000" dirty="0" smtClean="0"/>
          </a:p>
        </p:txBody>
      </p:sp>
      <p:pic>
        <p:nvPicPr>
          <p:cNvPr id="7170" name="Picture 2" descr="C:\Users\Reditel\AppData\Local\Microsoft\Windows\Temporary Internet Files\Content.IE5\YEUM0XX8\MC9004415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9444" y="4221088"/>
            <a:ext cx="1504872" cy="1460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2865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731520"/>
            <a:ext cx="8208912" cy="57938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/>
              <a:t>Obrázky z:</a:t>
            </a:r>
          </a:p>
          <a:p>
            <a:r>
              <a:rPr lang="cs-CZ" sz="2400" dirty="0"/>
              <a:t>Galerie MS Office – URL: </a:t>
            </a:r>
            <a:r>
              <a:rPr lang="cs-CZ" sz="2400" dirty="0" smtClean="0"/>
              <a:t>www.office.microsoft.com</a:t>
            </a:r>
          </a:p>
          <a:p>
            <a:endParaRPr lang="cs-CZ" sz="2400" dirty="0"/>
          </a:p>
        </p:txBody>
      </p:sp>
      <p:pic>
        <p:nvPicPr>
          <p:cNvPr id="12294" name="Picture 6" descr="C:\Users\Reditel\AppData\Local\Microsoft\Windows\Temporary Internet Files\Content.IE5\405GLAV3\MC9004343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4424" y="2492896"/>
            <a:ext cx="1501532" cy="151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6" descr="C:\Users\Reditel\AppData\Local\Microsoft\Windows\Temporary Internet Files\Content.IE5\405GLAV3\MC9004343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804013"/>
            <a:ext cx="1368152" cy="1384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C:\Users\Reditel\AppData\Local\Microsoft\Windows\Temporary Internet Files\Content.IE5\405GLAV3\MC9004343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492896"/>
            <a:ext cx="1478044" cy="1496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0434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ECTIONID" val="3QffGDvMhKiQExNPEq0bX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8efJzgds1CLZLJ6wXsEavS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8efJzgds1CLZLJ6wXsEavS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8efJzgds1CLZLJ6wXsEavS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8efJzgds1CLZLJ6wXsEavS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8efJzgds1CLZLJ6wXsEavS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476</TotalTime>
  <Words>419</Words>
  <Application>Microsoft Office PowerPoint</Application>
  <PresentationFormat>Předvádění na obrazovce (4:3)</PresentationFormat>
  <Paragraphs>90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Prezentace aplikace PowerPoint</vt:lpstr>
      <vt:lpstr>Matematické zákony</vt:lpstr>
      <vt:lpstr>Zákon komutativní</vt:lpstr>
      <vt:lpstr>Zákon komutativní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Reditel</dc:creator>
  <cp:lastModifiedBy>Reditel</cp:lastModifiedBy>
  <cp:revision>47</cp:revision>
  <dcterms:created xsi:type="dcterms:W3CDTF">2012-10-06T13:39:58Z</dcterms:created>
  <dcterms:modified xsi:type="dcterms:W3CDTF">2013-02-17T11:27:23Z</dcterms:modified>
</cp:coreProperties>
</file>