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69" r:id="rId4"/>
    <p:sldId id="267" r:id="rId5"/>
    <p:sldId id="268" r:id="rId6"/>
    <p:sldId id="270" r:id="rId7"/>
    <p:sldId id="271" r:id="rId8"/>
    <p:sldId id="27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506" y="-1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21.7.2013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21.7.2013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21.7.2013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21.7.2013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tags" Target="../tags/tag3.xml"/><Relationship Id="rId7" Type="http://schemas.openxmlformats.org/officeDocument/2006/relationships/image" Target="../media/image2.jpeg"/><Relationship Id="rId2" Type="http://schemas.openxmlformats.org/officeDocument/2006/relationships/tags" Target="../tags/tag2.xml"/><Relationship Id="rId1" Type="http://schemas.openxmlformats.org/officeDocument/2006/relationships/tags" Target="../tags/tag1.xml"/><Relationship Id="rId6" Type="http://schemas.openxmlformats.org/officeDocument/2006/relationships/image" Target="../media/image1.jpeg"/><Relationship Id="rId5" Type="http://schemas.openxmlformats.org/officeDocument/2006/relationships/slideLayout" Target="../slideLayouts/slideLayout2.xml"/><Relationship Id="rId4" Type="http://schemas.openxmlformats.org/officeDocument/2006/relationships/tags" Target="../tags/tag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0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359" name="Group 47"/>
          <p:cNvGraphicFramePr>
            <a:graphicFrameLocks noGrp="1"/>
          </p:cNvGraphicFramePr>
          <p:nvPr>
            <p:ph sz="quarter" idx="13"/>
            <p:custDataLst>
              <p:tags r:id="rId2"/>
            </p:custDataLst>
            <p:extLst>
              <p:ext uri="{D42A27DB-BD31-4B8C-83A1-F6EECF244321}">
                <p14:modId xmlns:p14="http://schemas.microsoft.com/office/powerpoint/2010/main" val="514984756"/>
              </p:ext>
            </p:extLst>
          </p:nvPr>
        </p:nvGraphicFramePr>
        <p:xfrm>
          <a:off x="457200" y="1527175"/>
          <a:ext cx="8229600" cy="4537393"/>
        </p:xfrm>
        <a:graphic>
          <a:graphicData uri="http://schemas.openxmlformats.org/drawingml/2006/table">
            <a:tbl>
              <a:tblPr/>
              <a:tblGrid>
                <a:gridCol w="2743200"/>
                <a:gridCol w="2743200"/>
                <a:gridCol w="2743200"/>
              </a:tblGrid>
              <a:tr h="217488">
                <a:tc rowSpan="7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6D9F1"/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EU peníze školám</a:t>
                      </a: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6D9F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748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Reg. číslo projektu: CZ.1.07/1.4.00/21.1440</a:t>
                      </a:r>
                    </a:p>
                  </a:txBody>
                  <a:tcPr marL="186331" marR="186331" horzOverflow="overflow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748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Autor</a:t>
                      </a:r>
                    </a:p>
                  </a:txBody>
                  <a:tcPr marL="186331" marR="186331" horzOverflow="overflow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Mgr. Jana Richterová</a:t>
                      </a: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</a:tr>
              <a:tr h="21748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Ročník</a:t>
                      </a:r>
                    </a:p>
                  </a:txBody>
                  <a:tcPr marL="186331" marR="186331" horzOverflow="overflow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5.</a:t>
                      </a: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</a:tr>
              <a:tr h="21748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Datum</a:t>
                      </a:r>
                    </a:p>
                  </a:txBody>
                  <a:tcPr marL="186331" marR="186331" horzOverflow="overflow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20.11.2012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</a:tr>
              <a:tr h="21748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Šablona</a:t>
                      </a:r>
                    </a:p>
                  </a:txBody>
                  <a:tcPr marL="186331" marR="186331" horzOverflow="overflow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III/2</a:t>
                      </a: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</a:tr>
              <a:tr h="21748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Č. materiálu</a:t>
                      </a:r>
                    </a:p>
                  </a:txBody>
                  <a:tcPr marL="186331" marR="186331" horzOverflow="overflow">
                    <a:lnL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VY_32_INOVACE_87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</a:endParaRP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</a:tr>
              <a:tr h="217488"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6D9F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7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oblast</a:t>
                      </a: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Matematika a její aplikace</a:t>
                      </a: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7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Předmět</a:t>
                      </a: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Matematika</a:t>
                      </a: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493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Způsob využití</a:t>
                      </a: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sz="1600" kern="12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Slovní úlohy na sčítání a odčítání. Výcvik v uvažování při</a:t>
                      </a:r>
                      <a:r>
                        <a:rPr lang="cs-CZ" sz="1600" kern="1200" baseline="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 řešení slovních úloh. Určeno zejména pro ty, kterým dělají slovní úlohy problémy.</a:t>
                      </a:r>
                      <a:endParaRPr lang="cs-CZ" sz="1600" kern="1200" dirty="0" smtClean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+mn-ea"/>
                        <a:cs typeface="Calibri" pitchFamily="34" charset="0"/>
                      </a:endParaRP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7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Druh materiálu</a:t>
                      </a: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Prezentace učiva a procvičení.</a:t>
                      </a:r>
                    </a:p>
                  </a:txBody>
                  <a:tcPr marL="186331" marR="18633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3356" name="Picture 4"/>
          <p:cNvPicPr>
            <a:picLocks noChangeAspect="1" noChangeArrowheads="1"/>
          </p:cNvPicPr>
          <p:nvPr>
            <p:custDataLst>
              <p:tags r:id="rId3"/>
            </p:custDataLst>
          </p:nvPr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1650" y="115888"/>
            <a:ext cx="5600700" cy="13716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57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4"/>
            </p:custDataLst>
          </p:nvPr>
        </p:nvPicPr>
        <p:blipFill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8" y="1487488"/>
            <a:ext cx="2420937" cy="2420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6437703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2549" y="518"/>
            <a:ext cx="3368300" cy="1287016"/>
          </a:xfrm>
        </p:spPr>
        <p:txBody>
          <a:bodyPr>
            <a:normAutofit fontScale="90000"/>
          </a:bodyPr>
          <a:lstStyle/>
          <a:p>
            <a:r>
              <a:rPr lang="cs-CZ" sz="4000" b="1" u="sng" dirty="0" smtClean="0"/>
              <a:t>Slovní úlohy</a:t>
            </a:r>
            <a:endParaRPr lang="cs-CZ" sz="40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539552" y="1052736"/>
            <a:ext cx="8074606" cy="1317111"/>
          </a:xfrm>
        </p:spPr>
        <p:txBody>
          <a:bodyPr>
            <a:normAutofit/>
          </a:bodyPr>
          <a:lstStyle/>
          <a:p>
            <a:r>
              <a:rPr lang="cs-CZ" sz="2800" dirty="0" smtClean="0"/>
              <a:t>Na konci září: Pavel má 5 jedniček, Ota má o 3 jedničky více než Pavel. Kolik jedniček má Ota?</a:t>
            </a:r>
            <a:endParaRPr lang="cs-CZ" sz="2800" dirty="0"/>
          </a:p>
          <a:p>
            <a:pPr marL="45720" indent="0">
              <a:buNone/>
            </a:pPr>
            <a:endParaRPr lang="cs-CZ" sz="3600" dirty="0" smtClean="0"/>
          </a:p>
        </p:txBody>
      </p:sp>
      <p:pic>
        <p:nvPicPr>
          <p:cNvPr id="6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1"/>
            </p:custDataLst>
          </p:nvPr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84316" y="5852477"/>
            <a:ext cx="1059684" cy="10596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Zástupný symbol pro obsah 2"/>
          <p:cNvSpPr txBox="1">
            <a:spLocks/>
          </p:cNvSpPr>
          <p:nvPr/>
        </p:nvSpPr>
        <p:spPr>
          <a:xfrm>
            <a:off x="539552" y="2348880"/>
            <a:ext cx="8074606" cy="115212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 smtClean="0"/>
              <a:t>Na konci 1. třídy: Pavel má 252 jedniček, Ota má o 86 jedniček více než Pavel. Kolik jedniček má Ota?</a:t>
            </a:r>
          </a:p>
          <a:p>
            <a:pPr marL="45720" indent="0">
              <a:buFont typeface="Georgia" pitchFamily="18" charset="0"/>
              <a:buNone/>
            </a:pPr>
            <a:endParaRPr lang="cs-CZ" sz="2800" dirty="0" smtClean="0"/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539552" y="4077072"/>
            <a:ext cx="8074606" cy="1369279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 smtClean="0"/>
              <a:t>Na konci 9. třídy: Pavel má 1 672 jedniček, Ota má o 475 jedniček více než Pavel. Kolik jedniček má Ota?</a:t>
            </a:r>
          </a:p>
          <a:p>
            <a:pPr marL="45720" indent="0">
              <a:buFont typeface="Georgia" pitchFamily="18" charset="0"/>
              <a:buNone/>
            </a:pPr>
            <a:endParaRPr lang="cs-CZ" sz="3600" dirty="0" smtClean="0"/>
          </a:p>
        </p:txBody>
      </p:sp>
    </p:spTree>
    <p:extLst>
      <p:ext uri="{BB962C8B-B14F-4D97-AF65-F5344CB8AC3E}">
        <p14:creationId xmlns:p14="http://schemas.microsoft.com/office/powerpoint/2010/main" val="9079588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2549" y="518"/>
            <a:ext cx="3368300" cy="1287016"/>
          </a:xfrm>
        </p:spPr>
        <p:txBody>
          <a:bodyPr>
            <a:normAutofit fontScale="90000"/>
          </a:bodyPr>
          <a:lstStyle/>
          <a:p>
            <a:r>
              <a:rPr lang="cs-CZ" sz="4000" b="1" u="sng" dirty="0" smtClean="0"/>
              <a:t>Slovní úlohy</a:t>
            </a:r>
            <a:endParaRPr lang="cs-CZ" sz="40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539552" y="1052736"/>
            <a:ext cx="8074606" cy="1317111"/>
          </a:xfrm>
        </p:spPr>
        <p:txBody>
          <a:bodyPr>
            <a:normAutofit lnSpcReduction="10000"/>
          </a:bodyPr>
          <a:lstStyle/>
          <a:p>
            <a:r>
              <a:rPr lang="cs-CZ" sz="2800" dirty="0" smtClean="0"/>
              <a:t>Na konci září: Pavel má 5 jedniček, Ota má o 3 jedničky více než Pavel. Kolik jedniček mají celkem?</a:t>
            </a:r>
            <a:endParaRPr lang="cs-CZ" sz="2800" dirty="0"/>
          </a:p>
          <a:p>
            <a:pPr marL="45720" indent="0">
              <a:buNone/>
            </a:pPr>
            <a:endParaRPr lang="cs-CZ" sz="3600" dirty="0" smtClean="0"/>
          </a:p>
        </p:txBody>
      </p:sp>
      <p:pic>
        <p:nvPicPr>
          <p:cNvPr id="6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1"/>
            </p:custDataLst>
          </p:nvPr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84316" y="5852477"/>
            <a:ext cx="1059684" cy="10596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Zástupný symbol pro obsah 2"/>
          <p:cNvSpPr txBox="1">
            <a:spLocks/>
          </p:cNvSpPr>
          <p:nvPr/>
        </p:nvSpPr>
        <p:spPr>
          <a:xfrm>
            <a:off x="539552" y="2348880"/>
            <a:ext cx="8074606" cy="115212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 smtClean="0"/>
              <a:t>Na konci 1. třídy: Pavel má 252 jedniček, Ota má o 86 jedniček více než Pavel. Kolik jedniček mají oba dohromady?</a:t>
            </a:r>
          </a:p>
          <a:p>
            <a:pPr marL="45720" indent="0">
              <a:buFont typeface="Georgia" pitchFamily="18" charset="0"/>
              <a:buNone/>
            </a:pPr>
            <a:endParaRPr lang="cs-CZ" sz="2800" dirty="0" smtClean="0"/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539552" y="4077072"/>
            <a:ext cx="8074606" cy="1369279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 smtClean="0"/>
              <a:t>Na konci 9. třídy: Pavel má 1 672 jedniček, Ota má o 475 jedniček více než Pavel. Kolik jedniček mají chlapci celkem?</a:t>
            </a:r>
          </a:p>
          <a:p>
            <a:pPr marL="45720" indent="0">
              <a:buFont typeface="Georgia" pitchFamily="18" charset="0"/>
              <a:buNone/>
            </a:pPr>
            <a:endParaRPr lang="cs-CZ" sz="3600" dirty="0" smtClean="0"/>
          </a:p>
        </p:txBody>
      </p:sp>
    </p:spTree>
    <p:extLst>
      <p:ext uri="{BB962C8B-B14F-4D97-AF65-F5344CB8AC3E}">
        <p14:creationId xmlns:p14="http://schemas.microsoft.com/office/powerpoint/2010/main" val="7799981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2549" y="518"/>
            <a:ext cx="3368300" cy="1287016"/>
          </a:xfrm>
        </p:spPr>
        <p:txBody>
          <a:bodyPr>
            <a:normAutofit fontScale="90000"/>
          </a:bodyPr>
          <a:lstStyle/>
          <a:p>
            <a:r>
              <a:rPr lang="cs-CZ" sz="4000" b="1" u="sng" dirty="0" smtClean="0"/>
              <a:t>Slovní úlohy</a:t>
            </a:r>
            <a:endParaRPr lang="cs-CZ" sz="40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539552" y="1052736"/>
            <a:ext cx="8074606" cy="1317111"/>
          </a:xfrm>
        </p:spPr>
        <p:txBody>
          <a:bodyPr>
            <a:normAutofit/>
          </a:bodyPr>
          <a:lstStyle/>
          <a:p>
            <a:r>
              <a:rPr lang="cs-CZ" sz="2800" dirty="0" smtClean="0"/>
              <a:t>Žáci: Iva měla 16 známek. Martin měl o 7 známek méně. Kolik známek měl Martin?</a:t>
            </a:r>
            <a:endParaRPr lang="cs-CZ" sz="2800" dirty="0"/>
          </a:p>
          <a:p>
            <a:pPr marL="45720" indent="0">
              <a:buNone/>
            </a:pPr>
            <a:endParaRPr lang="cs-CZ" sz="3600" dirty="0" smtClean="0"/>
          </a:p>
        </p:txBody>
      </p:sp>
      <p:pic>
        <p:nvPicPr>
          <p:cNvPr id="6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1"/>
            </p:custDataLst>
          </p:nvPr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84316" y="5852477"/>
            <a:ext cx="1059684" cy="10596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Zástupný symbol pro obsah 2"/>
          <p:cNvSpPr txBox="1">
            <a:spLocks/>
          </p:cNvSpPr>
          <p:nvPr/>
        </p:nvSpPr>
        <p:spPr>
          <a:xfrm>
            <a:off x="539552" y="2348880"/>
            <a:ext cx="8074606" cy="115212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 smtClean="0"/>
              <a:t>1. stupeň: Páťáci měli 623 známek. Druháci měli o 76 známek méně. Kolik známek měli druháci?</a:t>
            </a:r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395536" y="3861048"/>
            <a:ext cx="8218622" cy="1800200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 smtClean="0"/>
              <a:t>Celá škola: Žáci na prvním stupni měli 13 259 známek. Žáci na druhém stupni měli o 2 674 známek méně. Kolik známek měli žáci na druhém stupni ?</a:t>
            </a:r>
          </a:p>
          <a:p>
            <a:pPr marL="45720" indent="0">
              <a:buFont typeface="Georgia" pitchFamily="18" charset="0"/>
              <a:buNone/>
            </a:pPr>
            <a:endParaRPr lang="cs-CZ" sz="3600" dirty="0" smtClean="0"/>
          </a:p>
        </p:txBody>
      </p:sp>
    </p:spTree>
    <p:extLst>
      <p:ext uri="{BB962C8B-B14F-4D97-AF65-F5344CB8AC3E}">
        <p14:creationId xmlns:p14="http://schemas.microsoft.com/office/powerpoint/2010/main" val="32997984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2549" y="518"/>
            <a:ext cx="3368300" cy="1287016"/>
          </a:xfrm>
        </p:spPr>
        <p:txBody>
          <a:bodyPr>
            <a:normAutofit fontScale="90000"/>
          </a:bodyPr>
          <a:lstStyle/>
          <a:p>
            <a:r>
              <a:rPr lang="cs-CZ" sz="4000" b="1" u="sng" dirty="0" smtClean="0"/>
              <a:t>Slovní úlohy</a:t>
            </a:r>
            <a:endParaRPr lang="cs-CZ" sz="40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539552" y="1052736"/>
            <a:ext cx="8074606" cy="1317111"/>
          </a:xfrm>
        </p:spPr>
        <p:txBody>
          <a:bodyPr>
            <a:normAutofit/>
          </a:bodyPr>
          <a:lstStyle/>
          <a:p>
            <a:r>
              <a:rPr lang="cs-CZ" sz="2800" dirty="0" smtClean="0"/>
              <a:t>Žáci: Iva měla 16 známek. Martin měl o 7 známek méně. Kolik známek měli celkem?</a:t>
            </a:r>
            <a:endParaRPr lang="cs-CZ" sz="2800" dirty="0"/>
          </a:p>
          <a:p>
            <a:pPr marL="45720" indent="0">
              <a:buNone/>
            </a:pPr>
            <a:endParaRPr lang="cs-CZ" sz="3600" dirty="0" smtClean="0"/>
          </a:p>
        </p:txBody>
      </p:sp>
      <p:pic>
        <p:nvPicPr>
          <p:cNvPr id="6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1"/>
            </p:custDataLst>
          </p:nvPr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84316" y="5852477"/>
            <a:ext cx="1059684" cy="10596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Zástupný symbol pro obsah 2"/>
          <p:cNvSpPr txBox="1">
            <a:spLocks/>
          </p:cNvSpPr>
          <p:nvPr/>
        </p:nvSpPr>
        <p:spPr>
          <a:xfrm>
            <a:off x="539552" y="2348880"/>
            <a:ext cx="8074606" cy="115212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 smtClean="0"/>
              <a:t>1. stupeň: Páťáci měli 623 známek. Druháci měli o 76 známek méně. Kolik známek měli dohromady?</a:t>
            </a:r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395536" y="3861048"/>
            <a:ext cx="8218622" cy="1800200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 smtClean="0"/>
              <a:t>Celá škola: Žáci na prvním stupni měli 13 259 známek. Žáci na druhém stupni měli o 2 674 známek méně. Kolik známek měli žáci celé školy dohromady ?</a:t>
            </a:r>
          </a:p>
          <a:p>
            <a:pPr marL="45720" indent="0">
              <a:buFont typeface="Georgia" pitchFamily="18" charset="0"/>
              <a:buNone/>
            </a:pPr>
            <a:endParaRPr lang="cs-CZ" sz="3600" dirty="0" smtClean="0"/>
          </a:p>
        </p:txBody>
      </p:sp>
    </p:spTree>
    <p:extLst>
      <p:ext uri="{BB962C8B-B14F-4D97-AF65-F5344CB8AC3E}">
        <p14:creationId xmlns:p14="http://schemas.microsoft.com/office/powerpoint/2010/main" val="41879686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2549" y="518"/>
            <a:ext cx="3368300" cy="1287016"/>
          </a:xfrm>
        </p:spPr>
        <p:txBody>
          <a:bodyPr>
            <a:normAutofit fontScale="90000"/>
          </a:bodyPr>
          <a:lstStyle/>
          <a:p>
            <a:r>
              <a:rPr lang="cs-CZ" sz="4000" b="1" u="sng" dirty="0" smtClean="0"/>
              <a:t>Slovní úlohy</a:t>
            </a:r>
            <a:endParaRPr lang="cs-CZ" sz="40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539552" y="1052736"/>
            <a:ext cx="8074606" cy="1317111"/>
          </a:xfrm>
        </p:spPr>
        <p:txBody>
          <a:bodyPr>
            <a:normAutofit lnSpcReduction="10000"/>
          </a:bodyPr>
          <a:lstStyle/>
          <a:p>
            <a:r>
              <a:rPr lang="cs-CZ" sz="2800" dirty="0" smtClean="0"/>
              <a:t>Děti: Petr a Milan byli na houbách. Petr našel 7 hřibů a Milan našel o 8 hřibů více. Kolik hřibů našli chlapci celkem?</a:t>
            </a:r>
            <a:endParaRPr lang="cs-CZ" sz="2800" dirty="0"/>
          </a:p>
          <a:p>
            <a:pPr marL="45720" indent="0">
              <a:buNone/>
            </a:pPr>
            <a:endParaRPr lang="cs-CZ" sz="3600" dirty="0" smtClean="0"/>
          </a:p>
        </p:txBody>
      </p:sp>
      <p:pic>
        <p:nvPicPr>
          <p:cNvPr id="6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1"/>
            </p:custDataLst>
          </p:nvPr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84316" y="5852477"/>
            <a:ext cx="1059684" cy="10596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Zástupný symbol pro obsah 2"/>
          <p:cNvSpPr txBox="1">
            <a:spLocks/>
          </p:cNvSpPr>
          <p:nvPr/>
        </p:nvSpPr>
        <p:spPr>
          <a:xfrm>
            <a:off x="539552" y="2348880"/>
            <a:ext cx="8074606" cy="115212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 smtClean="0"/>
              <a:t>Rodiny: </a:t>
            </a:r>
            <a:r>
              <a:rPr lang="cs-CZ" sz="2800" dirty="0" err="1" smtClean="0"/>
              <a:t>Tušlovi</a:t>
            </a:r>
            <a:r>
              <a:rPr lang="cs-CZ" sz="2800" dirty="0" smtClean="0"/>
              <a:t> a Petrovi byli na houbách. Petrovi našli 317 hub. </a:t>
            </a:r>
            <a:r>
              <a:rPr lang="cs-CZ" sz="2800" dirty="0" err="1" smtClean="0"/>
              <a:t>Tušlovi</a:t>
            </a:r>
            <a:r>
              <a:rPr lang="cs-CZ" sz="2800" dirty="0" smtClean="0"/>
              <a:t> našli o 159 hub méně. Kolik hub našli dohromady?</a:t>
            </a:r>
            <a:endParaRPr lang="cs-CZ" sz="2800" dirty="0"/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395536" y="3861048"/>
            <a:ext cx="8218622" cy="1800200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 smtClean="0"/>
              <a:t>Čechy a Morava: V Čechách se letos nasbíralo 128 675 </a:t>
            </a:r>
            <a:r>
              <a:rPr lang="cs-CZ" sz="2800" dirty="0" smtClean="0"/>
              <a:t>kg hub</a:t>
            </a:r>
            <a:r>
              <a:rPr lang="cs-CZ" sz="2800" dirty="0" smtClean="0"/>
              <a:t>. Na Moravě to bylo o 34 597 </a:t>
            </a:r>
            <a:r>
              <a:rPr lang="cs-CZ" sz="2800" dirty="0" smtClean="0"/>
              <a:t>kg hub </a:t>
            </a:r>
            <a:r>
              <a:rPr lang="cs-CZ" sz="2800" dirty="0" smtClean="0"/>
              <a:t>méně. Kolik </a:t>
            </a:r>
            <a:r>
              <a:rPr lang="cs-CZ" sz="2800" dirty="0" smtClean="0"/>
              <a:t>kilogramů hub </a:t>
            </a:r>
            <a:r>
              <a:rPr lang="cs-CZ" sz="2800" dirty="0" smtClean="0"/>
              <a:t>se </a:t>
            </a:r>
            <a:r>
              <a:rPr lang="cs-CZ" sz="2800" dirty="0" smtClean="0"/>
              <a:t>letos </a:t>
            </a:r>
            <a:r>
              <a:rPr lang="cs-CZ" sz="2800" dirty="0" smtClean="0"/>
              <a:t>nasbíralo </a:t>
            </a:r>
            <a:r>
              <a:rPr lang="cs-CZ" sz="2800" dirty="0" smtClean="0"/>
              <a:t>v ČR celkem ?</a:t>
            </a:r>
          </a:p>
          <a:p>
            <a:pPr marL="45720" indent="0">
              <a:buFont typeface="Georgia" pitchFamily="18" charset="0"/>
              <a:buNone/>
            </a:pPr>
            <a:endParaRPr lang="cs-CZ" sz="3600" dirty="0" smtClean="0"/>
          </a:p>
        </p:txBody>
      </p:sp>
    </p:spTree>
    <p:extLst>
      <p:ext uri="{BB962C8B-B14F-4D97-AF65-F5344CB8AC3E}">
        <p14:creationId xmlns:p14="http://schemas.microsoft.com/office/powerpoint/2010/main" val="27575568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0"/>
            <a:ext cx="5976664" cy="1287016"/>
          </a:xfrm>
        </p:spPr>
        <p:txBody>
          <a:bodyPr>
            <a:normAutofit/>
          </a:bodyPr>
          <a:lstStyle/>
          <a:p>
            <a:r>
              <a:rPr lang="cs-CZ" sz="4000" b="1" u="sng" dirty="0" smtClean="0"/>
              <a:t>Obtížnější slovní úlohy</a:t>
            </a:r>
            <a:endParaRPr lang="cs-CZ" sz="40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539552" y="1052736"/>
            <a:ext cx="8074606" cy="1317111"/>
          </a:xfrm>
        </p:spPr>
        <p:txBody>
          <a:bodyPr>
            <a:normAutofit fontScale="92500" lnSpcReduction="10000"/>
          </a:bodyPr>
          <a:lstStyle/>
          <a:p>
            <a:r>
              <a:rPr lang="cs-CZ" sz="2800" dirty="0" smtClean="0"/>
              <a:t>Děti: Alenka má v pokladničce 12 korun. Je to o 5 korun víc než má Michal. Kolik korun má v pokladničce Michal?</a:t>
            </a:r>
            <a:endParaRPr lang="cs-CZ" sz="2800" dirty="0"/>
          </a:p>
          <a:p>
            <a:pPr marL="45720" indent="0">
              <a:buNone/>
            </a:pPr>
            <a:endParaRPr lang="cs-CZ" sz="3600" dirty="0" smtClean="0"/>
          </a:p>
        </p:txBody>
      </p:sp>
      <p:pic>
        <p:nvPicPr>
          <p:cNvPr id="6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1"/>
            </p:custDataLst>
          </p:nvPr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84316" y="5852477"/>
            <a:ext cx="1059684" cy="10596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Zástupný symbol pro obsah 2"/>
          <p:cNvSpPr txBox="1">
            <a:spLocks/>
          </p:cNvSpPr>
          <p:nvPr/>
        </p:nvSpPr>
        <p:spPr>
          <a:xfrm>
            <a:off x="539552" y="2348880"/>
            <a:ext cx="8074606" cy="115212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 smtClean="0"/>
              <a:t>Rodiče: Maminka má uloženo 13 500 Kč a to je o 5 200 Kč méně než tatínek. Kolik korun má uloženo tatínek?</a:t>
            </a:r>
            <a:endParaRPr lang="cs-CZ" sz="2800" dirty="0"/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395536" y="3861048"/>
            <a:ext cx="8218622" cy="1800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 smtClean="0"/>
              <a:t>Auto a motorka: Nové auto stálo 387 000 Kč. Bylo o 296 000 Kč dražší než nová motorka. Kolik korun stála nová motorka?</a:t>
            </a:r>
          </a:p>
          <a:p>
            <a:pPr marL="45720" indent="0">
              <a:buFont typeface="Georgia" pitchFamily="18" charset="0"/>
              <a:buNone/>
            </a:pPr>
            <a:endParaRPr lang="cs-CZ" sz="3600" dirty="0" smtClean="0"/>
          </a:p>
        </p:txBody>
      </p:sp>
    </p:spTree>
    <p:extLst>
      <p:ext uri="{BB962C8B-B14F-4D97-AF65-F5344CB8AC3E}">
        <p14:creationId xmlns:p14="http://schemas.microsoft.com/office/powerpoint/2010/main" val="42531686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44533" y="188640"/>
            <a:ext cx="6464643" cy="1287016"/>
          </a:xfrm>
        </p:spPr>
        <p:txBody>
          <a:bodyPr>
            <a:normAutofit/>
          </a:bodyPr>
          <a:lstStyle/>
          <a:p>
            <a:r>
              <a:rPr lang="cs-CZ" sz="4000" u="sng" dirty="0" smtClean="0"/>
              <a:t>Máš také tyto výsledky?</a:t>
            </a:r>
            <a:endParaRPr lang="cs-CZ" sz="40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539552" y="1052736"/>
            <a:ext cx="8074606" cy="1317111"/>
          </a:xfrm>
        </p:spPr>
        <p:txBody>
          <a:bodyPr>
            <a:normAutofit/>
          </a:bodyPr>
          <a:lstStyle/>
          <a:p>
            <a:endParaRPr lang="cs-CZ" sz="2800" dirty="0"/>
          </a:p>
          <a:p>
            <a:pPr marL="45720" indent="0">
              <a:buNone/>
            </a:pPr>
            <a:endParaRPr lang="cs-CZ" sz="3600" dirty="0" smtClean="0"/>
          </a:p>
        </p:txBody>
      </p:sp>
      <p:pic>
        <p:nvPicPr>
          <p:cNvPr id="6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1"/>
            </p:custDataLst>
          </p:nvPr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84316" y="5852477"/>
            <a:ext cx="1059684" cy="10596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Zástupný symbol pro obsah 2"/>
          <p:cNvSpPr txBox="1">
            <a:spLocks/>
          </p:cNvSpPr>
          <p:nvPr/>
        </p:nvSpPr>
        <p:spPr>
          <a:xfrm>
            <a:off x="539552" y="2348880"/>
            <a:ext cx="8074606" cy="18002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 smtClean="0"/>
              <a:t>8,   338,    2 147,   13,   590,   3 819</a:t>
            </a:r>
          </a:p>
          <a:p>
            <a:r>
              <a:rPr lang="cs-CZ" sz="2800" dirty="0" smtClean="0"/>
              <a:t>9,   547,   10 585,   25,   1 170,  23 844</a:t>
            </a:r>
          </a:p>
          <a:p>
            <a:r>
              <a:rPr lang="cs-CZ" sz="2800" dirty="0" smtClean="0"/>
              <a:t>22,  475,   222 753,   7,   18 700,    91 000   </a:t>
            </a:r>
            <a:endParaRPr lang="cs-CZ" sz="2800" dirty="0"/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691952" y="4349846"/>
            <a:ext cx="8074606" cy="18002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>
              <a:buNone/>
            </a:pPr>
            <a:r>
              <a:rPr lang="cs-CZ" sz="2800" dirty="0" smtClean="0"/>
              <a:t>Pak je to tedy opravdu vynikající. </a:t>
            </a:r>
          </a:p>
          <a:p>
            <a:pPr marL="45720" indent="0">
              <a:buNone/>
            </a:pPr>
            <a:r>
              <a:rPr lang="cs-CZ" sz="2800" dirty="0" smtClean="0"/>
              <a:t>Mám z tebe radost.</a:t>
            </a:r>
            <a:r>
              <a:rPr lang="cs-CZ" sz="2800" dirty="0" smtClean="0"/>
              <a:t>  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6218081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0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ECTIONID" val="3QffGDvMhKiQExNPEq0bX0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HxH8svxPeDq32rEcAGtJkr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OV3FPcRDi0HY63MUmM0ACo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339</TotalTime>
  <Words>597</Words>
  <Application>Microsoft Office PowerPoint</Application>
  <PresentationFormat>Předvádění na obrazovce (4:3)</PresentationFormat>
  <Paragraphs>50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Aerodynamika</vt:lpstr>
      <vt:lpstr>Prezentace aplikace PowerPoint</vt:lpstr>
      <vt:lpstr>Slovní úlohy</vt:lpstr>
      <vt:lpstr>Slovní úlohy</vt:lpstr>
      <vt:lpstr>Slovní úlohy</vt:lpstr>
      <vt:lpstr>Slovní úlohy</vt:lpstr>
      <vt:lpstr>Slovní úlohy</vt:lpstr>
      <vt:lpstr>Obtížnější slovní úlohy</vt:lpstr>
      <vt:lpstr>Máš také tyto výsledky?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Reditel</dc:creator>
  <cp:lastModifiedBy>Reditel</cp:lastModifiedBy>
  <cp:revision>44</cp:revision>
  <dcterms:created xsi:type="dcterms:W3CDTF">2012-10-06T13:39:58Z</dcterms:created>
  <dcterms:modified xsi:type="dcterms:W3CDTF">2013-07-21T14:45:20Z</dcterms:modified>
</cp:coreProperties>
</file>