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9" r:id="rId4"/>
    <p:sldId id="267" r:id="rId5"/>
    <p:sldId id="268" r:id="rId6"/>
    <p:sldId id="270" r:id="rId7"/>
    <p:sldId id="271" r:id="rId8"/>
    <p:sldId id="27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6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2.jpe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59" name="Group 47"/>
          <p:cNvGraphicFramePr>
            <a:graphicFrameLocks noGrp="1"/>
          </p:cNvGraphicFramePr>
          <p:nvPr>
            <p:ph sz="quarter" idx="13"/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3499155757"/>
              </p:ext>
            </p:extLst>
          </p:nvPr>
        </p:nvGraphicFramePr>
        <p:xfrm>
          <a:off x="457200" y="1527175"/>
          <a:ext cx="8229600" cy="4537393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217488"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školám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Reg. číslo projektu: CZ.1.07/1.4.00/21.1440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Jana Richterová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Datum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12.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2012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Č. materiálu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VY_32_INOVACE_88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Matematika a její aplikace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Matematika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Způsob využití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Slovní úlohy na násobení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</a:t>
                      </a:r>
                      <a:r>
                        <a:rPr lang="cs-CZ" sz="1600" kern="1200" baseline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a dělení</a:t>
                      </a:r>
                      <a:r>
                        <a:rPr lang="cs-CZ" sz="1600" kern="120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. 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Výcvik v uvažování při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řešení slovních úloh. Určeno zejména pro ty, kterým dělají slovní úlohy problémy.</a:t>
                      </a:r>
                      <a:endParaRPr lang="cs-CZ" sz="1600" kern="12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Druh materiálu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Prezentace učiva a procvičení.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6" name="Picture 4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5888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57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487488"/>
            <a:ext cx="2420937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43770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549" y="518"/>
            <a:ext cx="3368300" cy="1287016"/>
          </a:xfrm>
        </p:spPr>
        <p:txBody>
          <a:bodyPr>
            <a:normAutofit fontScale="90000"/>
          </a:bodyPr>
          <a:lstStyle/>
          <a:p>
            <a:r>
              <a:rPr lang="cs-CZ" sz="4000" b="1" u="sng" dirty="0" smtClean="0"/>
              <a:t>Slovní úlohy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052736"/>
            <a:ext cx="8074606" cy="1317111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Na konci září: Pavel má 5 jedniček, Ota má 3 </a:t>
            </a:r>
            <a:r>
              <a:rPr lang="cs-CZ" sz="2800" dirty="0" smtClean="0"/>
              <a:t>   krát </a:t>
            </a:r>
            <a:r>
              <a:rPr lang="cs-CZ" sz="2800" dirty="0" smtClean="0"/>
              <a:t>více jedniček než Pavel. Kolik jedniček má Ota?</a:t>
            </a:r>
            <a:endParaRPr lang="cs-CZ" sz="2800" dirty="0"/>
          </a:p>
          <a:p>
            <a:pPr marL="45720" indent="0">
              <a:buNone/>
            </a:pPr>
            <a:endParaRPr lang="cs-CZ" sz="3600" dirty="0" smtClean="0"/>
          </a:p>
        </p:txBody>
      </p:sp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2348880"/>
            <a:ext cx="8074606" cy="1440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Na konci 1. třídy: Pavel má 252 jedniček, Ota má 2 krát více jedniček než Pavel. Kolik jedniček má Ota?</a:t>
            </a:r>
          </a:p>
          <a:p>
            <a:pPr marL="45720" indent="0">
              <a:buFont typeface="Georgia" pitchFamily="18" charset="0"/>
              <a:buNone/>
            </a:pPr>
            <a:endParaRPr lang="cs-CZ" sz="2800" dirty="0" smtClean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539552" y="4077072"/>
            <a:ext cx="8074606" cy="136927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Na konci 9. třídy: Pavel má 672 jedniček, Ota má 3 krát více jedniček než Pavel. Kolik jedniček má Ota?</a:t>
            </a:r>
          </a:p>
          <a:p>
            <a:pPr marL="45720" indent="0">
              <a:buFont typeface="Georgia" pitchFamily="18" charset="0"/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907958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549" y="518"/>
            <a:ext cx="3368300" cy="1287016"/>
          </a:xfrm>
        </p:spPr>
        <p:txBody>
          <a:bodyPr>
            <a:normAutofit fontScale="90000"/>
          </a:bodyPr>
          <a:lstStyle/>
          <a:p>
            <a:r>
              <a:rPr lang="cs-CZ" sz="4000" b="1" u="sng" dirty="0" smtClean="0"/>
              <a:t>Slovní úlohy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052736"/>
            <a:ext cx="8074606" cy="1317111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Na konci září: </a:t>
            </a:r>
            <a:r>
              <a:rPr lang="cs-CZ" sz="2800" dirty="0"/>
              <a:t>Na konci září: Pavel má 5 jedniček, Ota má 3 krát více jedniček než Pavel. </a:t>
            </a:r>
            <a:r>
              <a:rPr lang="cs-CZ" sz="2800" dirty="0" smtClean="0"/>
              <a:t>Kolik jedniček mají celkem?</a:t>
            </a:r>
            <a:endParaRPr lang="cs-CZ" sz="2800" dirty="0"/>
          </a:p>
          <a:p>
            <a:pPr marL="45720" indent="0">
              <a:buNone/>
            </a:pPr>
            <a:endParaRPr lang="cs-CZ" sz="3600" dirty="0" smtClean="0"/>
          </a:p>
        </p:txBody>
      </p:sp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2348880"/>
            <a:ext cx="8074606" cy="1440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Na konci 1. třídy: </a:t>
            </a:r>
            <a:r>
              <a:rPr lang="cs-CZ" sz="2800" dirty="0"/>
              <a:t>Pavel má 252 jedniček, Ota má 2 krát více jedniček než Pavel. </a:t>
            </a:r>
            <a:r>
              <a:rPr lang="cs-CZ" sz="2800" dirty="0" smtClean="0"/>
              <a:t>Kolik jedniček mají oba dohromady?</a:t>
            </a:r>
          </a:p>
          <a:p>
            <a:pPr marL="45720" indent="0">
              <a:buFont typeface="Georgia" pitchFamily="18" charset="0"/>
              <a:buNone/>
            </a:pPr>
            <a:endParaRPr lang="cs-CZ" sz="2800" dirty="0" smtClean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539552" y="4077072"/>
            <a:ext cx="8074606" cy="136927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Na konci 9. třídy: </a:t>
            </a:r>
            <a:r>
              <a:rPr lang="cs-CZ" sz="2800" dirty="0"/>
              <a:t>Pavel má 672 jedniček, Ota má 3 krát více jedniček než Pavel. </a:t>
            </a:r>
            <a:r>
              <a:rPr lang="cs-CZ" sz="2800" dirty="0" smtClean="0"/>
              <a:t>Kolik jedniček mají chlapci celkem?</a:t>
            </a:r>
          </a:p>
          <a:p>
            <a:pPr marL="45720" indent="0">
              <a:buFont typeface="Georgia" pitchFamily="18" charset="0"/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779998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549" y="518"/>
            <a:ext cx="3368300" cy="1287016"/>
          </a:xfrm>
        </p:spPr>
        <p:txBody>
          <a:bodyPr>
            <a:normAutofit fontScale="90000"/>
          </a:bodyPr>
          <a:lstStyle/>
          <a:p>
            <a:r>
              <a:rPr lang="cs-CZ" sz="4000" b="1" u="sng" dirty="0" smtClean="0"/>
              <a:t>Slovní úlohy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052736"/>
            <a:ext cx="8074606" cy="131711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Žáci: Iva měla 56 známek. Martin měl 7 krát méně známek. Kolik známek měl Martin?</a:t>
            </a:r>
            <a:endParaRPr lang="cs-CZ" sz="2800" dirty="0"/>
          </a:p>
          <a:p>
            <a:pPr marL="45720" indent="0">
              <a:buNone/>
            </a:pPr>
            <a:endParaRPr lang="cs-CZ" sz="3600" dirty="0" smtClean="0"/>
          </a:p>
        </p:txBody>
      </p:sp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2147393"/>
            <a:ext cx="8074606" cy="151460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1. stupeň: Páťáci měli 623 známek. Druháci měli 7 krát méně známek. Kolik známek měli druháci?</a:t>
            </a: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540544" y="3691272"/>
            <a:ext cx="8218622" cy="18002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Celá škola: Žáci na prvním stupni měli 13 257 známek. Žáci na druhém stupni měli 3 krát méně známek. Kolik známek měli žáci na druhém </a:t>
            </a:r>
            <a:r>
              <a:rPr lang="cs-CZ" sz="2800" dirty="0" smtClean="0"/>
              <a:t>stupni?</a:t>
            </a:r>
            <a:endParaRPr lang="cs-CZ" sz="2800" dirty="0" smtClean="0"/>
          </a:p>
          <a:p>
            <a:pPr marL="45720" indent="0">
              <a:buFont typeface="Georgia" pitchFamily="18" charset="0"/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3299798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549" y="518"/>
            <a:ext cx="3368300" cy="1287016"/>
          </a:xfrm>
        </p:spPr>
        <p:txBody>
          <a:bodyPr>
            <a:normAutofit fontScale="90000"/>
          </a:bodyPr>
          <a:lstStyle/>
          <a:p>
            <a:r>
              <a:rPr lang="cs-CZ" sz="4000" b="1" u="sng" dirty="0" smtClean="0"/>
              <a:t>Slovní úlohy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052736"/>
            <a:ext cx="8074606" cy="131711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Žáci: </a:t>
            </a:r>
            <a:r>
              <a:rPr lang="cs-CZ" sz="2800" dirty="0"/>
              <a:t>Iva měla 56 známek. Martin měl 7 krát méně známek. </a:t>
            </a:r>
            <a:r>
              <a:rPr lang="cs-CZ" sz="2800" dirty="0" smtClean="0"/>
              <a:t>Kolik známek měli celkem?</a:t>
            </a:r>
            <a:endParaRPr lang="cs-CZ" sz="2800" dirty="0"/>
          </a:p>
          <a:p>
            <a:pPr marL="45720" indent="0">
              <a:buNone/>
            </a:pPr>
            <a:endParaRPr lang="cs-CZ" sz="3600" dirty="0" smtClean="0"/>
          </a:p>
        </p:txBody>
      </p:sp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21229" y="2204864"/>
            <a:ext cx="8074606" cy="1440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1. stupeň: </a:t>
            </a:r>
            <a:r>
              <a:rPr lang="cs-CZ" sz="2800" dirty="0"/>
              <a:t>Páťáci měli 623 známek. Druháci měli 7 krát méně známek. </a:t>
            </a:r>
            <a:r>
              <a:rPr lang="cs-CZ" sz="2800" dirty="0" smtClean="0"/>
              <a:t>Kolik známek měli dohromady?</a:t>
            </a: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95536" y="3861048"/>
            <a:ext cx="8218622" cy="18002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Celá škola: </a:t>
            </a:r>
            <a:r>
              <a:rPr lang="cs-CZ" sz="2800" dirty="0"/>
              <a:t>Žáci na prvním stupni měli 13 257 známek. Žáci na druhém stupni měli 3 krát méně </a:t>
            </a:r>
            <a:r>
              <a:rPr lang="cs-CZ" sz="2800" dirty="0" smtClean="0"/>
              <a:t>známek. Kolik známek měli žáci celé školy </a:t>
            </a:r>
            <a:r>
              <a:rPr lang="cs-CZ" sz="2800" dirty="0" smtClean="0"/>
              <a:t>dohromady?</a:t>
            </a:r>
            <a:endParaRPr lang="cs-CZ" sz="2800" dirty="0" smtClean="0"/>
          </a:p>
          <a:p>
            <a:pPr marL="45720" indent="0">
              <a:buFont typeface="Georgia" pitchFamily="18" charset="0"/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4187968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549" y="518"/>
            <a:ext cx="3368300" cy="1287016"/>
          </a:xfrm>
        </p:spPr>
        <p:txBody>
          <a:bodyPr>
            <a:normAutofit fontScale="90000"/>
          </a:bodyPr>
          <a:lstStyle/>
          <a:p>
            <a:r>
              <a:rPr lang="cs-CZ" sz="4000" b="1" u="sng" dirty="0" smtClean="0"/>
              <a:t>Slovní úlohy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052736"/>
            <a:ext cx="8074606" cy="1317111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Děti: Petr a Milan byli na houbách. Petr našel 7 hřibů a Milan našel 8 krát více hřibů. Kolik hřibů našli chlapci celkem?</a:t>
            </a:r>
            <a:endParaRPr lang="cs-CZ" sz="2800" dirty="0"/>
          </a:p>
          <a:p>
            <a:pPr marL="45720" indent="0">
              <a:buNone/>
            </a:pPr>
            <a:endParaRPr lang="cs-CZ" sz="3600" dirty="0" smtClean="0"/>
          </a:p>
        </p:txBody>
      </p:sp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2348880"/>
            <a:ext cx="8074606" cy="11521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Rodiny: </a:t>
            </a:r>
            <a:r>
              <a:rPr lang="cs-CZ" sz="2800" dirty="0" err="1" smtClean="0"/>
              <a:t>Tušlovi</a:t>
            </a:r>
            <a:r>
              <a:rPr lang="cs-CZ" sz="2800" dirty="0" smtClean="0"/>
              <a:t> a Petrovi byli na houbách. Petrovi našli 316 hub. </a:t>
            </a:r>
            <a:r>
              <a:rPr lang="cs-CZ" sz="2800" dirty="0" err="1" smtClean="0"/>
              <a:t>Tušlovi</a:t>
            </a:r>
            <a:r>
              <a:rPr lang="cs-CZ" sz="2800" dirty="0" smtClean="0"/>
              <a:t> našli 4 krát méně hub. Kolik hub našli dohromady?</a:t>
            </a:r>
            <a:endParaRPr lang="cs-CZ" sz="28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67544" y="3861048"/>
            <a:ext cx="8218622" cy="1800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Čechy a Morava: V Čechách se letos nasbíralo 128 674 kg hub. Na Moravě to bylo 7 krát méně </a:t>
            </a:r>
            <a:r>
              <a:rPr lang="cs-CZ" sz="2800" dirty="0" smtClean="0"/>
              <a:t>  kg </a:t>
            </a:r>
            <a:r>
              <a:rPr lang="cs-CZ" sz="2800" dirty="0" smtClean="0"/>
              <a:t>hub. Kolik kg hub se nasbíralo v ČR </a:t>
            </a:r>
            <a:r>
              <a:rPr lang="cs-CZ" sz="2800" dirty="0" smtClean="0"/>
              <a:t>celkem?</a:t>
            </a:r>
            <a:endParaRPr lang="cs-CZ" sz="2800" dirty="0" smtClean="0"/>
          </a:p>
          <a:p>
            <a:pPr marL="45720" indent="0">
              <a:buFont typeface="Georgia" pitchFamily="18" charset="0"/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2757556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0"/>
            <a:ext cx="5986374" cy="1287016"/>
          </a:xfrm>
        </p:spPr>
        <p:txBody>
          <a:bodyPr>
            <a:normAutofit/>
          </a:bodyPr>
          <a:lstStyle/>
          <a:p>
            <a:r>
              <a:rPr lang="cs-CZ" sz="4000" b="1" u="sng" dirty="0" smtClean="0"/>
              <a:t>Obtížnější slovní úlohy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052736"/>
            <a:ext cx="8074606" cy="1317111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Děti: Alenka má v pokladničce 12 korun. Je to 3 krát víc korun než má Michal. Kolik korun má v pokladničce Michal?</a:t>
            </a:r>
            <a:endParaRPr lang="cs-CZ" sz="2800" dirty="0"/>
          </a:p>
          <a:p>
            <a:pPr marL="45720" indent="0">
              <a:buNone/>
            </a:pPr>
            <a:endParaRPr lang="cs-CZ" sz="3600" dirty="0" smtClean="0"/>
          </a:p>
        </p:txBody>
      </p:sp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2348880"/>
            <a:ext cx="8074606" cy="11521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Rodiče: Maminka má uloženo 13 500 Kč a to je 5 krát méně Kč než tatínek. Kolik korun má uloženo tatínek?</a:t>
            </a:r>
            <a:endParaRPr lang="cs-CZ" sz="28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535189" y="3861048"/>
            <a:ext cx="8218622" cy="1800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Auto a motorka: Nové auto stálo 384 </a:t>
            </a:r>
            <a:r>
              <a:rPr lang="cs-CZ" sz="2800" dirty="0"/>
              <a:t>0</a:t>
            </a:r>
            <a:r>
              <a:rPr lang="cs-CZ" sz="2800" dirty="0" smtClean="0"/>
              <a:t>00 Kč. Bylo 6 krát dražší než nová motorka. Kolik korun stála nová motorka?</a:t>
            </a:r>
          </a:p>
          <a:p>
            <a:pPr marL="45720" indent="0">
              <a:buFont typeface="Georgia" pitchFamily="18" charset="0"/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4253168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533" y="188640"/>
            <a:ext cx="6464643" cy="1287016"/>
          </a:xfrm>
        </p:spPr>
        <p:txBody>
          <a:bodyPr>
            <a:normAutofit/>
          </a:bodyPr>
          <a:lstStyle/>
          <a:p>
            <a:r>
              <a:rPr lang="cs-CZ" sz="4000" u="sng" dirty="0" smtClean="0"/>
              <a:t>Máš také tyto výsledky?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052736"/>
            <a:ext cx="8074606" cy="1317111"/>
          </a:xfrm>
        </p:spPr>
        <p:txBody>
          <a:bodyPr>
            <a:normAutofit/>
          </a:bodyPr>
          <a:lstStyle/>
          <a:p>
            <a:endParaRPr lang="cs-CZ" sz="2800" dirty="0"/>
          </a:p>
          <a:p>
            <a:pPr marL="45720" indent="0">
              <a:buNone/>
            </a:pPr>
            <a:endParaRPr lang="cs-CZ" sz="3600" dirty="0" smtClean="0"/>
          </a:p>
        </p:txBody>
      </p:sp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2348880"/>
            <a:ext cx="8074606" cy="18002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15,   504,    2 016,   20,   756,   2 688,</a:t>
            </a:r>
          </a:p>
          <a:p>
            <a:r>
              <a:rPr lang="cs-CZ" sz="2800" dirty="0"/>
              <a:t>8</a:t>
            </a:r>
            <a:r>
              <a:rPr lang="cs-CZ" sz="2800" dirty="0" smtClean="0"/>
              <a:t>,   89,   4 419,   64,   712,  17 676,</a:t>
            </a:r>
          </a:p>
          <a:p>
            <a:r>
              <a:rPr lang="cs-CZ" sz="2800" dirty="0" smtClean="0"/>
              <a:t>63,  395,   147 056,   4,   67 </a:t>
            </a:r>
            <a:r>
              <a:rPr lang="cs-CZ" sz="2800" dirty="0"/>
              <a:t>5</a:t>
            </a:r>
            <a:r>
              <a:rPr lang="cs-CZ" sz="2800" dirty="0" smtClean="0"/>
              <a:t>00,    64 000   </a:t>
            </a:r>
            <a:endParaRPr lang="cs-CZ" sz="28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691952" y="4306303"/>
            <a:ext cx="8074606" cy="18002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2800" dirty="0" smtClean="0"/>
              <a:t>Je to opět perfektní.</a:t>
            </a:r>
          </a:p>
          <a:p>
            <a:pPr marL="45720" indent="0">
              <a:buNone/>
            </a:pPr>
            <a:r>
              <a:rPr lang="cs-CZ" sz="2800" dirty="0" smtClean="0"/>
              <a:t>Děláš mi </a:t>
            </a:r>
            <a:r>
              <a:rPr lang="cs-CZ" sz="2800" smtClean="0"/>
              <a:t>opravdu radost.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621808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3QffGDvMhKiQExNPEq0bX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391</TotalTime>
  <Words>595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Slovní úlohy</vt:lpstr>
      <vt:lpstr>Slovní úlohy</vt:lpstr>
      <vt:lpstr>Slovní úlohy</vt:lpstr>
      <vt:lpstr>Slovní úlohy</vt:lpstr>
      <vt:lpstr>Slovní úlohy</vt:lpstr>
      <vt:lpstr>Obtížnější slovní úlohy</vt:lpstr>
      <vt:lpstr>Máš také tyto výsledky?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Reditel</dc:creator>
  <cp:lastModifiedBy>User</cp:lastModifiedBy>
  <cp:revision>50</cp:revision>
  <dcterms:created xsi:type="dcterms:W3CDTF">2012-10-06T13:39:58Z</dcterms:created>
  <dcterms:modified xsi:type="dcterms:W3CDTF">2013-07-22T09:16:41Z</dcterms:modified>
</cp:coreProperties>
</file>