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ags/tag5.xml" ContentType="application/vnd.openxmlformats-officedocument.presentationml.tags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70" r:id="rId4"/>
    <p:sldId id="269" r:id="rId5"/>
    <p:sldId id="262" r:id="rId6"/>
    <p:sldId id="258" r:id="rId7"/>
    <p:sldId id="259" r:id="rId8"/>
    <p:sldId id="265" r:id="rId9"/>
    <p:sldId id="260" r:id="rId10"/>
    <p:sldId id="264" r:id="rId11"/>
    <p:sldId id="261" r:id="rId12"/>
    <p:sldId id="263" r:id="rId13"/>
    <p:sldId id="271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56FF87-EF59-4ABB-832E-AB1267F789F3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2A3EDFA-A590-4153-8219-76AF5B990274}" type="pres">
      <dgm:prSet presAssocID="{4456FF87-EF59-4ABB-832E-AB1267F789F3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AA555E4-51BD-4325-9E2A-38407A8D8A1E}" type="presOf" srcId="{4456FF87-EF59-4ABB-832E-AB1267F789F3}" destId="{F2A3EDFA-A590-4153-8219-76AF5B990274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sz="quarter" idx="4294967295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xmlns="" val="259012990"/>
              </p:ext>
            </p:extLst>
          </p:nvPr>
        </p:nvGraphicFramePr>
        <p:xfrm>
          <a:off x="457200" y="1527175"/>
          <a:ext cx="8229600" cy="478123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27.8.2012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VY_32_INOVACE_90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 a její aplikace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Opakování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názvů členů matematických operací a rozvoj logického uvažování. 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Prezentace, opakování učiva, logická úvaha, vyvozování závěrů.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7743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2780928"/>
            <a:ext cx="7772400" cy="1470025"/>
          </a:xfrm>
        </p:spPr>
        <p:txBody>
          <a:bodyPr/>
          <a:lstStyle/>
          <a:p>
            <a:r>
              <a:rPr lang="cs-CZ" dirty="0" smtClean="0"/>
              <a:t>Příklady, které lze řešit logickou úvahou</a:t>
            </a:r>
            <a:endParaRPr lang="cs-CZ" dirty="0"/>
          </a:p>
        </p:txBody>
      </p:sp>
      <p:pic>
        <p:nvPicPr>
          <p:cNvPr id="1027" name="Picture 3" descr="C:\Users\LáLa\AppData\Local\Microsoft\Windows\Temporary Internet Files\Content.IE5\KI67KVU5\MC900441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45023"/>
            <a:ext cx="2088232" cy="291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1446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Malé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579296" cy="547260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400" dirty="0"/>
              <a:t>4 679 </a:t>
            </a:r>
            <a:r>
              <a:rPr lang="cs-CZ" sz="2400" dirty="0" smtClean="0"/>
              <a:t>+ 1 212 = 5 891</a:t>
            </a:r>
          </a:p>
          <a:p>
            <a:pPr marL="0" indent="0" algn="ctr">
              <a:buNone/>
            </a:pPr>
            <a:r>
              <a:rPr lang="cs-CZ" dirty="0"/>
              <a:t>s</a:t>
            </a:r>
            <a:r>
              <a:rPr lang="cs-CZ" dirty="0" smtClean="0"/>
              <a:t>čítanec + sčítanec = součet</a:t>
            </a:r>
            <a:br>
              <a:rPr lang="cs-CZ" dirty="0" smtClean="0"/>
            </a:br>
            <a:endParaRPr lang="cs-CZ" dirty="0" smtClean="0"/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660066"/>
                </a:solidFill>
              </a:rPr>
              <a:t>4 679 – 1 212 =  3 467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660066"/>
                </a:solidFill>
              </a:rPr>
              <a:t>menšenec – menšitel = rozdíl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4 679  .  1 212 = 5 670 948</a:t>
            </a:r>
          </a:p>
          <a:p>
            <a:pPr marL="0" indent="0" algn="ctr">
              <a:buNone/>
            </a:pPr>
            <a:r>
              <a:rPr lang="cs-CZ" dirty="0" smtClean="0"/>
              <a:t>činitel  .  činitel = součin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660066"/>
                </a:solidFill>
              </a:rPr>
              <a:t>4 669 : 7 = 667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660066"/>
                </a:solidFill>
              </a:rPr>
              <a:t>dělenec : dělitel = podíl</a:t>
            </a:r>
          </a:p>
          <a:p>
            <a:pPr marL="0" indent="0" algn="ctr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47234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 k řešení</a:t>
            </a:r>
            <a:endParaRPr lang="cs-CZ" dirty="0"/>
          </a:p>
        </p:txBody>
      </p:sp>
      <p:pic>
        <p:nvPicPr>
          <p:cNvPr id="4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4839771" y="1591291"/>
            <a:ext cx="4054542" cy="41648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347864" y="2962747"/>
            <a:ext cx="5277272" cy="71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499992" y="2934298"/>
            <a:ext cx="5277272" cy="71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47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94507" y="3904131"/>
            <a:ext cx="5277272" cy="71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75</a:t>
            </a:r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37307" cy="4525963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Ve čtyřlístku se ti objeví tři čísla.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Rozmysli si, kterou matematickou operaci mohou reprezentovat.</a:t>
            </a:r>
            <a:r>
              <a:rPr lang="cs-CZ" sz="2400" dirty="0"/>
              <a:t> </a:t>
            </a:r>
            <a:r>
              <a:rPr lang="cs-CZ" sz="2400" dirty="0" smtClean="0"/>
              <a:t>Sčítání, odčítání, násobení nebo dělení 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Po kliknutí se ti objeví správná odpověď ve čtvrtém lístku. 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63888" y="4005064"/>
            <a:ext cx="5277272" cy="71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+ -</a:t>
            </a:r>
            <a:endParaRPr lang="cs-CZ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89557" y="57150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dirty="0" smtClean="0"/>
              <a:t>Poznámka: Místo znaku . (krát) je dále v prezentaci pro lepší orientaci v textu použito x (krát).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64809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+  -  : × ???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1987911" y="364580"/>
            <a:ext cx="6184158" cy="6352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059832" y="2532643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2000	</a:t>
            </a:r>
            <a:endParaRPr lang="cs-CZ" sz="36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932040" y="2420888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2000	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580112" y="393595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1	</a:t>
            </a: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419872" y="414908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600" dirty="0" smtClean="0"/>
              <a:t> : </a:t>
            </a:r>
            <a:r>
              <a:rPr lang="cs-CZ" sz="6600" dirty="0"/>
              <a:t>×</a:t>
            </a:r>
            <a:r>
              <a:rPr lang="cs-CZ" sz="6600" dirty="0" smtClean="0"/>
              <a:t> 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pic>
        <p:nvPicPr>
          <p:cNvPr id="9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8829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307" y="260648"/>
            <a:ext cx="8229600" cy="1143000"/>
          </a:xfrm>
        </p:spPr>
        <p:txBody>
          <a:bodyPr/>
          <a:lstStyle/>
          <a:p>
            <a:r>
              <a:rPr lang="cs-CZ" dirty="0" smtClean="0"/>
              <a:t> +  -  :  × ??? 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200582000"/>
              </p:ext>
            </p:extLst>
          </p:nvPr>
        </p:nvGraphicFramePr>
        <p:xfrm>
          <a:off x="467544" y="5157192"/>
          <a:ext cx="7992888" cy="1440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0" name="Zástupný symbol pro obsah 2"/>
          <p:cNvSpPr txBox="1">
            <a:spLocks/>
          </p:cNvSpPr>
          <p:nvPr/>
        </p:nvSpPr>
        <p:spPr>
          <a:xfrm>
            <a:off x="4860032" y="1711327"/>
            <a:ext cx="1872208" cy="7200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4000" dirty="0"/>
          </a:p>
        </p:txBody>
      </p:sp>
      <p:sp>
        <p:nvSpPr>
          <p:cNvPr id="112" name="Zástupný symbol pro obsah 2"/>
          <p:cNvSpPr txBox="1">
            <a:spLocks/>
          </p:cNvSpPr>
          <p:nvPr/>
        </p:nvSpPr>
        <p:spPr>
          <a:xfrm>
            <a:off x="4466084" y="5070830"/>
            <a:ext cx="2016224" cy="7200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4000" dirty="0"/>
          </a:p>
        </p:txBody>
      </p:sp>
      <p:sp>
        <p:nvSpPr>
          <p:cNvPr id="113" name="Zástupný symbol pro obsah 2"/>
          <p:cNvSpPr txBox="1">
            <a:spLocks/>
          </p:cNvSpPr>
          <p:nvPr/>
        </p:nvSpPr>
        <p:spPr>
          <a:xfrm>
            <a:off x="5420979" y="3100877"/>
            <a:ext cx="1872208" cy="72007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4000" dirty="0"/>
          </a:p>
        </p:txBody>
      </p:sp>
      <p:sp>
        <p:nvSpPr>
          <p:cNvPr id="114" name="Zástupný symbol pro obsah 2"/>
          <p:cNvSpPr txBox="1">
            <a:spLocks/>
          </p:cNvSpPr>
          <p:nvPr/>
        </p:nvSpPr>
        <p:spPr>
          <a:xfrm>
            <a:off x="3707904" y="3225253"/>
            <a:ext cx="1872208" cy="11829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8800" dirty="0"/>
          </a:p>
        </p:txBody>
      </p:sp>
      <p:pic>
        <p:nvPicPr>
          <p:cNvPr id="2156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1987911" y="364580"/>
            <a:ext cx="6184158" cy="6352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9" name="Zástupný symbol pro obsah 2"/>
          <p:cNvSpPr>
            <a:spLocks noGrp="1"/>
          </p:cNvSpPr>
          <p:nvPr>
            <p:ph idx="1"/>
          </p:nvPr>
        </p:nvSpPr>
        <p:spPr>
          <a:xfrm>
            <a:off x="3131840" y="2532643"/>
            <a:ext cx="1728192" cy="1008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25 580 </a:t>
            </a:r>
            <a:r>
              <a:rPr lang="cs-CZ" sz="3600" dirty="0"/>
              <a:t>	</a:t>
            </a:r>
          </a:p>
        </p:txBody>
      </p:sp>
      <p:sp>
        <p:nvSpPr>
          <p:cNvPr id="121" name="Zástupný symbol pro obsah 2"/>
          <p:cNvSpPr txBox="1">
            <a:spLocks/>
          </p:cNvSpPr>
          <p:nvPr/>
        </p:nvSpPr>
        <p:spPr>
          <a:xfrm>
            <a:off x="5004048" y="3904583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624 500	</a:t>
            </a:r>
            <a:endParaRPr lang="cs-CZ" sz="3600" dirty="0"/>
          </a:p>
        </p:txBody>
      </p:sp>
      <p:sp>
        <p:nvSpPr>
          <p:cNvPr id="122" name="Zástupný symbol pro obsah 2"/>
          <p:cNvSpPr txBox="1">
            <a:spLocks/>
          </p:cNvSpPr>
          <p:nvPr/>
        </p:nvSpPr>
        <p:spPr>
          <a:xfrm>
            <a:off x="4754116" y="245372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598 920	</a:t>
            </a:r>
            <a:endParaRPr lang="cs-CZ" sz="3600" dirty="0"/>
          </a:p>
        </p:txBody>
      </p:sp>
      <p:sp>
        <p:nvSpPr>
          <p:cNvPr id="123" name="Zástupný symbol pro obsah 2"/>
          <p:cNvSpPr txBox="1">
            <a:spLocks/>
          </p:cNvSpPr>
          <p:nvPr/>
        </p:nvSpPr>
        <p:spPr>
          <a:xfrm>
            <a:off x="3419872" y="3976638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7200" dirty="0" smtClean="0"/>
              <a:t>+ -	</a:t>
            </a:r>
            <a:endParaRPr lang="cs-CZ" sz="7200" dirty="0"/>
          </a:p>
        </p:txBody>
      </p:sp>
      <p:pic>
        <p:nvPicPr>
          <p:cNvPr id="1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19323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9" grpId="0" build="p"/>
      <p:bldP spid="121" grpId="0"/>
      <p:bldP spid="122" grpId="0"/>
      <p:bldP spid="1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 -  : × ???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1450504" cy="676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	</a:t>
            </a:r>
          </a:p>
        </p:txBody>
      </p:sp>
      <p:pic>
        <p:nvPicPr>
          <p:cNvPr id="5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1987911" y="364580"/>
            <a:ext cx="6184158" cy="6352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2945641" y="2532643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380 500	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860032" y="2420888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250 620	</a:t>
            </a: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959197" y="4005064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129 880	</a:t>
            </a:r>
            <a:endParaRPr lang="cs-CZ" sz="36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419872" y="414908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/>
              <a:t>+  -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pic>
        <p:nvPicPr>
          <p:cNvPr id="10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7306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+  -  : </a:t>
            </a:r>
            <a:r>
              <a:rPr lang="cs-CZ" dirty="0"/>
              <a:t>× </a:t>
            </a:r>
            <a:r>
              <a:rPr lang="cs-CZ" dirty="0" smtClean="0"/>
              <a:t>??? </a:t>
            </a:r>
            <a:endParaRPr lang="cs-CZ" dirty="0"/>
          </a:p>
        </p:txBody>
      </p:sp>
      <p:pic>
        <p:nvPicPr>
          <p:cNvPr id="4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1868751" y="364580"/>
            <a:ext cx="6184158" cy="6352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131840" y="2532643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160</a:t>
            </a:r>
            <a:endParaRPr lang="cs-CZ" sz="36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76056" y="4005064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2 374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44008" y="234888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379 840</a:t>
            </a: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419872" y="414908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600" dirty="0" smtClean="0"/>
              <a:t> : </a:t>
            </a:r>
            <a:r>
              <a:rPr lang="cs-CZ" sz="6600" dirty="0"/>
              <a:t>×</a:t>
            </a:r>
            <a:r>
              <a:rPr lang="cs-CZ" sz="6600" dirty="0" smtClean="0"/>
              <a:t> 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pic>
        <p:nvPicPr>
          <p:cNvPr id="9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0143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1987911" y="364580"/>
            <a:ext cx="6184158" cy="6352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67744" y="332656"/>
            <a:ext cx="676875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           +  -  : </a:t>
            </a:r>
            <a:r>
              <a:rPr lang="cs-CZ" sz="4400" dirty="0"/>
              <a:t>× </a:t>
            </a:r>
            <a:r>
              <a:rPr lang="cs-CZ" sz="4400" dirty="0" smtClean="0"/>
              <a:t>??? 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945641" y="2532643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220 200 	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932040" y="3861048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480 </a:t>
            </a:r>
            <a:r>
              <a:rPr lang="cs-CZ" sz="3600" dirty="0"/>
              <a:t>4</a:t>
            </a:r>
            <a:r>
              <a:rPr lang="cs-CZ" sz="3600" dirty="0" smtClean="0"/>
              <a:t>00	</a:t>
            </a: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786246" y="2364795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260 200	</a:t>
            </a:r>
            <a:endParaRPr lang="cs-CZ" sz="36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419872" y="414908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/>
              <a:t>+  -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pic>
        <p:nvPicPr>
          <p:cNvPr id="9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2595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+  -  : </a:t>
            </a:r>
            <a:r>
              <a:rPr lang="cs-CZ" dirty="0"/>
              <a:t>× </a:t>
            </a:r>
            <a:r>
              <a:rPr lang="cs-CZ" dirty="0" smtClean="0"/>
              <a:t>???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1987911" y="364580"/>
            <a:ext cx="6184158" cy="6352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059832" y="2636912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5 689	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079990" y="3933056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220072" y="3956429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1 124	</a:t>
            </a:r>
            <a:endParaRPr lang="cs-CZ" sz="36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779123" y="2420888"/>
            <a:ext cx="3068634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6 394 436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419872" y="414908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6600" dirty="0" smtClean="0"/>
              <a:t> : </a:t>
            </a:r>
            <a:r>
              <a:rPr lang="cs-CZ" sz="6600" dirty="0"/>
              <a:t>×</a:t>
            </a:r>
            <a:r>
              <a:rPr lang="cs-CZ" sz="6600" dirty="0" smtClean="0"/>
              <a:t> 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pic>
        <p:nvPicPr>
          <p:cNvPr id="11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50461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+  -  : </a:t>
            </a:r>
            <a:r>
              <a:rPr lang="cs-CZ" dirty="0"/>
              <a:t>× </a:t>
            </a:r>
            <a:r>
              <a:rPr lang="cs-CZ" dirty="0" smtClean="0"/>
              <a:t>???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1987911" y="364580"/>
            <a:ext cx="6184158" cy="6352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2980366" y="2532643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592 600	</a:t>
            </a:r>
            <a:endParaRPr lang="cs-CZ" sz="36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04048" y="3933056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987 605	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826233" y="2276872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395 005	</a:t>
            </a: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419872" y="414908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/>
              <a:t>+  -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pic>
        <p:nvPicPr>
          <p:cNvPr id="9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0083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+  -  : </a:t>
            </a:r>
            <a:r>
              <a:rPr lang="cs-CZ" dirty="0"/>
              <a:t>× </a:t>
            </a:r>
            <a:r>
              <a:rPr lang="cs-CZ" dirty="0" smtClean="0"/>
              <a:t>???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108" descr="C:\Users\LáLa\AppData\Local\Microsoft\Windows\Temporary Internet Files\Content.IE5\KI67KVU5\MC90040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28676">
            <a:off x="1987911" y="364580"/>
            <a:ext cx="6184158" cy="63523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2946975" y="2532643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24 000	</a:t>
            </a:r>
            <a:endParaRPr lang="cs-CZ" sz="36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854724" y="2420888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68 000	</a:t>
            </a:r>
            <a:endParaRPr lang="cs-CZ" sz="36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004048" y="3933056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92 000	</a:t>
            </a:r>
            <a:endParaRPr lang="cs-CZ" sz="36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419872" y="4149080"/>
            <a:ext cx="1728192" cy="10081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6600" dirty="0" smtClean="0"/>
              <a:t>+  -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pic>
        <p:nvPicPr>
          <p:cNvPr id="9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464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Závěry (na co jsi mohl např. přijít)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r>
              <a:rPr lang="cs-CZ" u="sng" dirty="0" smtClean="0"/>
              <a:t>Odčítání</a:t>
            </a:r>
            <a:r>
              <a:rPr lang="cs-CZ" dirty="0" smtClean="0"/>
              <a:t> je opačný postup – opačná operace ke </a:t>
            </a:r>
            <a:r>
              <a:rPr lang="cs-CZ" u="sng" dirty="0" smtClean="0"/>
              <a:t>sčítání</a:t>
            </a:r>
            <a:r>
              <a:rPr lang="cs-CZ" dirty="0" smtClean="0"/>
              <a:t>, proto se objevují stejná čísla </a:t>
            </a:r>
            <a:r>
              <a:rPr lang="cs-CZ" dirty="0" smtClean="0"/>
              <a:t>                      k </a:t>
            </a:r>
            <a:r>
              <a:rPr lang="cs-CZ" dirty="0" smtClean="0"/>
              <a:t>operaci sčítání nebo odčítání – př.:</a:t>
            </a:r>
          </a:p>
          <a:p>
            <a:r>
              <a:rPr lang="cs-CZ" dirty="0" smtClean="0"/>
              <a:t>5, 7, 12		může jít o sčítání 	5+7=12</a:t>
            </a:r>
          </a:p>
          <a:p>
            <a:pPr marL="2743200" lvl="6" indent="0">
              <a:buNone/>
            </a:pPr>
            <a:r>
              <a:rPr lang="cs-CZ" sz="3200" dirty="0"/>
              <a:t>může jít o odčítání	</a:t>
            </a:r>
            <a:r>
              <a:rPr lang="cs-CZ" sz="3200" dirty="0" smtClean="0"/>
              <a:t>12-7=5</a:t>
            </a:r>
            <a:endParaRPr lang="cs-CZ" dirty="0" smtClean="0"/>
          </a:p>
          <a:p>
            <a:r>
              <a:rPr lang="cs-CZ" dirty="0" smtClean="0"/>
              <a:t>Totéž platí pro </a:t>
            </a:r>
            <a:r>
              <a:rPr lang="cs-CZ" u="sng" dirty="0" smtClean="0"/>
              <a:t>násobení a dělení</a:t>
            </a:r>
            <a:r>
              <a:rPr lang="cs-CZ" dirty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23109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9036496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Obrázky z:</a:t>
            </a:r>
          </a:p>
          <a:p>
            <a:r>
              <a:rPr lang="cs-CZ" dirty="0" smtClean="0"/>
              <a:t>Galerie </a:t>
            </a:r>
            <a:r>
              <a:rPr lang="cs-CZ" dirty="0"/>
              <a:t>MS Office – URL: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728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534</TotalTime>
  <Words>304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Příklady, které lze řešit logickou úvahou</vt:lpstr>
      <vt:lpstr>Malé opakování</vt:lpstr>
      <vt:lpstr>Návod k řešení</vt:lpstr>
      <vt:lpstr>+  -  : × ???  </vt:lpstr>
      <vt:lpstr> +  -  :  × ??? </vt:lpstr>
      <vt:lpstr> +  -  : × ??? </vt:lpstr>
      <vt:lpstr>+  -  : × ??? </vt:lpstr>
      <vt:lpstr>Snímek 9</vt:lpstr>
      <vt:lpstr>      +  -  : × ???  </vt:lpstr>
      <vt:lpstr>+  -  : × ???  </vt:lpstr>
      <vt:lpstr>+  -  : × ???  </vt:lpstr>
      <vt:lpstr>Závěry (na co jsi mohl např. přijít)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Příklady, které lze řešit logickou dedukcí</dc:title>
  <dc:creator>LáLa</dc:creator>
  <cp:lastModifiedBy>Dum</cp:lastModifiedBy>
  <cp:revision>22</cp:revision>
  <dcterms:created xsi:type="dcterms:W3CDTF">2012-12-29T09:22:51Z</dcterms:created>
  <dcterms:modified xsi:type="dcterms:W3CDTF">2013-07-21T16:25:47Z</dcterms:modified>
</cp:coreProperties>
</file>