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97" r:id="rId2"/>
  </p:sldMasterIdLst>
  <p:sldIdLst>
    <p:sldId id="270" r:id="rId3"/>
    <p:sldId id="256" r:id="rId4"/>
    <p:sldId id="257" r:id="rId5"/>
    <p:sldId id="258" r:id="rId6"/>
    <p:sldId id="271" r:id="rId7"/>
    <p:sldId id="260" r:id="rId8"/>
    <p:sldId id="268" r:id="rId9"/>
    <p:sldId id="259" r:id="rId10"/>
    <p:sldId id="261" r:id="rId11"/>
    <p:sldId id="262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64" d="100"/>
          <a:sy n="64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>
                <a:gd name="T0" fmla="*/ 5154 w 5155"/>
                <a:gd name="T1" fmla="*/ 1769 h 2304"/>
                <a:gd name="T2" fmla="*/ 0 w 5155"/>
                <a:gd name="T3" fmla="*/ 2304 h 2304"/>
                <a:gd name="T4" fmla="*/ 0 w 5155"/>
                <a:gd name="T5" fmla="*/ 1252 h 2304"/>
                <a:gd name="T6" fmla="*/ 5155 w 5155"/>
                <a:gd name="T7" fmla="*/ 0 h 2304"/>
                <a:gd name="T8" fmla="*/ 5155 w 5155"/>
                <a:gd name="T9" fmla="*/ 1416 h 2304"/>
                <a:gd name="T10" fmla="*/ 5154 w 5155"/>
                <a:gd name="T11" fmla="*/ 1769 h 2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6A4F4C-68B4-47DA-8234-0860149410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EBFBB4-4FEF-497D-BD98-0658AAAD09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F29386-7865-45C0-84C5-1A99165A26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6CF65-63EC-4114-8422-3EE968931D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439FB6-68FB-4CD3-BC77-2D7BDE1D69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ED7518-7F5A-4922-8CE0-21D6C4ED886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CB2E1-A3AE-4D2D-B6EB-C6A098E5C5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886F9F-1D55-4833-BADF-416518B5BB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DD69A2-1E06-4C6B-9381-0627345849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604200-3486-42AA-B031-714EF5B0189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4DDE3-184D-4B8E-BDF8-B8C93CAD4D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0907D3A-C80C-4536-B0FC-94CBADCD399E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526642E-4505-4C56-A599-4A5EE547C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F60A7E4-3ABE-45C0-B578-97A88701F477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F67567A-07EF-418F-AAA5-21AA92342B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E1FE2A15-20B5-412E-9BE8-456FA385D0F9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9FAA0C5A-63F3-44FD-B0C2-AB3E2FB3F3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4E3811C-646A-45BE-BB78-93877BFDEE1E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A3C74B1E-ECAD-4651-9F3D-1984E515F5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AC1A328-E257-425D-9409-A82898C13E74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A2FE042-2AE5-4BCF-87CE-4FB8B0A55E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A185CE8-0CD3-4AD3-813C-85E21FE9E99E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83297B43-161B-47A9-8BEA-8EB47A75DB6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D7C31096-82DB-4A87-A0BD-9423F177A225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15555AB-A4F2-4BB1-BFF6-936F36D524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56360033-239D-427E-A58B-A77B44F744CE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0AE873D3-C290-43AC-A754-E1DEF568B8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CD88DD9-01D8-4D2E-B8AE-DAD312193C91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E2F5BEC9-A551-4D9C-B712-94587E58C5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AAE4764-795D-4436-A64F-B5362D253982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1B1D433-DEA4-4085-9920-A8DC3FAEFC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A2BBD02F-0A8B-422E-B2C5-4BB2F089BD32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C22763C7-A038-42F4-B59A-88DED5E4DF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>
                <a:gd name="T0" fmla="*/ 4800 w 4806"/>
                <a:gd name="T1" fmla="*/ 299 h 665"/>
                <a:gd name="T2" fmla="*/ 0 w 4806"/>
                <a:gd name="T3" fmla="*/ 665 h 665"/>
                <a:gd name="T4" fmla="*/ 0 w 4806"/>
                <a:gd name="T5" fmla="*/ 0 h 665"/>
                <a:gd name="T6" fmla="*/ 4806 w 4806"/>
                <a:gd name="T7" fmla="*/ 1 h 665"/>
                <a:gd name="T8" fmla="*/ 4800 w 4806"/>
                <a:gd name="T9" fmla="*/ 153 h 665"/>
                <a:gd name="T10" fmla="*/ 4800 w 4806"/>
                <a:gd name="T11" fmla="*/ 299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 dirty="0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  <a:cs typeface="Arial" charset="0"/>
              </a:defRPr>
            </a:lvl1pPr>
          </a:lstStyle>
          <a:p>
            <a:pPr>
              <a:defRPr/>
            </a:pPr>
            <a:fld id="{D7AE622D-1258-47ED-857F-7EFBB8A0AA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67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FECCD9-A753-48E4-B224-20DFF7FFB332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DB4CEB2-34D1-4863-AB7F-EAE069DBB9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cool-elektro.cz/FotoCache/96/500x500/digitalni-budik-technoline-wt182-80345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Čas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6013" y="3284538"/>
            <a:ext cx="6872287" cy="1824037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Poličná 276, okres Vsetín, příspěvková organizace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Č. DUMu: </a:t>
            </a:r>
            <a:r>
              <a:rPr lang="cs-CZ" dirty="0" smtClean="0"/>
              <a:t>VY_52_INOVACE_329 F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Tématický celek: </a:t>
            </a:r>
            <a:r>
              <a:rPr lang="cs-CZ" dirty="0" smtClean="0"/>
              <a:t>Fyzikální veličiny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Rudolf Konvičný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539750" y="5300663"/>
            <a:ext cx="8496300" cy="173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dirty="0">
                <a:solidFill>
                  <a:prstClr val="black"/>
                </a:solidFill>
                <a:cs typeface="+mn-cs"/>
              </a:rPr>
              <a:t>Anotace: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Tvorba DUMu v Powerpointu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 určená pro interaktivní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tabuli. Seznamuje</a:t>
            </a:r>
            <a:endParaRPr lang="cs-CZ" dirty="0" smtClean="0">
              <a:solidFill>
                <a:prstClr val="black"/>
              </a:solidFill>
              <a:cs typeface="+mn-cs"/>
            </a:endParaRPr>
          </a:p>
          <a:p>
            <a:pPr>
              <a:defRPr/>
            </a:pPr>
            <a:r>
              <a:rPr lang="cs-CZ" dirty="0" smtClean="0">
                <a:solidFill>
                  <a:prstClr val="black"/>
                </a:solidFill>
                <a:cs typeface="+mn-cs"/>
              </a:rPr>
              <a:t> s pojmem čas, měřením času, jednotkami času a jejich převody a s přístroji pro měření času.</a:t>
            </a:r>
          </a:p>
          <a:p>
            <a:pPr>
              <a:defRPr/>
            </a:pPr>
            <a:endParaRPr lang="cs-CZ" dirty="0" smtClean="0">
              <a:solidFill>
                <a:prstClr val="black"/>
              </a:solidFill>
              <a:cs typeface="+mn-cs"/>
            </a:endParaRPr>
          </a:p>
          <a:p>
            <a:pPr>
              <a:defRPr/>
            </a:pPr>
            <a:r>
              <a:rPr lang="cs-CZ" dirty="0" smtClean="0">
                <a:solidFill>
                  <a:prstClr val="black"/>
                </a:solidFill>
                <a:cs typeface="+mn-cs"/>
              </a:rPr>
              <a:t>.</a:t>
            </a:r>
          </a:p>
          <a:p>
            <a:pPr>
              <a:defRPr/>
            </a:pPr>
            <a:endParaRPr lang="cs-CZ" dirty="0">
              <a:solidFill>
                <a:prstClr val="black"/>
              </a:solidFill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1"/>
                </a:solidFill>
              </a:rPr>
              <a:t>ČAS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1008063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 smtClean="0">
                <a:solidFill>
                  <a:schemeClr val="hlink"/>
                </a:solidFill>
              </a:rPr>
              <a:t/>
            </a:r>
            <a:br>
              <a:rPr lang="cs-CZ" sz="6000" dirty="0" smtClean="0">
                <a:solidFill>
                  <a:schemeClr val="hlink"/>
                </a:solidFill>
              </a:rPr>
            </a:br>
            <a:r>
              <a:rPr lang="cs-CZ" sz="6000" dirty="0" smtClean="0">
                <a:solidFill>
                  <a:schemeClr val="hlink"/>
                </a:solidFill>
              </a:rPr>
              <a:t>Čas.</a:t>
            </a:r>
            <a:br>
              <a:rPr lang="cs-CZ" sz="6000" dirty="0" smtClean="0">
                <a:solidFill>
                  <a:schemeClr val="hlink"/>
                </a:solidFill>
              </a:rPr>
            </a:br>
            <a:endParaRPr lang="cs-CZ" sz="6000" dirty="0" smtClean="0">
              <a:solidFill>
                <a:schemeClr val="hlink"/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16113"/>
            <a:ext cx="8229600" cy="4537075"/>
          </a:xfrm>
        </p:spPr>
        <p:txBody>
          <a:bodyPr/>
          <a:lstStyle/>
          <a:p>
            <a:pPr lvl="1" eaLnBrk="1" hangingPunct="1"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Fyzikální veličina, která se nedá zastavit</a:t>
            </a:r>
            <a:r>
              <a:rPr lang="cs-CZ" dirty="0" smtClean="0">
                <a:solidFill>
                  <a:schemeClr val="accent1"/>
                </a:solidFill>
              </a:rPr>
              <a:t>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     Můžeme pouze měřit menší úseky.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     Historie: 1) nejdříve noc a den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                   2) pak i poledne dle stínu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                   3) pak bylo nutno dělit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na menší úseky  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10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Měření času: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Sluneční hodiny      Pokojové hodiny</a:t>
            </a:r>
          </a:p>
        </p:txBody>
      </p:sp>
      <p:pic>
        <p:nvPicPr>
          <p:cNvPr id="5127" name="Picture 7" descr="C:\Users\11VD\AppData\Local\Microsoft\Windows\Temporary Internet Files\Content.IE5\YGSL0PKO\MP9004074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2319338"/>
            <a:ext cx="3376613" cy="422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 descr="C:\Users\11VD\AppData\Local\Microsoft\Windows\Temporary Internet Files\Content.IE5\YGSL0PKO\MP9004054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9313" y="2781300"/>
            <a:ext cx="3857625" cy="275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25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25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Stopky</a:t>
            </a:r>
            <a:endParaRPr lang="cs-CZ" dirty="0"/>
          </a:p>
        </p:txBody>
      </p:sp>
      <p:pic>
        <p:nvPicPr>
          <p:cNvPr id="27650" name="Picture 2" descr="C:\Users\11VD\AppData\Local\Microsoft\Windows\Temporary Internet Files\Content.IE5\YGSL0PKO\MC9002089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708275"/>
            <a:ext cx="2686050" cy="347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 descr="C:\Users\11VD\AppData\Local\Microsoft\Windows\Temporary Internet Files\Content.IE5\75ZTDVVZ\MP9001777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8400" y="1557338"/>
            <a:ext cx="4827588" cy="321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4"/>
          <p:cNvSpPr txBox="1">
            <a:spLocks noChangeArrowheads="1"/>
          </p:cNvSpPr>
          <p:nvPr/>
        </p:nvSpPr>
        <p:spPr bwMode="auto">
          <a:xfrm>
            <a:off x="684213" y="692150"/>
            <a:ext cx="3527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Přesýpací hodiny</a:t>
            </a:r>
          </a:p>
        </p:txBody>
      </p:sp>
      <p:sp>
        <p:nvSpPr>
          <p:cNvPr id="7171" name="Text Box 7"/>
          <p:cNvSpPr txBox="1">
            <a:spLocks noChangeArrowheads="1"/>
          </p:cNvSpPr>
          <p:nvPr/>
        </p:nvSpPr>
        <p:spPr bwMode="auto">
          <a:xfrm>
            <a:off x="3924300" y="981075"/>
            <a:ext cx="4464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Hodinky</a:t>
            </a:r>
          </a:p>
        </p:txBody>
      </p:sp>
      <p:sp>
        <p:nvSpPr>
          <p:cNvPr id="7175" name="TextovéPole 1"/>
          <p:cNvSpPr txBox="1">
            <a:spLocks noChangeArrowheads="1"/>
          </p:cNvSpPr>
          <p:nvPr/>
        </p:nvSpPr>
        <p:spPr bwMode="auto">
          <a:xfrm>
            <a:off x="1782763" y="5876925"/>
            <a:ext cx="4184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Digitální hodiny</a:t>
            </a:r>
          </a:p>
        </p:txBody>
      </p:sp>
      <p:pic>
        <p:nvPicPr>
          <p:cNvPr id="7177" name="Picture 9" descr="C:\Users\11VD\AppData\Local\Microsoft\Windows\Temporary Internet Files\Content.IE5\R2WB9GSI\MP9004092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488" y="1347788"/>
            <a:ext cx="3130550" cy="3760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Picture 10" descr="C:\Users\11VD\AppData\Local\Microsoft\Windows\Temporary Internet Files\Content.IE5\PQ5PDK9B\MC9002089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5963" y="347663"/>
            <a:ext cx="1635125" cy="380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9" name="Picture 11" descr="C:\Users\11VD\AppData\Local\Microsoft\Windows\Temporary Internet Files\Content.IE5\R2WB9GSI\MC9002322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53050" y="4437063"/>
            <a:ext cx="3179763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468313" y="333375"/>
            <a:ext cx="47513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Hodiny se závažím</a:t>
            </a:r>
          </a:p>
        </p:txBody>
      </p:sp>
      <p:sp>
        <p:nvSpPr>
          <p:cNvPr id="8199" name="TextovéPole 2"/>
          <p:cNvSpPr txBox="1">
            <a:spLocks noChangeArrowheads="1"/>
          </p:cNvSpPr>
          <p:nvPr/>
        </p:nvSpPr>
        <p:spPr bwMode="auto">
          <a:xfrm>
            <a:off x="1908175" y="5084763"/>
            <a:ext cx="59769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Hodiny řízené satelitem</a:t>
            </a:r>
          </a:p>
        </p:txBody>
      </p:sp>
      <p:pic>
        <p:nvPicPr>
          <p:cNvPr id="8200" name="Picture 8" descr="C:\Users\11VD\AppData\Local\Microsoft\Windows\Temporary Internet Files\Content.IE5\YGSL0PKO\MC9003015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781050"/>
            <a:ext cx="1655762" cy="402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2122488"/>
            <a:ext cx="3238500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787900" y="6165850"/>
            <a:ext cx="20732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hlinkClick r:id="rId4"/>
              </a:rPr>
              <a:t>odkaz 6</a:t>
            </a:r>
            <a:endParaRPr lang="cs-CZ" sz="280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140200" y="1412875"/>
            <a:ext cx="3886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Atomové hodiny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9" grpId="0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Historie hodin:</a:t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2593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Sluneční </a:t>
            </a:r>
            <a:r>
              <a:rPr lang="cs-CZ" dirty="0" smtClean="0"/>
              <a:t>hodiny - </a:t>
            </a:r>
            <a:r>
              <a:rPr lang="cs-CZ" dirty="0" smtClean="0"/>
              <a:t>závislé na Slunci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Přesýpací </a:t>
            </a:r>
            <a:r>
              <a:rPr lang="cs-CZ" dirty="0" smtClean="0"/>
              <a:t>hodiny - </a:t>
            </a:r>
            <a:r>
              <a:rPr lang="cs-CZ" dirty="0" smtClean="0"/>
              <a:t>závislé na důslednosti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                          majitele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Svíčka rozdělená na díly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Hodiny na </a:t>
            </a:r>
            <a:r>
              <a:rPr lang="cs-CZ" dirty="0" smtClean="0"/>
              <a:t>závaží - </a:t>
            </a:r>
            <a:r>
              <a:rPr lang="cs-CZ" dirty="0" smtClean="0"/>
              <a:t>důslednost majitele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Hodiny na </a:t>
            </a:r>
            <a:r>
              <a:rPr lang="cs-CZ" dirty="0" smtClean="0"/>
              <a:t>pružinu - </a:t>
            </a:r>
            <a:r>
              <a:rPr lang="cs-CZ" dirty="0" smtClean="0"/>
              <a:t>natahovací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Digitální hodiny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Atomové hodiny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Hodiny řízené satelitem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1"/>
                </a:solidFill>
              </a:rPr>
              <a:t>Jednotky času: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8990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Značka:    t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Základní jednotka: s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Zápis:      </a:t>
            </a:r>
            <a:r>
              <a:rPr lang="cs-CZ" b="1" dirty="0" smtClean="0">
                <a:solidFill>
                  <a:schemeClr val="hlink"/>
                </a:solidFill>
              </a:rPr>
              <a:t>t = 165 s</a:t>
            </a:r>
            <a:endParaRPr lang="cs-CZ" b="1" dirty="0" smtClean="0">
              <a:solidFill>
                <a:schemeClr val="hlink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1 hod = 6o min          1 hod = 3600 s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1 min = 60 s              1 den = 24 hod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1 týden = 7 dnů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měsíc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rok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Převody jednotek času: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700213"/>
            <a:ext cx="8229600" cy="4495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456 s = </a:t>
            </a:r>
            <a:r>
              <a:rPr lang="cs-CZ" dirty="0" smtClean="0"/>
              <a:t>456:60 =  </a:t>
            </a:r>
            <a:r>
              <a:rPr lang="cs-CZ" dirty="0" smtClean="0"/>
              <a:t>7min 36s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8 hod 15 min = 8 x 60 +15 = 495 min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12 dnů 4 hod = 12 x 24 + 4 = 292 hod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3820 s =  1 hod 3 min 40 s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270 min = 270 : 60 = 4 hod 30 min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170 hod = 170 : 24 = 7 dnů 2 hod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15 min 20 s = 15 x 60 + 20 </a:t>
            </a:r>
            <a:r>
              <a:rPr lang="cs-CZ" dirty="0" smtClean="0"/>
              <a:t>= 920 </a:t>
            </a:r>
            <a:r>
              <a:rPr lang="cs-CZ" dirty="0" smtClean="0"/>
              <a:t>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z="3600" dirty="0" smtClean="0"/>
              <a:t>Úlohy: převeď na jednotky v závorce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12 min 26 s (s)          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789 s (min a s)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1 hod 15 min </a:t>
            </a:r>
            <a:r>
              <a:rPr lang="cs-CZ" dirty="0" smtClean="0"/>
              <a:t>(min</a:t>
            </a:r>
            <a:r>
              <a:rPr lang="cs-CZ" dirty="0" smtClean="0"/>
              <a:t>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231 min </a:t>
            </a:r>
            <a:r>
              <a:rPr lang="cs-CZ" dirty="0" smtClean="0"/>
              <a:t>(hod </a:t>
            </a:r>
            <a:r>
              <a:rPr lang="cs-CZ" dirty="0" smtClean="0"/>
              <a:t>a min)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2 hod 11 min </a:t>
            </a:r>
            <a:r>
              <a:rPr lang="cs-CZ" dirty="0" smtClean="0"/>
              <a:t>(s</a:t>
            </a:r>
            <a:r>
              <a:rPr lang="cs-CZ" dirty="0" smtClean="0"/>
              <a:t>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3914 s </a:t>
            </a:r>
            <a:r>
              <a:rPr lang="cs-CZ" dirty="0" smtClean="0"/>
              <a:t>(hod </a:t>
            </a:r>
            <a:r>
              <a:rPr lang="cs-CZ" dirty="0" smtClean="0"/>
              <a:t>a min a s)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3 hod 5 min 6 s (s)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746 s</a:t>
            </a: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13 min 9 s</a:t>
            </a: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75 min</a:t>
            </a: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3 hod 51 min</a:t>
            </a: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8160 s</a:t>
            </a: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1 hod 5 min 14 s</a:t>
            </a: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</a:rPr>
              <a:t>9106 s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42925" lvl="3" indent="0" eaLnBrk="1" hangingPunct="1">
              <a:buFontTx/>
              <a:buNone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Při měření času musíme</a:t>
            </a:r>
            <a:r>
              <a:rPr lang="cs-CZ" sz="2800" dirty="0" smtClean="0">
                <a:solidFill>
                  <a:srgbClr val="FF0000"/>
                </a:solidFill>
              </a:rPr>
              <a:t>:</a:t>
            </a:r>
          </a:p>
          <a:p>
            <a:pPr marL="542925" lvl="3" indent="0" eaLnBrk="1" hangingPunct="1">
              <a:buFontTx/>
              <a:buNone/>
              <a:defRPr/>
            </a:pPr>
            <a:r>
              <a:rPr lang="cs-CZ" sz="2800" dirty="0" smtClean="0">
                <a:solidFill>
                  <a:schemeClr val="tx2"/>
                </a:solidFill>
              </a:rPr>
              <a:t>- vybrat </a:t>
            </a:r>
            <a:r>
              <a:rPr lang="cs-CZ" sz="2800" dirty="0" smtClean="0">
                <a:solidFill>
                  <a:schemeClr val="tx2"/>
                </a:solidFill>
              </a:rPr>
              <a:t>vhodné hodiny</a:t>
            </a:r>
          </a:p>
          <a:p>
            <a:pPr marL="542925" lvl="3" indent="0" eaLnBrk="1" hangingPunct="1">
              <a:buFontTx/>
              <a:buNone/>
              <a:defRPr/>
            </a:pPr>
            <a:r>
              <a:rPr lang="cs-CZ" sz="2800" dirty="0" smtClean="0">
                <a:solidFill>
                  <a:schemeClr val="tx2"/>
                </a:solidFill>
              </a:rPr>
              <a:t>- vědět </a:t>
            </a:r>
            <a:r>
              <a:rPr lang="cs-CZ" sz="2800" dirty="0" smtClean="0">
                <a:solidFill>
                  <a:schemeClr val="tx2"/>
                </a:solidFill>
              </a:rPr>
              <a:t>čemu odpovídá nejmenší dílek </a:t>
            </a:r>
          </a:p>
          <a:p>
            <a:pPr marL="542925" lvl="3" indent="0" eaLnBrk="1" hangingPunct="1">
              <a:buFontTx/>
              <a:buNone/>
              <a:defRPr/>
            </a:pPr>
            <a:r>
              <a:rPr lang="cs-CZ" sz="2800" dirty="0" smtClean="0">
                <a:solidFill>
                  <a:schemeClr val="tx2"/>
                </a:solidFill>
              </a:rPr>
              <a:t>- přesně </a:t>
            </a:r>
            <a:r>
              <a:rPr lang="cs-CZ" sz="2800" dirty="0" smtClean="0">
                <a:solidFill>
                  <a:schemeClr val="tx2"/>
                </a:solidFill>
              </a:rPr>
              <a:t>zmáčknout počátek daného měření</a:t>
            </a:r>
          </a:p>
          <a:p>
            <a:pPr marL="542925" lvl="3" indent="0" eaLnBrk="1" hangingPunct="1">
              <a:buFontTx/>
              <a:buNone/>
              <a:defRPr/>
            </a:pPr>
            <a:r>
              <a:rPr lang="cs-CZ" sz="2800" dirty="0" smtClean="0">
                <a:solidFill>
                  <a:schemeClr val="tx2"/>
                </a:solidFill>
              </a:rPr>
              <a:t>- přesně </a:t>
            </a:r>
            <a:r>
              <a:rPr lang="cs-CZ" sz="2800" dirty="0" smtClean="0">
                <a:solidFill>
                  <a:schemeClr val="tx2"/>
                </a:solidFill>
              </a:rPr>
              <a:t>zaznamenat konec daného měření</a:t>
            </a:r>
          </a:p>
          <a:p>
            <a:pPr marL="542925" lvl="3" indent="0" eaLnBrk="1" hangingPunct="1">
              <a:buFontTx/>
              <a:buNone/>
              <a:defRPr/>
            </a:pPr>
            <a:r>
              <a:rPr lang="cs-CZ" sz="2800" dirty="0" smtClean="0">
                <a:solidFill>
                  <a:schemeClr val="tx2"/>
                </a:solidFill>
              </a:rPr>
              <a:t>- pro </a:t>
            </a:r>
            <a:r>
              <a:rPr lang="cs-CZ" sz="2800" dirty="0" smtClean="0">
                <a:solidFill>
                  <a:schemeClr val="tx2"/>
                </a:solidFill>
              </a:rPr>
              <a:t>větší přesnost provést měření vícekrát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z="2800" dirty="0" smtClean="0"/>
              <a:t>Použitá literatura a odkazy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600200"/>
            <a:ext cx="8785225" cy="4495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učebnice Fyzika 6.třída, SPN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sbírka úloh Fyzika 1. díl, SPN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www.wikipedie.cz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www.microsoft.office.com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Citace: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000" smtClean="0">
                <a:effectLst/>
              </a:rPr>
              <a:t>NASA:Atomicclock.jpg</a:t>
            </a:r>
            <a:r>
              <a:rPr lang="cs-CZ" sz="2000" b="1" i="1" dirty="0" smtClean="0">
                <a:effectLst/>
              </a:rPr>
              <a:t> </a:t>
            </a:r>
            <a:r>
              <a:rPr lang="cs-CZ" sz="2000" dirty="0" smtClean="0">
                <a:effectLst/>
              </a:rPr>
              <a:t>[online].7.července.2011 11:08. [cit. 2011-07-07</a:t>
            </a:r>
            <a:r>
              <a:rPr lang="cs-CZ" sz="2000" b="1" dirty="0" smtClean="0">
                <a:effectLst/>
              </a:rPr>
              <a:t>]. </a:t>
            </a:r>
            <a:r>
              <a:rPr lang="cs-CZ" sz="2000" dirty="0" smtClean="0">
                <a:effectLst/>
              </a:rPr>
              <a:t>Dostupný  WWW</a:t>
            </a:r>
            <a:r>
              <a:rPr lang="cs-CZ" sz="2000" b="1" dirty="0" smtClean="0">
                <a:effectLst/>
              </a:rPr>
              <a:t>:</a:t>
            </a:r>
            <a:r>
              <a:rPr lang="en-US" sz="2000" dirty="0" smtClean="0">
                <a:effectLst/>
                <a:cs typeface="Tahoma" pitchFamily="34" charset="0"/>
              </a:rPr>
              <a:t>&lt;</a:t>
            </a:r>
            <a:r>
              <a:rPr lang="cs-CZ" sz="2000" dirty="0" smtClean="0">
                <a:effectLst/>
              </a:rPr>
              <a:t>http://upload.wikimedia.org/wikipedia/commons/a/a0/Atomicclock.jpg</a:t>
            </a:r>
            <a:r>
              <a:rPr lang="cs-CZ" sz="2000" b="1" dirty="0" smtClean="0"/>
              <a:t> </a:t>
            </a:r>
            <a:r>
              <a:rPr lang="en-US" sz="2000" b="1" dirty="0" smtClean="0">
                <a:cs typeface="Tahoma" pitchFamily="34" charset="0"/>
              </a:rPr>
              <a:t>&gt;</a:t>
            </a:r>
            <a:endParaRPr lang="en-US" sz="2000" dirty="0" smtClean="0">
              <a:effectLst/>
              <a:cs typeface="Tahoma" pitchFamily="34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259</TotalTime>
  <Words>439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Tahoma</vt:lpstr>
      <vt:lpstr>Arial</vt:lpstr>
      <vt:lpstr>Wingdings</vt:lpstr>
      <vt:lpstr>Calibri</vt:lpstr>
      <vt:lpstr>Štěrbina</vt:lpstr>
      <vt:lpstr>1_Motiv systému Office</vt:lpstr>
      <vt:lpstr>Čas</vt:lpstr>
      <vt:lpstr>ČAS</vt:lpstr>
      <vt:lpstr> Čas. </vt:lpstr>
      <vt:lpstr>Měření času:</vt:lpstr>
      <vt:lpstr>Snímek 5</vt:lpstr>
      <vt:lpstr>Snímek 6</vt:lpstr>
      <vt:lpstr>Snímek 7</vt:lpstr>
      <vt:lpstr>Historie hodin: </vt:lpstr>
      <vt:lpstr>Jednotky času:</vt:lpstr>
      <vt:lpstr>Převody jednotek času:</vt:lpstr>
      <vt:lpstr>Úlohy: převeď na jednotky v závorce</vt:lpstr>
      <vt:lpstr>Snímek 12</vt:lpstr>
      <vt:lpstr>Použitá literatura a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Lenovo</dc:creator>
  <cp:lastModifiedBy>expert</cp:lastModifiedBy>
  <cp:revision>27</cp:revision>
  <dcterms:created xsi:type="dcterms:W3CDTF">2011-04-24T13:39:22Z</dcterms:created>
  <dcterms:modified xsi:type="dcterms:W3CDTF">2012-03-17T19:32:18Z</dcterms:modified>
</cp:coreProperties>
</file>