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56" r:id="rId4"/>
    <p:sldId id="263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1ABDF"/>
            </a:gs>
            <a:gs pos="46000">
              <a:srgbClr val="DF63E2"/>
            </a:gs>
            <a:gs pos="67000">
              <a:srgbClr val="F952A0"/>
            </a:gs>
            <a:gs pos="78000">
              <a:srgbClr val="B43E85">
                <a:lumMod val="72000"/>
                <a:lumOff val="28000"/>
              </a:srgbClr>
            </a:gs>
            <a:gs pos="100000">
              <a:srgbClr val="B737B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2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59" name="Group 47"/>
          <p:cNvGraphicFramePr>
            <a:graphicFrameLocks noGrp="1"/>
          </p:cNvGraphicFramePr>
          <p:nvPr>
            <p:ph idx="1"/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92671830"/>
              </p:ext>
            </p:extLst>
          </p:nvPr>
        </p:nvGraphicFramePr>
        <p:xfrm>
          <a:off x="457200" y="1527175"/>
          <a:ext cx="8229600" cy="4537393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21748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školám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Reg. číslo projektu: CZ.1.07/1.4.00/21.1440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Mgr. Jana Richterová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Datum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2012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Č. materiálu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VY_32_INOVACE_57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Český jazyk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Způsob využití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Základní skladební dvojice – podmět a přísudek. Seznámení se základní skladební dvojicí a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následné procvičení.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Druh materiálu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Prezentace učiva.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56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5888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7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7488"/>
            <a:ext cx="24209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20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/>
              <a:t>Podmět a přísudek</a:t>
            </a:r>
            <a:endParaRPr lang="cs-CZ" sz="5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4813995"/>
          </a:xfrm>
        </p:spPr>
        <p:txBody>
          <a:bodyPr>
            <a:normAutofit fontScale="77500" lnSpcReduction="20000"/>
          </a:bodyPr>
          <a:lstStyle/>
          <a:p>
            <a:r>
              <a:rPr lang="cs-CZ" sz="4800" dirty="0" smtClean="0"/>
              <a:t>Podmět odpovídá na otázku „Kdo, co?“</a:t>
            </a:r>
          </a:p>
          <a:p>
            <a:pPr marL="0" indent="0">
              <a:buNone/>
            </a:pPr>
            <a:endParaRPr lang="cs-CZ" sz="4800" dirty="0" smtClean="0"/>
          </a:p>
          <a:p>
            <a:r>
              <a:rPr lang="cs-CZ" sz="4800" dirty="0" smtClean="0"/>
              <a:t>Přísudek je většinou sloveso, odpovídá na otázku „Co dělá podmět</a:t>
            </a:r>
            <a:r>
              <a:rPr lang="cs-CZ" sz="4800" dirty="0" smtClean="0"/>
              <a:t>?“ nebo „Co </a:t>
            </a:r>
            <a:r>
              <a:rPr lang="cs-CZ" sz="4800" dirty="0" smtClean="0"/>
              <a:t>se děje s podmětem?“</a:t>
            </a:r>
          </a:p>
          <a:p>
            <a:endParaRPr lang="cs-CZ" sz="4800" dirty="0" smtClean="0"/>
          </a:p>
          <a:p>
            <a:r>
              <a:rPr lang="cs-CZ" sz="4800" dirty="0" smtClean="0"/>
              <a:t>Podmět a přísudek tvoří </a:t>
            </a:r>
          </a:p>
          <a:p>
            <a:pPr marL="0" indent="0" algn="ctr">
              <a:buNone/>
            </a:pPr>
            <a:r>
              <a:rPr lang="cs-CZ" sz="7100" dirty="0" smtClean="0"/>
              <a:t>základní stavební dvojici</a:t>
            </a:r>
            <a:endParaRPr lang="cs-CZ" sz="7100" dirty="0"/>
          </a:p>
        </p:txBody>
      </p:sp>
    </p:spTree>
    <p:extLst>
      <p:ext uri="{BB962C8B-B14F-4D97-AF65-F5344CB8AC3E}">
        <p14:creationId xmlns:p14="http://schemas.microsoft.com/office/powerpoint/2010/main" val="318448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cs-CZ" u="sng" dirty="0" smtClean="0"/>
              <a:t>Základní větné členy</a:t>
            </a: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628800"/>
            <a:ext cx="7704856" cy="1618653"/>
          </a:xfrm>
        </p:spPr>
        <p:txBody>
          <a:bodyPr>
            <a:normAutofit/>
          </a:bodyPr>
          <a:lstStyle/>
          <a:p>
            <a:pPr algn="l"/>
            <a:r>
              <a:rPr lang="cs-CZ" sz="7200" dirty="0" smtClean="0">
                <a:solidFill>
                  <a:schemeClr val="tx1"/>
                </a:solidFill>
              </a:rPr>
              <a:t>Anička si hraje.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44582" y="4748340"/>
            <a:ext cx="293886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 smtClean="0">
                <a:solidFill>
                  <a:schemeClr val="tx1"/>
                </a:solidFill>
              </a:rPr>
              <a:t>podmět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 rot="5815093">
            <a:off x="1393936" y="3006664"/>
            <a:ext cx="1440160" cy="11327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 rot="4298557">
            <a:off x="5015306" y="3089977"/>
            <a:ext cx="1584176" cy="13189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4960887" y="4679011"/>
            <a:ext cx="293886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 smtClean="0">
                <a:solidFill>
                  <a:schemeClr val="tx1"/>
                </a:solidFill>
              </a:rPr>
              <a:t>přísudek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707904" y="4487280"/>
            <a:ext cx="1728192" cy="1674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8800" dirty="0" smtClean="0">
                <a:solidFill>
                  <a:schemeClr val="tx1"/>
                </a:solidFill>
              </a:rPr>
              <a:t>+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0" name="Šipka dolů 9"/>
          <p:cNvSpPr/>
          <p:nvPr/>
        </p:nvSpPr>
        <p:spPr>
          <a:xfrm>
            <a:off x="2843808" y="5589240"/>
            <a:ext cx="2592288" cy="3112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odnadpis 2"/>
          <p:cNvSpPr txBox="1">
            <a:spLocks/>
          </p:cNvSpPr>
          <p:nvPr/>
        </p:nvSpPr>
        <p:spPr>
          <a:xfrm>
            <a:off x="1014655" y="5905103"/>
            <a:ext cx="7067388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>
                <a:solidFill>
                  <a:schemeClr val="tx1"/>
                </a:solidFill>
              </a:rPr>
              <a:t>z</a:t>
            </a:r>
            <a:r>
              <a:rPr lang="cs-CZ" sz="6000" dirty="0" smtClean="0">
                <a:solidFill>
                  <a:schemeClr val="tx1"/>
                </a:solidFill>
              </a:rPr>
              <a:t>ákladní skladební dvojice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12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46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najdeme podmět a přísudek?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Najdeme ve větě sloveso v určitém tvaru, v této větě je to zvratné sloveso  „hraje si“ a podstatné jméno v 1. pádě = podmět. </a:t>
            </a:r>
          </a:p>
          <a:p>
            <a:r>
              <a:rPr lang="cs-CZ" dirty="0" smtClean="0"/>
              <a:t>Ptáme se pak nalezeným slovesem takto: </a:t>
            </a:r>
          </a:p>
          <a:p>
            <a:r>
              <a:rPr lang="cs-CZ" dirty="0" smtClean="0"/>
              <a:t>Kdo, co si hraje? Odpovíme: „Anička“.</a:t>
            </a:r>
          </a:p>
          <a:p>
            <a:r>
              <a:rPr lang="cs-CZ" dirty="0" smtClean="0"/>
              <a:t>Anička = podmět, hraje si = přísudek.</a:t>
            </a:r>
          </a:p>
          <a:p>
            <a:r>
              <a:rPr lang="cs-CZ" u="sng" dirty="0" smtClean="0"/>
              <a:t>Kontrola:</a:t>
            </a:r>
          </a:p>
          <a:p>
            <a:r>
              <a:rPr lang="cs-CZ" dirty="0" smtClean="0"/>
              <a:t>Kdo, co si hraje? Anička. Co dělá Anička? Hraje si.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8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Jaký může být podmět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Podmět vyjádřený</a:t>
            </a:r>
          </a:p>
          <a:p>
            <a:pPr marL="0" indent="0">
              <a:buNone/>
            </a:pPr>
            <a:r>
              <a:rPr lang="cs-CZ" sz="4000" dirty="0" smtClean="0"/>
              <a:t>    - Př. </a:t>
            </a:r>
            <a:r>
              <a:rPr lang="cs-CZ" sz="4000" u="sng" dirty="0" smtClean="0"/>
              <a:t>Maminka</a:t>
            </a:r>
            <a:r>
              <a:rPr lang="cs-CZ" sz="4000" dirty="0" smtClean="0"/>
              <a:t> šla nakoupit.</a:t>
            </a:r>
          </a:p>
          <a:p>
            <a:r>
              <a:rPr lang="cs-CZ" sz="4000" dirty="0" smtClean="0"/>
              <a:t>Podmět nevyjádřený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- Šli jsme nakoupit. (</a:t>
            </a:r>
            <a:r>
              <a:rPr lang="cs-CZ" sz="4000" u="sng" dirty="0" smtClean="0"/>
              <a:t>my</a:t>
            </a:r>
            <a:r>
              <a:rPr lang="cs-CZ" sz="4000" dirty="0" smtClean="0"/>
              <a:t>) </a:t>
            </a:r>
            <a:endParaRPr lang="cs-CZ" sz="4000" dirty="0"/>
          </a:p>
        </p:txBody>
      </p:sp>
      <p:pic>
        <p:nvPicPr>
          <p:cNvPr id="1029" name="Picture 5" descr="C:\Users\Reditel\AppData\Local\Microsoft\Windows\Temporary Internet Files\Content.IE5\YEUM0XX8\MC90043383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2217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editel\AppData\Local\Microsoft\Windows\Temporary Internet Files\Content.IE5\PTADW41Y\MC9004368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21" y="5116295"/>
            <a:ext cx="542865" cy="54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editel\AppData\Local\Microsoft\Windows\Temporary Internet Files\Content.IE5\405GLAV3\MC9002460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65" y="5289262"/>
            <a:ext cx="483821" cy="36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editel\AppData\Local\Microsoft\Windows\Temporary Internet Files\Content.IE5\YEUM0XX8\MC900441470[1]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67"/>
          <a:stretch/>
        </p:blipFill>
        <p:spPr bwMode="auto">
          <a:xfrm>
            <a:off x="1159591" y="4221088"/>
            <a:ext cx="4054744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06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Vyhledej podmět a přísudek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3"/>
            <a:ext cx="8229600" cy="23042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Koupil ti táta hodinky?</a:t>
            </a:r>
          </a:p>
          <a:p>
            <a:r>
              <a:rPr lang="cs-CZ" dirty="0" smtClean="0"/>
              <a:t>Straka krade třpytící se věci.</a:t>
            </a:r>
          </a:p>
          <a:p>
            <a:r>
              <a:rPr lang="cs-CZ" dirty="0" smtClean="0"/>
              <a:t>Když jsem odjížděla, táta na mě mával.</a:t>
            </a:r>
          </a:p>
          <a:p>
            <a:r>
              <a:rPr lang="cs-CZ" dirty="0" smtClean="0"/>
              <a:t>Každý jezdí rád na dovolenou.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3528" y="3429000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_______________________________________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75928" y="4149080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Podmět – táta, přísudek – koupil</a:t>
            </a:r>
          </a:p>
          <a:p>
            <a:r>
              <a:rPr lang="cs-CZ" dirty="0" smtClean="0"/>
              <a:t>Podmět – straka, přísudek – krade</a:t>
            </a:r>
          </a:p>
          <a:p>
            <a:r>
              <a:rPr lang="cs-CZ" dirty="0" smtClean="0"/>
              <a:t>Podmět - (já), přísudek – jsem odjížděla, podmět – táta, přísudek – mával</a:t>
            </a:r>
          </a:p>
          <a:p>
            <a:r>
              <a:rPr lang="cs-CZ" dirty="0" smtClean="0"/>
              <a:t>Podmět – každý, přísudek - jezdí </a:t>
            </a:r>
          </a:p>
          <a:p>
            <a:endParaRPr lang="cs-CZ" dirty="0" smtClean="0"/>
          </a:p>
        </p:txBody>
      </p:sp>
      <p:pic>
        <p:nvPicPr>
          <p:cNvPr id="2050" name="Picture 2" descr="C:\Users\Reditel\AppData\Local\Microsoft\Windows\Temporary Internet Files\Content.IE5\405GLAV3\MC900441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178" y="1439944"/>
            <a:ext cx="175895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98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346" y="1628800"/>
            <a:ext cx="9036496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Obrázky z:</a:t>
            </a:r>
          </a:p>
          <a:p>
            <a:pPr marL="0" indent="0">
              <a:buNone/>
            </a:pPr>
            <a:r>
              <a:rPr lang="cs-CZ" sz="2800" dirty="0" smtClean="0"/>
              <a:t>Galerie </a:t>
            </a:r>
            <a:r>
              <a:rPr lang="cs-CZ" sz="2800" dirty="0"/>
              <a:t>MS </a:t>
            </a:r>
            <a:r>
              <a:rPr lang="cs-CZ" sz="2800" dirty="0" smtClean="0"/>
              <a:t>Office –URL:www.office.microsoft.com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3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3QffGDvMhKiQExNPEq0bX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297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Podmět a přísudek</vt:lpstr>
      <vt:lpstr>Základní větné členy</vt:lpstr>
      <vt:lpstr>Jak najdeme podmět a přísudek?</vt:lpstr>
      <vt:lpstr>Jaký může být podmět</vt:lpstr>
      <vt:lpstr>Vyhledej podmět a přísudek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</dc:creator>
  <cp:lastModifiedBy>Reditel</cp:lastModifiedBy>
  <cp:revision>14</cp:revision>
  <dcterms:created xsi:type="dcterms:W3CDTF">2012-10-26T11:30:38Z</dcterms:created>
  <dcterms:modified xsi:type="dcterms:W3CDTF">2013-07-22T10:20:30Z</dcterms:modified>
</cp:coreProperties>
</file>