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2" r:id="rId3"/>
    <p:sldId id="256" r:id="rId4"/>
    <p:sldId id="259" r:id="rId5"/>
    <p:sldId id="260" r:id="rId6"/>
    <p:sldId id="263" r:id="rId7"/>
    <p:sldId id="264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1ABDF"/>
            </a:gs>
            <a:gs pos="46000">
              <a:srgbClr val="DF63E2"/>
            </a:gs>
            <a:gs pos="67000">
              <a:srgbClr val="F952A0"/>
            </a:gs>
            <a:gs pos="78000">
              <a:srgbClr val="B43E85">
                <a:lumMod val="72000"/>
                <a:lumOff val="28000"/>
              </a:srgbClr>
            </a:gs>
            <a:gs pos="100000">
              <a:srgbClr val="B737B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image" Target="../media/image2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5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59" name="Group 47"/>
          <p:cNvGraphicFramePr>
            <a:graphicFrameLocks noGrp="1"/>
          </p:cNvGraphicFramePr>
          <p:nvPr>
            <p:ph idx="1"/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800015935"/>
              </p:ext>
            </p:extLst>
          </p:nvPr>
        </p:nvGraphicFramePr>
        <p:xfrm>
          <a:off x="457200" y="1527175"/>
          <a:ext cx="8229600" cy="4537393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217488">
                <a:tc rowSpan="7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EU peníze školám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Reg. číslo projektu: CZ.1.07/1.4.00/21.1440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Mgr. Jana Richterová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Ročník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5.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Datum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8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.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2. 2013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Šablona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III/2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Č. materiálu</a:t>
                      </a:r>
                    </a:p>
                  </a:txBody>
                  <a:tcPr marL="186331" marR="186331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VY_32_INOVACE_58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1748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Jazyk a jazyková komunikace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Český jazyk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49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Způsob využití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První seznámení s rozvíjejícími větnými členy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(bez jejich názvů) – 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postupné rozvíjení věty. Rozvité věty píšeme do sešitů. Lze soutěžit ve skupinách.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Druh materiálu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Úvod do učiva.</a:t>
                      </a:r>
                    </a:p>
                  </a:txBody>
                  <a:tcPr marL="186331" marR="186331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56" name="Picture 4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15888"/>
            <a:ext cx="5600700" cy="1371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57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87488"/>
            <a:ext cx="2420937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820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5400" u="sng" dirty="0" smtClean="0"/>
              <a:t>Rozvíjející větné členy – proč?</a:t>
            </a:r>
            <a:endParaRPr lang="cs-CZ" sz="5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568952" cy="4813995"/>
          </a:xfrm>
        </p:spPr>
        <p:txBody>
          <a:bodyPr>
            <a:normAutofit/>
          </a:bodyPr>
          <a:lstStyle/>
          <a:p>
            <a:r>
              <a:rPr lang="cs-CZ" sz="4800" dirty="0" smtClean="0"/>
              <a:t>Podmět a přísudek většinou netvoří větu osamoceně. Často u nich stojí další slova – další větné členy, které větu obohatí, upřesní. Ukážeme si, jak je možné větu rozvíjet.</a:t>
            </a:r>
          </a:p>
          <a:p>
            <a:pPr marL="0" indent="0">
              <a:buNone/>
            </a:pPr>
            <a:endParaRPr lang="cs-CZ" sz="4800" dirty="0" smtClean="0"/>
          </a:p>
        </p:txBody>
      </p:sp>
    </p:spTree>
    <p:extLst>
      <p:ext uri="{BB962C8B-B14F-4D97-AF65-F5344CB8AC3E}">
        <p14:creationId xmlns:p14="http://schemas.microsoft.com/office/powerpoint/2010/main" val="3184480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60648"/>
            <a:ext cx="7772400" cy="1470025"/>
          </a:xfrm>
        </p:spPr>
        <p:txBody>
          <a:bodyPr/>
          <a:lstStyle/>
          <a:p>
            <a:r>
              <a:rPr lang="cs-CZ" u="sng" dirty="0" smtClean="0"/>
              <a:t>Základní větné členy </a:t>
            </a:r>
            <a:r>
              <a:rPr lang="cs-CZ" u="sng" dirty="0"/>
              <a:t>(</a:t>
            </a:r>
            <a:r>
              <a:rPr lang="cs-CZ" u="sng" dirty="0" smtClean="0"/>
              <a:t>tuto větu již známe)</a:t>
            </a:r>
            <a:endParaRPr lang="cs-CZ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1628800"/>
            <a:ext cx="7704856" cy="1618653"/>
          </a:xfrm>
        </p:spPr>
        <p:txBody>
          <a:bodyPr>
            <a:normAutofit/>
          </a:bodyPr>
          <a:lstStyle/>
          <a:p>
            <a:pPr algn="l"/>
            <a:r>
              <a:rPr lang="cs-CZ" sz="7200" dirty="0" smtClean="0">
                <a:solidFill>
                  <a:schemeClr val="tx1"/>
                </a:solidFill>
              </a:rPr>
              <a:t>Anička si hraje.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644582" y="4748340"/>
            <a:ext cx="293886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6000" dirty="0" smtClean="0">
                <a:solidFill>
                  <a:schemeClr val="tx1"/>
                </a:solidFill>
              </a:rPr>
              <a:t>podmět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5" name="Šipka doprava 4"/>
          <p:cNvSpPr/>
          <p:nvPr/>
        </p:nvSpPr>
        <p:spPr>
          <a:xfrm rot="5815093">
            <a:off x="1393936" y="3006664"/>
            <a:ext cx="1440160" cy="11327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prava 5"/>
          <p:cNvSpPr/>
          <p:nvPr/>
        </p:nvSpPr>
        <p:spPr>
          <a:xfrm rot="4298557">
            <a:off x="5015306" y="3089977"/>
            <a:ext cx="1584176" cy="131890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4960887" y="4679011"/>
            <a:ext cx="2938868" cy="11521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6000" dirty="0" smtClean="0">
                <a:solidFill>
                  <a:schemeClr val="tx1"/>
                </a:solidFill>
              </a:rPr>
              <a:t>přísudek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3707904" y="4487280"/>
            <a:ext cx="1728192" cy="16742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8800" dirty="0" smtClean="0">
                <a:solidFill>
                  <a:schemeClr val="tx1"/>
                </a:solidFill>
              </a:rPr>
              <a:t>+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10" name="Šipka dolů 9"/>
          <p:cNvSpPr/>
          <p:nvPr/>
        </p:nvSpPr>
        <p:spPr>
          <a:xfrm>
            <a:off x="2843808" y="5589240"/>
            <a:ext cx="2592288" cy="3112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Podnadpis 2"/>
          <p:cNvSpPr txBox="1">
            <a:spLocks/>
          </p:cNvSpPr>
          <p:nvPr/>
        </p:nvSpPr>
        <p:spPr>
          <a:xfrm>
            <a:off x="1014655" y="5905103"/>
            <a:ext cx="7067388" cy="115212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6000" dirty="0">
                <a:solidFill>
                  <a:schemeClr val="tx1"/>
                </a:solidFill>
              </a:rPr>
              <a:t>z</a:t>
            </a:r>
            <a:r>
              <a:rPr lang="cs-CZ" sz="6000" dirty="0" smtClean="0">
                <a:solidFill>
                  <a:schemeClr val="tx1"/>
                </a:solidFill>
              </a:rPr>
              <a:t>ákladní skladební dvojice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</p:txBody>
      </p:sp>
      <p:pic>
        <p:nvPicPr>
          <p:cNvPr id="12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16" y="5852477"/>
            <a:ext cx="1059684" cy="105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4469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  <p:bldP spid="6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Postupné rozvíjení věty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u="sng" dirty="0" smtClean="0"/>
              <a:t>Naše</a:t>
            </a:r>
            <a:r>
              <a:rPr lang="cs-CZ" sz="4000" dirty="0" smtClean="0"/>
              <a:t> Anička si hraje. </a:t>
            </a:r>
            <a:endParaRPr lang="cs-CZ" sz="4000" dirty="0"/>
          </a:p>
          <a:p>
            <a:pPr marL="0" indent="0">
              <a:buNone/>
            </a:pPr>
            <a:r>
              <a:rPr lang="cs-CZ" sz="3600" dirty="0" smtClean="0"/>
              <a:t>	podmět Anička jsme rozvili</a:t>
            </a:r>
          </a:p>
          <a:p>
            <a:r>
              <a:rPr lang="cs-CZ" sz="4000" dirty="0" smtClean="0"/>
              <a:t>Anička si hraje </a:t>
            </a:r>
            <a:r>
              <a:rPr lang="cs-CZ" sz="4000" u="sng" dirty="0" smtClean="0"/>
              <a:t>s kočárkem</a:t>
            </a:r>
            <a:r>
              <a:rPr lang="cs-CZ" sz="4000" dirty="0" smtClean="0"/>
              <a:t>. </a:t>
            </a: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	</a:t>
            </a:r>
            <a:r>
              <a:rPr lang="cs-CZ" sz="3600" dirty="0" smtClean="0"/>
              <a:t>teď jsme rozvili přísudek „hraje si“</a:t>
            </a:r>
            <a:endParaRPr lang="cs-CZ" sz="4000" dirty="0"/>
          </a:p>
        </p:txBody>
      </p:sp>
      <p:pic>
        <p:nvPicPr>
          <p:cNvPr id="11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16" y="5852477"/>
            <a:ext cx="1059684" cy="105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Reditel\AppData\Local\Microsoft\Windows\Temporary Internet Files\Content.IE5\YEUM0XX8\MC9002343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37112"/>
            <a:ext cx="2232248" cy="2106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3065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Rozvíjej podmět vhodnými slovy: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3"/>
            <a:ext cx="8229600" cy="230425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Kdy přijde Věrka?</a:t>
            </a:r>
          </a:p>
          <a:p>
            <a:r>
              <a:rPr lang="cs-CZ" dirty="0" smtClean="0"/>
              <a:t>Sněhulák na jaře roztál.</a:t>
            </a:r>
          </a:p>
          <a:p>
            <a:r>
              <a:rPr lang="cs-CZ" dirty="0" smtClean="0"/>
              <a:t>Včera mi zavolala kamarádka.</a:t>
            </a:r>
          </a:p>
          <a:p>
            <a:r>
              <a:rPr lang="cs-CZ" dirty="0" smtClean="0"/>
              <a:t>Nikdo nepřišel.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23528" y="3429000"/>
            <a:ext cx="8229600" cy="2304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_______________________________________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75928" y="4149080"/>
            <a:ext cx="8229600" cy="2304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Můžeš vybrat z těchto slov:</a:t>
            </a:r>
          </a:p>
          <a:p>
            <a:r>
              <a:rPr lang="cs-CZ" dirty="0" smtClean="0"/>
              <a:t>dobrá, dospělý, naše, obrovský, bílý, moje, malá, maminčina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7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16" y="5852477"/>
            <a:ext cx="1059684" cy="105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Reditel\AppData\Local\Microsoft\Windows\Temporary Internet Files\Content.IE5\H1AWVGRR\MC90034682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471" y="1556792"/>
            <a:ext cx="1710842" cy="165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8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Rozvíjej přísudek vhodnými slovy: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Náš tatínek přišel.</a:t>
            </a:r>
          </a:p>
          <a:p>
            <a:r>
              <a:rPr lang="cs-CZ" dirty="0" smtClean="0"/>
              <a:t>Holky odjely.				</a:t>
            </a:r>
          </a:p>
          <a:p>
            <a:r>
              <a:rPr lang="cs-CZ" dirty="0" smtClean="0"/>
              <a:t>Rozárka se usmívala.</a:t>
            </a:r>
          </a:p>
          <a:p>
            <a:r>
              <a:rPr lang="cs-CZ" dirty="0" smtClean="0"/>
              <a:t>První květy rozkvetly.</a:t>
            </a:r>
          </a:p>
          <a:p>
            <a:r>
              <a:rPr lang="cs-CZ" dirty="0" smtClean="0"/>
              <a:t>Kolik dětí chybělo?</a:t>
            </a:r>
          </a:p>
          <a:p>
            <a:pPr marL="0" indent="0">
              <a:buNone/>
            </a:pPr>
            <a:r>
              <a:rPr lang="cs-CZ" dirty="0" smtClean="0"/>
              <a:t>_______________________________________</a:t>
            </a:r>
          </a:p>
          <a:p>
            <a:r>
              <a:rPr lang="cs-CZ" dirty="0"/>
              <a:t>Můžeš vybrat z těchto slov</a:t>
            </a:r>
            <a:r>
              <a:rPr lang="cs-CZ" dirty="0" smtClean="0"/>
              <a:t>:</a:t>
            </a:r>
          </a:p>
          <a:p>
            <a:r>
              <a:rPr lang="cs-CZ" dirty="0" smtClean="0"/>
              <a:t>domů, na záhonku, ve škole, šťastně, brzy, </a:t>
            </a:r>
            <a:r>
              <a:rPr lang="cs-CZ" dirty="0"/>
              <a:t>nečekaně, v </a:t>
            </a:r>
            <a:r>
              <a:rPr lang="cs-CZ" dirty="0" smtClean="0"/>
              <a:t>březnu, včera, večer, s rodiči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1030" name="Picture 6" descr="C:\Users\Reditel\AppData\Local\Microsoft\Windows\Temporary Internet Files\Content.IE5\YEUM0XX8\MP900414064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47" t="6642" r="11200" b="4699"/>
          <a:stretch/>
        </p:blipFill>
        <p:spPr bwMode="auto">
          <a:xfrm>
            <a:off x="5652120" y="1628800"/>
            <a:ext cx="2379122" cy="215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02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1818" y="3387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Každý člen věty můžeme postupně rozvíjet i více dalšími členy (slovy).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1208" y="1772816"/>
            <a:ext cx="8229600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6000" dirty="0" smtClean="0"/>
              <a:t>              			      		                                                       			                 </a:t>
            </a:r>
            <a:endParaRPr lang="cs-CZ" sz="6000" dirty="0"/>
          </a:p>
        </p:txBody>
      </p:sp>
      <p:pic>
        <p:nvPicPr>
          <p:cNvPr id="1027" name="Picture 3" descr="C:\Users\Reditel\AppData\Local\Microsoft\Windows\Temporary Internet Files\Content.IE5\YEUM0XX8\MC90043484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780928"/>
            <a:ext cx="1646911" cy="164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2595808" y="1556792"/>
            <a:ext cx="3600400" cy="16241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6000" dirty="0" smtClean="0"/>
              <a:t>maminka</a:t>
            </a:r>
            <a:endParaRPr lang="cs-CZ" sz="6000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827584" y="1556791"/>
            <a:ext cx="2448272" cy="16241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6000" dirty="0" smtClean="0"/>
              <a:t>Moje</a:t>
            </a:r>
            <a:endParaRPr lang="cs-CZ" sz="60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467544" y="4005064"/>
            <a:ext cx="3456384" cy="15314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6000" dirty="0" smtClean="0"/>
              <a:t>všechny</a:t>
            </a:r>
            <a:endParaRPr lang="cs-CZ" sz="6000" dirty="0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5543600" y="1556792"/>
            <a:ext cx="3157707" cy="15312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6000" dirty="0" smtClean="0"/>
              <a:t>včera</a:t>
            </a:r>
            <a:endParaRPr lang="cs-CZ" sz="60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224594" y="2780928"/>
            <a:ext cx="4240088" cy="16241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6000" dirty="0"/>
              <a:t>z</a:t>
            </a:r>
            <a:r>
              <a:rPr lang="cs-CZ" sz="6000" dirty="0" smtClean="0"/>
              <a:t>e záhonku</a:t>
            </a:r>
            <a:endParaRPr lang="cs-CZ" sz="6000" dirty="0"/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827584" y="2803656"/>
            <a:ext cx="3600400" cy="16241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6000" dirty="0" smtClean="0"/>
              <a:t>otrhala</a:t>
            </a:r>
            <a:endParaRPr lang="cs-CZ" sz="6000" dirty="0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3062213" y="4020056"/>
            <a:ext cx="3600400" cy="16241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6000" dirty="0" smtClean="0"/>
              <a:t>červené</a:t>
            </a:r>
            <a:endParaRPr lang="cs-CZ" sz="6000" dirty="0"/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5664482" y="4001371"/>
            <a:ext cx="3600400" cy="16241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cs-CZ" sz="6000" dirty="0"/>
              <a:t>r</a:t>
            </a:r>
            <a:r>
              <a:rPr lang="cs-CZ" sz="6000" dirty="0" smtClean="0"/>
              <a:t>ůžičky.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23348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346" y="1628800"/>
            <a:ext cx="9036496" cy="4525963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Obrázky z:</a:t>
            </a:r>
          </a:p>
          <a:p>
            <a:pPr marL="0" indent="0">
              <a:buNone/>
            </a:pPr>
            <a:r>
              <a:rPr lang="cs-CZ" sz="2800" dirty="0" smtClean="0"/>
              <a:t>Galerie </a:t>
            </a:r>
            <a:r>
              <a:rPr lang="cs-CZ" sz="2800" dirty="0"/>
              <a:t>MS </a:t>
            </a:r>
            <a:r>
              <a:rPr lang="cs-CZ" sz="2800" dirty="0" smtClean="0"/>
              <a:t>Office –URL:www.office.microsoft.com</a:t>
            </a:r>
            <a:endParaRPr lang="cs-CZ" sz="2800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5" descr="I:\vše na růžové fashce\ZŠ Linhartice 8.2012\konkretizované\rozvojové programy\EU peníze do škol\DUM a VM\logo\logo2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316" y="5852477"/>
            <a:ext cx="1059684" cy="105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939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ECTIONID" val="3QffGDvMhKiQExNPEq0bX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HxH8svxPeDq32rEcAGtJk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OV3FPcRDi0HY63MUmM0ACo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iq5zNlNbszufIL5NGlXAlp"/>
</p:tagLst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229</Words>
  <Application>Microsoft Office PowerPoint</Application>
  <PresentationFormat>Předvádění na obrazovce (4:3)</PresentationFormat>
  <Paragraphs>64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Rozvíjející větné členy – proč?</vt:lpstr>
      <vt:lpstr>Základní větné členy (tuto větu již známe)</vt:lpstr>
      <vt:lpstr>Postupné rozvíjení věty</vt:lpstr>
      <vt:lpstr>Rozvíjej podmět vhodnými slovy:</vt:lpstr>
      <vt:lpstr>Rozvíjej přísudek vhodnými slovy:</vt:lpstr>
      <vt:lpstr>Každý člen věty můžeme postupně rozvíjet i více dalšími členy (slovy).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Reditel</dc:creator>
  <cp:lastModifiedBy>Reditel</cp:lastModifiedBy>
  <cp:revision>28</cp:revision>
  <dcterms:created xsi:type="dcterms:W3CDTF">2012-10-26T11:30:38Z</dcterms:created>
  <dcterms:modified xsi:type="dcterms:W3CDTF">2013-07-22T10:46:25Z</dcterms:modified>
</cp:coreProperties>
</file>