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75" r:id="rId3"/>
    <p:sldId id="259" r:id="rId4"/>
    <p:sldId id="261" r:id="rId5"/>
    <p:sldId id="276" r:id="rId6"/>
    <p:sldId id="277" r:id="rId7"/>
    <p:sldId id="262" r:id="rId8"/>
    <p:sldId id="278" r:id="rId9"/>
    <p:sldId id="263" r:id="rId10"/>
    <p:sldId id="268" r:id="rId11"/>
    <p:sldId id="269" r:id="rId12"/>
    <p:sldId id="270" r:id="rId13"/>
    <p:sldId id="279" r:id="rId14"/>
    <p:sldId id="280" r:id="rId15"/>
    <p:sldId id="281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60" r:id="rId29"/>
    <p:sldId id="282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3F1875-6EB3-4965-83FB-152A6FE7DB3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809149-0101-4368-BA02-386E360F87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99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09149-0101-4368-BA02-386E360F87F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067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C8EA8D0-999D-4311-A7E4-4E3421107385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CE84058-DEBC-4AEF-83D1-9FE0214793E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dumy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005.%20http:/commons.wikimedia.org%20%5bonline%5d.%2027.7.2009%20%5bcit.%2025.9.2012%5d.%20Dostupn&#253;%20pod%20licenc&#237;%20voln&#233;%20d&#237;lo%20na%20WWW:%20%3chttp:/commons.wikimedia.org/wiki/File:Paper_recycling_in_Ponte_a_Serraglio.JPG?uselang=cs%3e." TargetMode="External"/><Relationship Id="rId3" Type="http://schemas.openxmlformats.org/officeDocument/2006/relationships/hyperlink" Target="BALLARD,%20Sebastian.%20http:/commons.wikimedia.org%20%5bonline%5d.%2025.2.2011%20%5bcit.%2021.9.2012%5d.%20Dostupn&#253;%20pod%20licenc&#237;%20Creative%20Commons%20Uve&#271;te%20autora-Zachovejte%20licenci%202.0%20Generic%20na%20WWW:%20%3chttp:/commons.wikimedia.org/wiki/File:It_makes_me_mad%5e_-_geograph.org.uk_-_1134803.jpg?uselang=cs%3e." TargetMode="External"/><Relationship Id="rId7" Type="http://schemas.openxmlformats.org/officeDocument/2006/relationships/hyperlink" Target="BODENSEEMANN.%20http:/cs.wikipedia.org%20%5bonline%5d.%205.6.2006%20%5bcit.%2021.9.2012%5d.%20Dostupn&#253;%20pod%20licenc&#237;%20Uve&#271;te%20autora-Zachovejte%20licenci%203.0%20Unported%20na%20WWW:%20%3chttp:/czech-speedtest.10fastfingers.com/ia.org/wiki/File:It_makes_me_mad%5e_-_geograph.org.uk_-_1134803.jpg?uselang=cs%3e." TargetMode="External"/><Relationship Id="rId2" Type="http://schemas.openxmlformats.org/officeDocument/2006/relationships/hyperlink" Target="DEZIDOR.%20http:/commons.wikimedia.org%20%5bonline%5d.%2010.11.2008%20%5bcit.%2021.9.2012%5d.%20Dostupn&#253;%20pod%20licenc&#237;%20Creative%20Commons%20Uve&#271;te%20autora%203.0%20Unported%20na%20WWW:%20%3chttp:/commons.wikimedia.org/wiki/File:Hromada_odpadk%C5%AF.jpg?uselang=cs%3e.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ENVIWIKI%20CONTRIBUTORS.%20http:/www.enviwiki.cz/wiki/Spalovna_odpad%C5%AF%20%5bonline%5d.%203.5.2010%20%5bcit.%2025.9.2012%5d.%20Dostupn&#253;%20pod%20licenc&#237;%20Creative%20Commons%20Uve&#271;te%20autora%203.0%20Unported%20na%20WWW:%20%3chttp:/www.enviwiki.cz/wiki/Spalovna_odpad%C5%AF#cite_note-sako-3&gt;." TargetMode="External"/><Relationship Id="rId5" Type="http://schemas.openxmlformats.org/officeDocument/2006/relationships/hyperlink" Target="BAULUZ,%20Gonzalo.%20http:/commons.wikimedia.org%20%5bonline%5d.%2026.10.2007%20%5bcit.%2025.9.2012%5d.%20Dostupn&#253;%20pod%20licenc&#237;%20Creative%20Commons%20Uve&#271;te%20autora%203.0%20Unported%20na%20WWW:%20%3chttp:/commons.wikimedia.org/wiki/File:Chureca1.jpg?uselang=cs%3e." TargetMode="External"/><Relationship Id="rId4" Type="http://schemas.openxmlformats.org/officeDocument/2006/relationships/hyperlink" Target="KOV&#193;&#344;,%20Lud&#283;k.%20http:/commons.wikimedia.org%20%5bonline%5d.%209.6.2007%20%5bcit.%2025.9.2012%5d.%20Dostupn&#253;%20pod%20licenc&#237;%20Creative%20Commons%20Uve&#271;te%20autora-Zachovejte%20licenci%203.0%20Unported,%202.5%20Generic,%202.0%20Generic%20a%201.0%20Generic.%20na%20WWW:%20%3chttp:/commons.wikimedia.org/wiki/File:Vyskytn%C3%A1_nad_Jihlavou-skl%C3%A1dka.JPG?uselang=cs%3e." TargetMode="External"/><Relationship Id="rId9" Type="http://schemas.openxmlformats.org/officeDocument/2006/relationships/hyperlink" Target="THEAVIATOR87.%20http:/commons.wikimedia.org%20%5bonline%5d.%207.11.2010%20%5bcit.%2025.9.2012%5d.%20Dostupn&#253;%20pod%20licenc&#237;%20Creative%20Commons%20Uve&#271;te%20autora-Zachovejte%20licenci%203.0%20Unported,%202.5%20Generic,%202.0%20Generic%20a%201.0%20Generic%20na%20WWW:%20%3chttp:/commons.wikimedia.org/wiki/File:Diariolibreperiodico.jpg?uselang=cs%3e.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%3chttp:/commons.wikimedia.org/wiki/File:Choce%C5%88,_kontejner_na_elektroodpad.jpg?uselang=cs%3e." TargetMode="External"/><Relationship Id="rId2" Type="http://schemas.openxmlformats.org/officeDocument/2006/relationships/hyperlink" Target="BATHOLITH.%20http:/commons.wikimedia.org%20%5bonline%5d.%2011.9.2010%20%5bcit.%2025.9.2012%5d.%20Dostupn&#253;%20pod%20licenc&#237;%20voln&#233;%20d&#237;lo%20na%20WWW:%20%3chttp:/commons.wikimedia.org/wiki/File:Toilet_paper_20101110.jpg?uselang=cs%3e.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reefoto.com/preview/01-08-52/Duc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789040"/>
            <a:ext cx="6800800" cy="122413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916416" cy="2448272"/>
          </a:xfrm>
        </p:spPr>
        <p:txBody>
          <a:bodyPr>
            <a:noAutofit/>
          </a:bodyPr>
          <a:lstStyle/>
          <a:p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 o.p.s.</a:t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Radka Nývltová</a:t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materiálu</a:t>
            </a:r>
            <a:r>
              <a:rPr lang="cs-CZ" sz="2400" b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400" b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VY_32_INOVACE_03_PŘÍRODOVĚDA_5.TŘ</a:t>
            </a:r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</a:t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Název: TŘÍDĚNÍ A NAKLÁDÁNÍ S ODPADY_2.díl</a:t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  <a:endParaRPr lang="cs-CZ" sz="2400" dirty="0"/>
          </a:p>
        </p:txBody>
      </p:sp>
      <p:pic>
        <p:nvPicPr>
          <p:cNvPr id="4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9782" y="4136781"/>
            <a:ext cx="6191250" cy="13525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395407" y="5489331"/>
            <a:ext cx="3809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2625010"/>
              </p:ext>
            </p:extLst>
          </p:nvPr>
        </p:nvGraphicFramePr>
        <p:xfrm>
          <a:off x="7885113" y="260350"/>
          <a:ext cx="90011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Acrobat Document" r:id="rId5" imgW="9523810" imgH="7621064" progId="AcroExch.Document.7">
                  <p:embed/>
                </p:oleObj>
              </mc:Choice>
              <mc:Fallback>
                <p:oleObj name="Acrobat Document" r:id="rId5" imgW="9523810" imgH="7621064" progId="AcroExch.Document.7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5113" y="260350"/>
                        <a:ext cx="900112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23528" y="6381328"/>
            <a:ext cx="8316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0201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720080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Anotace: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Prezentace je  primárně určena pro žáky 5. třídy. Lze ji využít i pro třídu 4.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Prezentace má za úkol  žákům  rozšířit  přehled o nakládání s odpady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 a škálu tříděného odpadu.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Ukazuje způsoby, jak dnešní společnost nakládá s odpady.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Prezentace je zaměřena jako podpůrná pro osvojení očekávaného výstupu (vysvětlí pojem recyklace) z kapitoly týkající se člověka a jeho výtvorů.</a:t>
            </a:r>
          </a:p>
          <a:p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Prezentaci navazuje  na 1.díl s názvem: „Třídění odpadů “, který je určený pro 4. ročník.</a:t>
            </a:r>
          </a:p>
          <a:p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Na prezentaci navazuje i tato </a:t>
            </a:r>
            <a:r>
              <a:rPr lang="cs-CZ" sz="1600" dirty="0" err="1" smtClean="0"/>
              <a:t>osmisměrka</a:t>
            </a:r>
            <a:r>
              <a:rPr lang="cs-CZ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623731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3914706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Název školy: Svobodná základní škola, o.p.s.</a:t>
            </a:r>
            <a:br>
              <a:rPr lang="cs-CZ" sz="1400" dirty="0"/>
            </a:br>
            <a:r>
              <a:rPr lang="cs-CZ" sz="1400" dirty="0"/>
              <a:t>Autor: Radka Nývltová      </a:t>
            </a:r>
          </a:p>
          <a:p>
            <a:r>
              <a:rPr lang="cs-CZ" sz="1400" dirty="0"/>
              <a:t>Název materiálu: VY_32_INOVACE_09_PŘÍRODOVĚDA </a:t>
            </a:r>
          </a:p>
          <a:p>
            <a:r>
              <a:rPr lang="cs-CZ" sz="1400" dirty="0"/>
              <a:t>Název: TŘÍDĚNÍ_ODPADU_osmisměrka_4.a 5.tř.</a:t>
            </a:r>
          </a:p>
          <a:p>
            <a:r>
              <a:rPr lang="cs-CZ" sz="1400" dirty="0"/>
              <a:t>Číslo projektu: CZ.1.07/1.4.00/21.0929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Dostupná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na portálu </a:t>
            </a:r>
            <a:r>
              <a:rPr lang="cs-CZ" sz="1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  <a:hlinkClick r:id="rId2"/>
              </a:rPr>
              <a:t>http://dumy.cz/</a:t>
            </a:r>
            <a:endParaRPr lang="cs-CZ" sz="1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785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4549280" y="2844093"/>
            <a:ext cx="4550609" cy="3599915"/>
            <a:chOff x="3203846" y="1949918"/>
            <a:chExt cx="5526689" cy="3637667"/>
          </a:xfrm>
        </p:grpSpPr>
        <p:pic>
          <p:nvPicPr>
            <p:cNvPr id="4098" name="Picture 2" descr="File:Hromada odpadk&amp;uring;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6" y="1949918"/>
              <a:ext cx="5449699" cy="3269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7838884" y="5214380"/>
              <a:ext cx="891651" cy="373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</a:t>
              </a:r>
              <a:endParaRPr lang="cs-CZ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23118" y="2630164"/>
            <a:ext cx="4139556" cy="3813844"/>
            <a:chOff x="107504" y="1961041"/>
            <a:chExt cx="3960440" cy="3254560"/>
          </a:xfrm>
        </p:grpSpPr>
        <p:pic>
          <p:nvPicPr>
            <p:cNvPr id="4100" name="Picture 4" descr="File:It makes me mad^ - geograph.org.uk - 1134803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961041"/>
              <a:ext cx="3960440" cy="2939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3353040" y="4900430"/>
              <a:ext cx="702408" cy="3151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Obr.2</a:t>
              </a:r>
              <a:endParaRPr lang="cs-CZ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408457" y="6449906"/>
            <a:ext cx="79652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  <p:sp>
        <p:nvSpPr>
          <p:cNvPr id="4" name="Ovál 3"/>
          <p:cNvSpPr/>
          <p:nvPr/>
        </p:nvSpPr>
        <p:spPr>
          <a:xfrm>
            <a:off x="-24934" y="340803"/>
            <a:ext cx="5172998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JAKÝ JE VÝZNAM TŘÍDĚNÍ A RECYKLACE ODPADŮ?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1187624" y="4653136"/>
            <a:ext cx="1800200" cy="16062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ČERNÁ SKLÁDKA VE MĚSTĚ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7158279" y="1032788"/>
            <a:ext cx="1941610" cy="1850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ČERNÁ SKLÁDKA V PŘÍRODĚ</a:t>
            </a:r>
            <a:endParaRPr lang="cs-CZ" dirty="0"/>
          </a:p>
        </p:txBody>
      </p:sp>
      <p:sp>
        <p:nvSpPr>
          <p:cNvPr id="11" name="Rovnoramenný trojúhelník 10"/>
          <p:cNvSpPr/>
          <p:nvPr/>
        </p:nvSpPr>
        <p:spPr>
          <a:xfrm rot="20133934">
            <a:off x="-1098701" y="793960"/>
            <a:ext cx="5171655" cy="3672408"/>
          </a:xfrm>
          <a:prstGeom prst="triangle">
            <a:avLst>
              <a:gd name="adj" fmla="val 5043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JAKÉ MÁME MOŽNOSTI NAKLÁDÁNÍ S ODPADY?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Rovnoramenný trojúhelník 15"/>
          <p:cNvSpPr/>
          <p:nvPr/>
        </p:nvSpPr>
        <p:spPr>
          <a:xfrm>
            <a:off x="3645342" y="0"/>
            <a:ext cx="4753432" cy="4996403"/>
          </a:xfrm>
          <a:prstGeom prst="triangle">
            <a:avLst>
              <a:gd name="adj" fmla="val 5863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>
                <a:solidFill>
                  <a:schemeClr val="tx1"/>
                </a:solidFill>
              </a:rPr>
              <a:t>ČERNÉ SKLÁDKY JSOU ZÁKONEM ZAKÁZANÉ!</a:t>
            </a:r>
            <a:endParaRPr lang="cs-CZ" sz="32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6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372235"/>
            <a:ext cx="7776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234888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1206734" y="2123763"/>
            <a:ext cx="6884350" cy="4332057"/>
            <a:chOff x="755576" y="404664"/>
            <a:chExt cx="7748446" cy="5226597"/>
          </a:xfrm>
        </p:grpSpPr>
        <p:pic>
          <p:nvPicPr>
            <p:cNvPr id="2050" name="Picture 2" descr="File:Vyskytná nad Jihlavou-skládk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404664"/>
              <a:ext cx="6834336" cy="51257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7574486" y="5185665"/>
              <a:ext cx="929536" cy="445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Obr.3</a:t>
              </a:r>
              <a:endParaRPr lang="cs-CZ" dirty="0"/>
            </a:p>
          </p:txBody>
        </p:sp>
      </p:grpSp>
      <p:sp>
        <p:nvSpPr>
          <p:cNvPr id="16" name="Ovál 15"/>
          <p:cNvSpPr/>
          <p:nvPr/>
        </p:nvSpPr>
        <p:spPr>
          <a:xfrm>
            <a:off x="5720862" y="1014165"/>
            <a:ext cx="3456384" cy="34080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Skládka komunálního netříděného odpadu ve Vyskytné nad </a:t>
            </a:r>
            <a:r>
              <a:rPr lang="cs-CZ" sz="2400" dirty="0" smtClean="0"/>
              <a:t>Jihlavou.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9708" y="188640"/>
            <a:ext cx="54362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u="sng" dirty="0" smtClean="0"/>
              <a:t>SKLÁDKOVÁNÍ ODPADU:</a:t>
            </a:r>
          </a:p>
          <a:p>
            <a:r>
              <a:rPr lang="cs-CZ" sz="2400" dirty="0" smtClean="0"/>
              <a:t>     </a:t>
            </a:r>
          </a:p>
          <a:p>
            <a:r>
              <a:rPr lang="cs-CZ" sz="2400" dirty="0" smtClean="0"/>
              <a:t>Taková skládka potom vypadá takhle. </a:t>
            </a:r>
            <a:endParaRPr lang="cs-CZ" sz="2400" dirty="0"/>
          </a:p>
        </p:txBody>
      </p:sp>
      <p:sp>
        <p:nvSpPr>
          <p:cNvPr id="18" name="Šipka dolů 17"/>
          <p:cNvSpPr/>
          <p:nvPr/>
        </p:nvSpPr>
        <p:spPr>
          <a:xfrm rot="2115290">
            <a:off x="4286825" y="1846523"/>
            <a:ext cx="484632" cy="21599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38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755576" y="260648"/>
            <a:ext cx="6768752" cy="5433138"/>
            <a:chOff x="755576" y="260648"/>
            <a:chExt cx="6768752" cy="5433138"/>
          </a:xfrm>
        </p:grpSpPr>
        <p:pic>
          <p:nvPicPr>
            <p:cNvPr id="3074" name="Picture 2" descr="File:Chureca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260648"/>
              <a:ext cx="6768752" cy="5076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732240" y="5324454"/>
              <a:ext cx="792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Obr.4</a:t>
              </a:r>
              <a:endParaRPr lang="cs-CZ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323528" y="5589240"/>
            <a:ext cx="65421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Někteří lidé z chudých zemí využívají skládky </a:t>
            </a:r>
          </a:p>
          <a:p>
            <a:r>
              <a:rPr lang="cs-CZ" sz="2400" dirty="0" smtClean="0"/>
              <a:t>netříděného odpadu jako zdroje své obživy. 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6054588" y="0"/>
            <a:ext cx="2939480" cy="2204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Skládka komunálního odpadu v Nikaragui.</a:t>
            </a:r>
            <a:endParaRPr lang="cs-CZ" sz="2400" dirty="0"/>
          </a:p>
        </p:txBody>
      </p:sp>
      <p:sp>
        <p:nvSpPr>
          <p:cNvPr id="7" name="Šipka dolů 6"/>
          <p:cNvSpPr/>
          <p:nvPr/>
        </p:nvSpPr>
        <p:spPr>
          <a:xfrm rot="11757993">
            <a:off x="3370718" y="3752611"/>
            <a:ext cx="484632" cy="18047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55612" y="6420237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1576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278867" y="1844824"/>
            <a:ext cx="8865133" cy="3620526"/>
            <a:chOff x="188655" y="548680"/>
            <a:chExt cx="8865133" cy="3620526"/>
          </a:xfrm>
        </p:grpSpPr>
        <p:pic>
          <p:nvPicPr>
            <p:cNvPr id="4098" name="Picture 2" descr="Spalovna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655" y="548680"/>
              <a:ext cx="8865133" cy="3240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8250683" y="3799874"/>
              <a:ext cx="8031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5</a:t>
              </a:r>
              <a:endParaRPr lang="cs-CZ" dirty="0"/>
            </a:p>
          </p:txBody>
        </p:sp>
      </p:grpSp>
      <p:sp>
        <p:nvSpPr>
          <p:cNvPr id="5" name="Ovál 4"/>
          <p:cNvSpPr/>
          <p:nvPr/>
        </p:nvSpPr>
        <p:spPr>
          <a:xfrm rot="1678233">
            <a:off x="6466037" y="209894"/>
            <a:ext cx="2695170" cy="16747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Schéma spalovny odpadů SAKO v Brně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260" y="5085184"/>
            <a:ext cx="803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ČR se využívá vedle skládkování komunálního odpadu také jeho spalování ve speciálních zařízeních. </a:t>
            </a:r>
            <a:r>
              <a:rPr lang="cs-CZ" sz="2400" b="1" dirty="0" smtClean="0"/>
              <a:t>Výhodou  spaloven je vzniklé teplo, které se využívá pro vytápění nebo ohřev vody pro domácnosti…….. 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8867" y="419123"/>
            <a:ext cx="4386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2. SPALOVÁNÍ ODPADU:</a:t>
            </a:r>
            <a:endParaRPr lang="cs-CZ" sz="3200" u="sng" dirty="0"/>
          </a:p>
        </p:txBody>
      </p:sp>
      <p:sp>
        <p:nvSpPr>
          <p:cNvPr id="2" name="TextovéPole 1"/>
          <p:cNvSpPr txBox="1"/>
          <p:nvPr/>
        </p:nvSpPr>
        <p:spPr>
          <a:xfrm>
            <a:off x="184702" y="6596390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71766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207422" y="1835841"/>
            <a:ext cx="2385831" cy="3231812"/>
            <a:chOff x="683568" y="1772816"/>
            <a:chExt cx="2684060" cy="3902343"/>
          </a:xfrm>
        </p:grpSpPr>
        <p:pic>
          <p:nvPicPr>
            <p:cNvPr id="6146" name="Picture 2" descr="Soubor:PET-Einwegflasche REAL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1772816"/>
              <a:ext cx="2592288" cy="34563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541681" y="5229199"/>
              <a:ext cx="825947" cy="4459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Obr.6</a:t>
              </a:r>
              <a:endParaRPr lang="cs-CZ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762508" y="5132949"/>
            <a:ext cx="7704856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 použitých PET lahví se vyrábí umělá vlákna a ta se přidávají při tkaní do látek. Z nich se pak šijí naše oděvy.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7175" y="6398171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 smtClean="0"/>
          </a:p>
          <a:p>
            <a:endParaRPr lang="cs-CZ" sz="14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5004048" y="1052736"/>
            <a:ext cx="2783830" cy="4196550"/>
            <a:chOff x="5004048" y="381932"/>
            <a:chExt cx="3325229" cy="4875679"/>
          </a:xfrm>
        </p:grpSpPr>
        <p:pic>
          <p:nvPicPr>
            <p:cNvPr id="2050" name="Picture 2" descr="C:\Users\pc\Downloads\100_5986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381932"/>
              <a:ext cx="3004305" cy="4509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7452320" y="4828510"/>
              <a:ext cx="876957" cy="4291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Obr.7</a:t>
              </a:r>
              <a:endParaRPr lang="cs-CZ" dirty="0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79512" y="476791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Například: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2226164" y="3115534"/>
            <a:ext cx="3902527" cy="144016"/>
          </a:xfrm>
          <a:prstGeom prst="straightConnector1">
            <a:avLst/>
          </a:prstGeom>
          <a:ln w="762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427959" y="697096"/>
            <a:ext cx="2671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Fleecová</a:t>
            </a:r>
            <a:r>
              <a:rPr lang="cs-CZ" dirty="0" smtClean="0"/>
              <a:t> bunda</a:t>
            </a:r>
            <a:endParaRPr lang="cs-CZ" dirty="0"/>
          </a:p>
        </p:txBody>
      </p:sp>
      <p:sp>
        <p:nvSpPr>
          <p:cNvPr id="2" name="Ovál 1"/>
          <p:cNvSpPr/>
          <p:nvPr/>
        </p:nvSpPr>
        <p:spPr>
          <a:xfrm>
            <a:off x="1752475" y="881762"/>
            <a:ext cx="4302079" cy="21328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Řada materiálů se však dá znovu zpracovat a vyrobit z nich nové věci.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2325656" y="3429000"/>
            <a:ext cx="3730531" cy="14484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Říkáme tomu </a:t>
            </a:r>
            <a:r>
              <a:rPr lang="cs-CZ" sz="3200" dirty="0" smtClean="0"/>
              <a:t>RECYKLACE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5840" y="206351"/>
            <a:ext cx="27895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3.RECYKLACE:</a:t>
            </a:r>
            <a:endParaRPr lang="cs-CZ" sz="3200" u="sng" dirty="0"/>
          </a:p>
        </p:txBody>
      </p:sp>
    </p:spTree>
    <p:extLst>
      <p:ext uri="{BB962C8B-B14F-4D97-AF65-F5344CB8AC3E}">
        <p14:creationId xmlns:p14="http://schemas.microsoft.com/office/powerpoint/2010/main" val="411746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1788" y="802171"/>
            <a:ext cx="5078436" cy="3954377"/>
            <a:chOff x="467544" y="188641"/>
            <a:chExt cx="6750995" cy="4813915"/>
          </a:xfrm>
        </p:grpSpPr>
        <p:pic>
          <p:nvPicPr>
            <p:cNvPr id="5122" name="Picture 2" descr="File:Paper recycling in Ponte a Serraglio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88641"/>
              <a:ext cx="6509198" cy="4320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242567" y="4552945"/>
              <a:ext cx="975972" cy="4496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Obr.8</a:t>
              </a:r>
              <a:endParaRPr lang="cs-CZ" dirty="0"/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107504" y="260648"/>
            <a:ext cx="5262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Balíky papíru připravené k recyklaci.</a:t>
            </a:r>
            <a:endParaRPr lang="cs-CZ" sz="24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5233085" y="1930046"/>
            <a:ext cx="3767942" cy="2562729"/>
            <a:chOff x="5261128" y="1172988"/>
            <a:chExt cx="3767942" cy="2562729"/>
          </a:xfrm>
        </p:grpSpPr>
        <p:pic>
          <p:nvPicPr>
            <p:cNvPr id="5124" name="Picture 4" descr="File:Diariolibreperiodico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1128" y="1172988"/>
              <a:ext cx="3767942" cy="2520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168354" y="3366385"/>
              <a:ext cx="7341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Obr.9</a:t>
              </a:r>
              <a:endParaRPr lang="cs-CZ" dirty="0"/>
            </a:p>
          </p:txBody>
        </p:sp>
      </p:grpSp>
      <p:pic>
        <p:nvPicPr>
          <p:cNvPr id="5126" name="Picture 6" descr="File:Toilet paper 201011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470" y="4644553"/>
            <a:ext cx="2651492" cy="198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140311" y="6265240"/>
            <a:ext cx="85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5781085" y="260648"/>
            <a:ext cx="3215230" cy="16693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RECYKLÁTY</a:t>
            </a:r>
            <a:r>
              <a:rPr lang="cs-CZ" dirty="0" smtClean="0"/>
              <a:t>NOVINY A TOALETNÍ PAPÍR</a:t>
            </a:r>
            <a:endParaRPr lang="cs-CZ" dirty="0"/>
          </a:p>
        </p:txBody>
      </p:sp>
      <p:sp>
        <p:nvSpPr>
          <p:cNvPr id="12" name="Šipka dolů 11"/>
          <p:cNvSpPr/>
          <p:nvPr/>
        </p:nvSpPr>
        <p:spPr>
          <a:xfrm rot="21368382">
            <a:off x="6382855" y="1440841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 rot="21307476">
            <a:off x="7146384" y="1947734"/>
            <a:ext cx="484632" cy="29807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94089" y="4721261"/>
            <a:ext cx="4211960" cy="16577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Papírové vlákno se dá recyklovat 6-7krát. </a:t>
            </a:r>
            <a:endParaRPr lang="cs-CZ" sz="2800" dirty="0"/>
          </a:p>
        </p:txBody>
      </p:sp>
      <p:sp>
        <p:nvSpPr>
          <p:cNvPr id="15" name="Šipka dolů 14"/>
          <p:cNvSpPr/>
          <p:nvPr/>
        </p:nvSpPr>
        <p:spPr>
          <a:xfrm>
            <a:off x="2267744" y="83671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70426" y="650655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3041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JAK MŮŽETE DOMA TŘÍDIT ODPAD ?</a:t>
            </a:r>
            <a:endParaRPr lang="cs-CZ" sz="2800" u="sng" dirty="0"/>
          </a:p>
        </p:txBody>
      </p:sp>
      <p:grpSp>
        <p:nvGrpSpPr>
          <p:cNvPr id="5" name="Skupina 4"/>
          <p:cNvGrpSpPr/>
          <p:nvPr/>
        </p:nvGrpSpPr>
        <p:grpSpPr>
          <a:xfrm>
            <a:off x="323528" y="1239733"/>
            <a:ext cx="8670665" cy="5239915"/>
            <a:chOff x="592552" y="1412776"/>
            <a:chExt cx="8670665" cy="5239915"/>
          </a:xfrm>
        </p:grpSpPr>
        <p:pic>
          <p:nvPicPr>
            <p:cNvPr id="7170" name="Picture 2" descr="C:\Users\pc\Desktop\Radka\RECYKLACE\100_5934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552" y="1412776"/>
              <a:ext cx="7814879" cy="5205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407213" y="6283359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Obr.11</a:t>
              </a:r>
              <a:endParaRPr lang="cs-CZ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467544" y="6550223"/>
            <a:ext cx="7764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</a:t>
            </a:r>
            <a:endParaRPr lang="cs-CZ" sz="1400" dirty="0"/>
          </a:p>
        </p:txBody>
      </p:sp>
      <p:sp>
        <p:nvSpPr>
          <p:cNvPr id="3" name="Ovál 2"/>
          <p:cNvSpPr/>
          <p:nvPr/>
        </p:nvSpPr>
        <p:spPr>
          <a:xfrm>
            <a:off x="2915816" y="1215579"/>
            <a:ext cx="2376264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PYTLE NA TŘÍDĚNÝ ODPAD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0110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611560" y="1137428"/>
            <a:ext cx="8000008" cy="5112416"/>
            <a:chOff x="611560" y="476672"/>
            <a:chExt cx="8000008" cy="5778723"/>
          </a:xfrm>
        </p:grpSpPr>
        <p:pic>
          <p:nvPicPr>
            <p:cNvPr id="12290" name="Picture 2" descr="C:\Users\pc\Desktop\Radka\RECYKLACE\100_594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76672"/>
              <a:ext cx="8000008" cy="53287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7755564" y="5837928"/>
              <a:ext cx="856004" cy="4174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Obr.12</a:t>
              </a:r>
              <a:endParaRPr lang="cs-CZ" dirty="0"/>
            </a:p>
          </p:txBody>
        </p:sp>
      </p:grpSp>
      <p:sp>
        <p:nvSpPr>
          <p:cNvPr id="4" name="Ovál 3"/>
          <p:cNvSpPr/>
          <p:nvPr/>
        </p:nvSpPr>
        <p:spPr>
          <a:xfrm>
            <a:off x="849506" y="1484784"/>
            <a:ext cx="1202214" cy="9144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BÍLÉ SKLO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461792" y="851810"/>
            <a:ext cx="1584176" cy="114310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BAREVNÉ SKLO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580112" y="908720"/>
            <a:ext cx="1147010" cy="9144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PET lahve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6948264" y="1137429"/>
            <a:ext cx="1235302" cy="9144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PAPÍR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6381328"/>
            <a:ext cx="72728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315542"/>
            <a:ext cx="4772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KONTEJNERY NA TŘÍDĚNÝ ODPAD:</a:t>
            </a:r>
            <a:endParaRPr lang="cs-CZ" sz="2400" u="sng" dirty="0"/>
          </a:p>
        </p:txBody>
      </p:sp>
    </p:spTree>
    <p:extLst>
      <p:ext uri="{BB962C8B-B14F-4D97-AF65-F5344CB8AC3E}">
        <p14:creationId xmlns:p14="http://schemas.microsoft.com/office/powerpoint/2010/main" val="266069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827584" y="328573"/>
            <a:ext cx="7840780" cy="5555287"/>
            <a:chOff x="827584" y="328573"/>
            <a:chExt cx="7840780" cy="5555287"/>
          </a:xfrm>
        </p:grpSpPr>
        <p:pic>
          <p:nvPicPr>
            <p:cNvPr id="13314" name="Picture 2" descr="C:\Users\pc\Desktop\Radka\RECYKLACE\100_5955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328573"/>
              <a:ext cx="7785571" cy="51859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7812360" y="5514528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Obr.13</a:t>
              </a:r>
              <a:endParaRPr lang="cs-CZ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1149225" y="5883860"/>
            <a:ext cx="625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Můžeš recyklovat i nepotřebný čistý TEXTIL.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6525344"/>
            <a:ext cx="83529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0085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4499992" y="295073"/>
            <a:ext cx="4286250" cy="6100011"/>
            <a:chOff x="2195736" y="260648"/>
            <a:chExt cx="4286250" cy="6100011"/>
          </a:xfrm>
        </p:grpSpPr>
        <p:pic>
          <p:nvPicPr>
            <p:cNvPr id="14340" name="Picture 4" descr="File:Choce&amp;ncaron;, kontejner na elektroodpad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260648"/>
              <a:ext cx="428625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5625982" y="5991327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Obr.14</a:t>
              </a:r>
              <a:endParaRPr lang="cs-CZ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107443" y="980728"/>
            <a:ext cx="439254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Kontejner na sběr drobného </a:t>
            </a:r>
          </a:p>
          <a:p>
            <a:r>
              <a:rPr lang="cs-CZ" sz="2400" b="1" dirty="0" smtClean="0"/>
              <a:t>ELEKTROZAŘÍZENÍ</a:t>
            </a:r>
            <a:r>
              <a:rPr lang="cs-CZ" sz="2400" dirty="0" smtClean="0"/>
              <a:t>: sluchátka,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obily, klávesnice, rádio, </a:t>
            </a:r>
          </a:p>
          <a:p>
            <a:r>
              <a:rPr lang="cs-CZ" sz="2400" dirty="0"/>
              <a:t>r</a:t>
            </a:r>
            <a:r>
              <a:rPr lang="cs-CZ" sz="2400" dirty="0" smtClean="0"/>
              <a:t>ychlovarná konvice,</a:t>
            </a:r>
          </a:p>
          <a:p>
            <a:r>
              <a:rPr lang="cs-CZ" sz="2400" dirty="0" smtClean="0"/>
              <a:t>baterie….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Můžeš do něj vhodit vše,</a:t>
            </a:r>
            <a:endParaRPr lang="cs-CZ" sz="2400" dirty="0"/>
          </a:p>
          <a:p>
            <a:r>
              <a:rPr lang="cs-CZ" sz="2400" dirty="0" smtClean="0"/>
              <a:t>CO PROJDE VSTUPNÍM</a:t>
            </a:r>
          </a:p>
          <a:p>
            <a:r>
              <a:rPr lang="cs-CZ" sz="2400" dirty="0" smtClean="0"/>
              <a:t>OTVOREM KONTEJNERU.</a:t>
            </a:r>
            <a:endParaRPr lang="cs-CZ" sz="2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3779912" y="2503686"/>
            <a:ext cx="1855513" cy="2437482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52255" y="6395084"/>
            <a:ext cx="8108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8837" y="311170"/>
            <a:ext cx="2537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 a dále ještě máme…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84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66247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JSOU ALE I ODPADY, KTERÉ BY SE URČITĚ NEMĚLY VYHAZOVAT DO ODPADU Z DOMÁCNOSTI.</a:t>
            </a:r>
            <a:endParaRPr lang="cs-CZ" sz="2800" dirty="0"/>
          </a:p>
        </p:txBody>
      </p:sp>
      <p:sp>
        <p:nvSpPr>
          <p:cNvPr id="3" name="Ovál 2"/>
          <p:cNvSpPr/>
          <p:nvPr/>
        </p:nvSpPr>
        <p:spPr>
          <a:xfrm>
            <a:off x="3843536" y="1689085"/>
            <a:ext cx="1800200" cy="14233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BATERIE</a:t>
            </a:r>
            <a:endParaRPr lang="cs-CZ" sz="2400" dirty="0"/>
          </a:p>
        </p:txBody>
      </p:sp>
      <p:sp>
        <p:nvSpPr>
          <p:cNvPr id="4" name="Ovál 3"/>
          <p:cNvSpPr/>
          <p:nvPr/>
        </p:nvSpPr>
        <p:spPr>
          <a:xfrm>
            <a:off x="2649379" y="3279976"/>
            <a:ext cx="3312368" cy="30293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LEDNICE, TELEVIZORY, ŽÁROVKY, </a:t>
            </a:r>
          </a:p>
          <a:p>
            <a:pPr algn="ctr"/>
            <a:r>
              <a:rPr lang="cs-CZ" sz="2400" dirty="0" smtClean="0"/>
              <a:t>ZÁŘIVKY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 rot="1235483">
            <a:off x="479485" y="3279976"/>
            <a:ext cx="22825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LÉKY</a:t>
            </a:r>
            <a:endParaRPr lang="cs-CZ" sz="2400" dirty="0"/>
          </a:p>
        </p:txBody>
      </p:sp>
      <p:sp>
        <p:nvSpPr>
          <p:cNvPr id="6" name="Ovál 5"/>
          <p:cNvSpPr/>
          <p:nvPr/>
        </p:nvSpPr>
        <p:spPr>
          <a:xfrm>
            <a:off x="1808711" y="2053465"/>
            <a:ext cx="1681336" cy="12265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BARVY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 rot="20397138">
            <a:off x="6031178" y="3340857"/>
            <a:ext cx="2628292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CHEMIKÁLIE</a:t>
            </a:r>
            <a:endParaRPr lang="cs-CZ" sz="2400" dirty="0"/>
          </a:p>
        </p:txBody>
      </p:sp>
      <p:sp>
        <p:nvSpPr>
          <p:cNvPr id="8" name="Ovál 7"/>
          <p:cNvSpPr/>
          <p:nvPr/>
        </p:nvSpPr>
        <p:spPr>
          <a:xfrm rot="19399300">
            <a:off x="5352935" y="2187005"/>
            <a:ext cx="242656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OLEJE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6453336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4255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7504" y="527638"/>
            <a:ext cx="2448272" cy="4674456"/>
            <a:chOff x="331134" y="1865526"/>
            <a:chExt cx="1136915" cy="1864989"/>
          </a:xfrm>
        </p:grpSpPr>
        <p:pic>
          <p:nvPicPr>
            <p:cNvPr id="4" name="Picture 4" descr="Picture of Duck - Free Pictures - FreeFoto.com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134" y="1865526"/>
              <a:ext cx="1136915" cy="1705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331134" y="3583161"/>
              <a:ext cx="434703" cy="1473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Obr.15</a:t>
              </a:r>
              <a:endParaRPr lang="cs-CZ" dirty="0"/>
            </a:p>
          </p:txBody>
        </p:sp>
      </p:grpSp>
      <p:sp>
        <p:nvSpPr>
          <p:cNvPr id="6" name="Oválný popisek 5"/>
          <p:cNvSpPr/>
          <p:nvPr/>
        </p:nvSpPr>
        <p:spPr>
          <a:xfrm>
            <a:off x="2987824" y="0"/>
            <a:ext cx="2875021" cy="1894819"/>
          </a:xfrm>
          <a:prstGeom prst="wedgeEllipseCallout">
            <a:avLst>
              <a:gd name="adj1" fmla="val -92359"/>
              <a:gd name="adj2" fmla="val 327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KAM  S NIMI?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79912" y="220486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Zahnutá šipka dolů 10"/>
          <p:cNvSpPr/>
          <p:nvPr/>
        </p:nvSpPr>
        <p:spPr>
          <a:xfrm rot="2032685">
            <a:off x="6343265" y="594056"/>
            <a:ext cx="1216152" cy="1300018"/>
          </a:xfrm>
          <a:prstGeom prst="curved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NA SBĚRNÝ DVŮR !</a:t>
            </a:r>
            <a:endParaRPr lang="cs-CZ" dirty="0">
              <a:solidFill>
                <a:schemeClr val="tx1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2990758" y="2164814"/>
            <a:ext cx="6011597" cy="4405154"/>
            <a:chOff x="2990758" y="2164814"/>
            <a:chExt cx="6011597" cy="4405154"/>
          </a:xfrm>
        </p:grpSpPr>
        <p:pic>
          <p:nvPicPr>
            <p:cNvPr id="9" name="Picture 3" descr="C:\Users\pc\Desktop\Radka\RECYKLACE\100_5981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758" y="2164814"/>
              <a:ext cx="6011597" cy="4004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8134446" y="6200636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Obr.16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814201" y="6398368"/>
            <a:ext cx="7320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0388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251520" y="404664"/>
            <a:ext cx="8892480" cy="5976664"/>
            <a:chOff x="0" y="383366"/>
            <a:chExt cx="5796136" cy="4230423"/>
          </a:xfrm>
        </p:grpSpPr>
        <p:pic>
          <p:nvPicPr>
            <p:cNvPr id="6146" name="Picture 2" descr="C:\Users\pc\Desktop\Radka\RECYKLACE\100_5958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3366"/>
              <a:ext cx="5796136" cy="3861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4846051" y="4244457"/>
              <a:ext cx="9249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17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611560" y="652534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011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817494" y="548680"/>
            <a:ext cx="7423944" cy="5542747"/>
            <a:chOff x="817494" y="548680"/>
            <a:chExt cx="7423944" cy="5542747"/>
          </a:xfrm>
        </p:grpSpPr>
        <p:grpSp>
          <p:nvGrpSpPr>
            <p:cNvPr id="4" name="Skupina 3"/>
            <p:cNvGrpSpPr/>
            <p:nvPr/>
          </p:nvGrpSpPr>
          <p:grpSpPr>
            <a:xfrm>
              <a:off x="817494" y="548680"/>
              <a:ext cx="7423944" cy="4945076"/>
              <a:chOff x="817494" y="548680"/>
              <a:chExt cx="7423944" cy="4945076"/>
            </a:xfrm>
          </p:grpSpPr>
          <p:pic>
            <p:nvPicPr>
              <p:cNvPr id="7170" name="Picture 2" descr="C:\Users\pc\Desktop\Radka\RECYKLACE\100_5959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7494" y="548680"/>
                <a:ext cx="7423944" cy="49450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ovéPole 2"/>
              <p:cNvSpPr txBox="1"/>
              <p:nvPr/>
            </p:nvSpPr>
            <p:spPr>
              <a:xfrm>
                <a:off x="7161318" y="5124424"/>
                <a:ext cx="10801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Obr.18</a:t>
                </a:r>
                <a:endParaRPr lang="cs-CZ" dirty="0"/>
              </a:p>
            </p:txBody>
          </p:sp>
        </p:grpSp>
        <p:sp>
          <p:nvSpPr>
            <p:cNvPr id="2" name="TextovéPole 1"/>
            <p:cNvSpPr txBox="1"/>
            <p:nvPr/>
          </p:nvSpPr>
          <p:spPr>
            <a:xfrm>
              <a:off x="888017" y="5629762"/>
              <a:ext cx="728289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Plechovky s barvami</a:t>
              </a:r>
              <a:r>
                <a:rPr lang="cs-CZ" sz="2400" dirty="0"/>
                <a:t> </a:t>
              </a:r>
              <a:r>
                <a:rPr lang="cs-CZ" sz="2400" dirty="0" smtClean="0"/>
                <a:t>a chemikálie z domácností.</a:t>
              </a:r>
              <a:endParaRPr lang="cs-CZ" sz="2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1043608" y="6453336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293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467544" y="188640"/>
            <a:ext cx="4887802" cy="6120680"/>
            <a:chOff x="467544" y="188640"/>
            <a:chExt cx="4887802" cy="6120680"/>
          </a:xfrm>
        </p:grpSpPr>
        <p:pic>
          <p:nvPicPr>
            <p:cNvPr id="8194" name="Picture 2" descr="C:\Users\pc\Desktop\Radka\RECYKLACE\100_596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88640"/>
              <a:ext cx="4076974" cy="6120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4499342" y="5939988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Obr.19</a:t>
              </a:r>
              <a:endParaRPr lang="cs-CZ" dirty="0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067944" y="188640"/>
            <a:ext cx="4696590" cy="4104456"/>
            <a:chOff x="4067944" y="188640"/>
            <a:chExt cx="4696590" cy="4104456"/>
          </a:xfrm>
        </p:grpSpPr>
        <p:grpSp>
          <p:nvGrpSpPr>
            <p:cNvPr id="7" name="Skupina 6"/>
            <p:cNvGrpSpPr/>
            <p:nvPr/>
          </p:nvGrpSpPr>
          <p:grpSpPr>
            <a:xfrm>
              <a:off x="4067944" y="188640"/>
              <a:ext cx="4696590" cy="4104456"/>
              <a:chOff x="4067944" y="188640"/>
              <a:chExt cx="4696590" cy="4104456"/>
            </a:xfrm>
          </p:grpSpPr>
          <p:pic>
            <p:nvPicPr>
              <p:cNvPr id="8195" name="Picture 3" descr="C:\Users\pc\Desktop\Radka\RECYKLACE\100_5963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67944" y="188640"/>
                <a:ext cx="4696590" cy="41044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4116516" y="3923764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Obr.20</a:t>
                </a:r>
                <a:endParaRPr lang="cs-CZ" dirty="0"/>
              </a:p>
            </p:txBody>
          </p:sp>
        </p:grpSp>
        <p:sp>
          <p:nvSpPr>
            <p:cNvPr id="2" name="TextovéPole 1"/>
            <p:cNvSpPr txBox="1"/>
            <p:nvPr/>
          </p:nvSpPr>
          <p:spPr>
            <a:xfrm>
              <a:off x="4353855" y="332656"/>
              <a:ext cx="4142636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Nevyužité nebo prošlé léky.</a:t>
              </a:r>
              <a:endParaRPr lang="cs-CZ" sz="24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467544" y="649398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9592" y="1628800"/>
            <a:ext cx="29523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Plechovky s barvami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2836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199590"/>
            <a:ext cx="5580112" cy="4096129"/>
            <a:chOff x="0" y="199590"/>
            <a:chExt cx="5580112" cy="4096129"/>
          </a:xfrm>
        </p:grpSpPr>
        <p:grpSp>
          <p:nvGrpSpPr>
            <p:cNvPr id="4" name="Skupina 3"/>
            <p:cNvGrpSpPr/>
            <p:nvPr/>
          </p:nvGrpSpPr>
          <p:grpSpPr>
            <a:xfrm>
              <a:off x="0" y="199590"/>
              <a:ext cx="5580112" cy="4096129"/>
              <a:chOff x="0" y="199590"/>
              <a:chExt cx="5580112" cy="4096129"/>
            </a:xfrm>
          </p:grpSpPr>
          <p:pic>
            <p:nvPicPr>
              <p:cNvPr id="9218" name="Picture 2" descr="C:\Users\pc\Desktop\Radka\RECYKLACE\100_5961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99590"/>
                <a:ext cx="5580112" cy="37171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ovéPole 2"/>
              <p:cNvSpPr txBox="1"/>
              <p:nvPr/>
            </p:nvSpPr>
            <p:spPr>
              <a:xfrm>
                <a:off x="4148044" y="3926387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Obr.21</a:t>
                </a:r>
                <a:endParaRPr lang="cs-CZ" dirty="0"/>
              </a:p>
            </p:txBody>
          </p:sp>
        </p:grpSp>
        <p:sp>
          <p:nvSpPr>
            <p:cNvPr id="2" name="TextovéPole 1"/>
            <p:cNvSpPr txBox="1"/>
            <p:nvPr/>
          </p:nvSpPr>
          <p:spPr>
            <a:xfrm>
              <a:off x="263425" y="692696"/>
              <a:ext cx="4312621" cy="83099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Zářivky  a úsporné žárovky určené k likvidaci.</a:t>
              </a:r>
              <a:endParaRPr lang="cs-CZ" sz="24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2267744" y="321677"/>
            <a:ext cx="6267699" cy="5827748"/>
            <a:chOff x="2267744" y="321677"/>
            <a:chExt cx="6267699" cy="5827748"/>
          </a:xfrm>
        </p:grpSpPr>
        <p:grpSp>
          <p:nvGrpSpPr>
            <p:cNvPr id="8" name="Skupina 7"/>
            <p:cNvGrpSpPr/>
            <p:nvPr/>
          </p:nvGrpSpPr>
          <p:grpSpPr>
            <a:xfrm>
              <a:off x="5004048" y="321677"/>
              <a:ext cx="3531395" cy="5301208"/>
              <a:chOff x="5004048" y="321677"/>
              <a:chExt cx="3531395" cy="5301208"/>
            </a:xfrm>
          </p:grpSpPr>
          <p:pic>
            <p:nvPicPr>
              <p:cNvPr id="9219" name="Picture 3" descr="C:\Users\pc\Desktop\Radka\RECYKLACE\100_5964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04048" y="321677"/>
                <a:ext cx="3531395" cy="53012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TextovéPole 6"/>
              <p:cNvSpPr txBox="1"/>
              <p:nvPr/>
            </p:nvSpPr>
            <p:spPr>
              <a:xfrm>
                <a:off x="7679439" y="5253553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Obr.22</a:t>
                </a:r>
                <a:endParaRPr lang="cs-CZ" dirty="0"/>
              </a:p>
            </p:txBody>
          </p:sp>
        </p:grpSp>
        <p:sp>
          <p:nvSpPr>
            <p:cNvPr id="6" name="TextovéPole 5"/>
            <p:cNvSpPr txBox="1"/>
            <p:nvPr/>
          </p:nvSpPr>
          <p:spPr>
            <a:xfrm>
              <a:off x="2267744" y="5318428"/>
              <a:ext cx="5175711" cy="83099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Ke každé odevzdané  chemické látce se vypíše registrační list.</a:t>
              </a:r>
              <a:endParaRPr lang="cs-CZ" sz="2400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179512" y="6453336"/>
            <a:ext cx="8355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961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83366"/>
            <a:ext cx="9144000" cy="6137089"/>
            <a:chOff x="0" y="383366"/>
            <a:chExt cx="9144000" cy="6137089"/>
          </a:xfrm>
        </p:grpSpPr>
        <p:pic>
          <p:nvPicPr>
            <p:cNvPr id="10242" name="Picture 2" descr="C:\Users\pc\Desktop\Radka\RECYKLACE\100_5965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3366"/>
              <a:ext cx="9144000" cy="60912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8287996" y="6151123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Obr.23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539552" y="6597352"/>
            <a:ext cx="7748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1968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771800" y="4131265"/>
            <a:ext cx="85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136396" y="6525344"/>
            <a:ext cx="85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Obr.25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107504" y="143435"/>
            <a:ext cx="5911776" cy="3937823"/>
            <a:chOff x="107504" y="143435"/>
            <a:chExt cx="5911776" cy="3937823"/>
          </a:xfrm>
        </p:grpSpPr>
        <p:pic>
          <p:nvPicPr>
            <p:cNvPr id="11266" name="Picture 2" descr="C:\Users\pc\Desktop\Radka\RECYKLACE\100_5966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43435"/>
              <a:ext cx="5911776" cy="39378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467544" y="380618"/>
              <a:ext cx="2088232" cy="83099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Malé baterie - monočlánky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3806737" y="2949889"/>
            <a:ext cx="5185663" cy="3454425"/>
            <a:chOff x="3693061" y="2759290"/>
            <a:chExt cx="5185663" cy="3454425"/>
          </a:xfrm>
        </p:grpSpPr>
        <p:pic>
          <p:nvPicPr>
            <p:cNvPr id="11267" name="Picture 3" descr="C:\Users\pc\Desktop\Radka\RECYKLACE\100_5967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3061" y="2759290"/>
              <a:ext cx="5185663" cy="3454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5025773" y="2943956"/>
              <a:ext cx="1880823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Autobaterie</a:t>
              </a:r>
              <a:endParaRPr lang="cs-CZ" sz="24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251520" y="652534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3782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539552" y="332656"/>
            <a:ext cx="8463453" cy="5673725"/>
            <a:chOff x="539552" y="332656"/>
            <a:chExt cx="8463453" cy="5673725"/>
          </a:xfrm>
        </p:grpSpPr>
        <p:pic>
          <p:nvPicPr>
            <p:cNvPr id="12290" name="Picture 2" descr="C:\Users\pc\Desktop\Radka\RECYKLACE\100_5969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332656"/>
              <a:ext cx="8463453" cy="5637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8147001" y="5637049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Obr.26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467544" y="6453336"/>
            <a:ext cx="867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920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120642" y="116632"/>
            <a:ext cx="8964488" cy="6341017"/>
            <a:chOff x="120642" y="116632"/>
            <a:chExt cx="8964488" cy="6341017"/>
          </a:xfrm>
        </p:grpSpPr>
        <p:grpSp>
          <p:nvGrpSpPr>
            <p:cNvPr id="4" name="Skupina 3"/>
            <p:cNvGrpSpPr/>
            <p:nvPr/>
          </p:nvGrpSpPr>
          <p:grpSpPr>
            <a:xfrm>
              <a:off x="120642" y="116632"/>
              <a:ext cx="8964488" cy="6341017"/>
              <a:chOff x="120642" y="116632"/>
              <a:chExt cx="8964488" cy="6341017"/>
            </a:xfrm>
          </p:grpSpPr>
          <p:pic>
            <p:nvPicPr>
              <p:cNvPr id="13314" name="Picture 2" descr="C:\Users\pc\Desktop\Radka\RECYKLACE\100_5970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642" y="116632"/>
                <a:ext cx="8964488" cy="5971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ovéPole 2"/>
              <p:cNvSpPr txBox="1"/>
              <p:nvPr/>
            </p:nvSpPr>
            <p:spPr>
              <a:xfrm>
                <a:off x="8200344" y="6088317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Obr.27</a:t>
                </a:r>
                <a:endParaRPr lang="cs-CZ" dirty="0"/>
              </a:p>
            </p:txBody>
          </p:sp>
        </p:grpSp>
        <p:sp>
          <p:nvSpPr>
            <p:cNvPr id="2" name="TextovéPole 1"/>
            <p:cNvSpPr txBox="1"/>
            <p:nvPr/>
          </p:nvSpPr>
          <p:spPr>
            <a:xfrm>
              <a:off x="899592" y="5305508"/>
              <a:ext cx="6659289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Odevzdané televizory a počítačové monitory</a:t>
              </a:r>
              <a:endParaRPr lang="cs-CZ" sz="2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251520" y="6525344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5950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251520" y="188640"/>
            <a:ext cx="4104456" cy="6527000"/>
            <a:chOff x="251520" y="188640"/>
            <a:chExt cx="4104456" cy="6527000"/>
          </a:xfrm>
        </p:grpSpPr>
        <p:pic>
          <p:nvPicPr>
            <p:cNvPr id="14338" name="Picture 2" descr="C:\Users\pc\Desktop\Radka\RECYKLACE\100_5973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88640"/>
              <a:ext cx="4104456" cy="61614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81717" y="6346308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Obr.28</a:t>
              </a:r>
              <a:endParaRPr lang="cs-CZ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716016" y="192868"/>
            <a:ext cx="4085983" cy="6153440"/>
            <a:chOff x="4716016" y="192868"/>
            <a:chExt cx="4085983" cy="6153440"/>
          </a:xfrm>
        </p:grpSpPr>
        <p:pic>
          <p:nvPicPr>
            <p:cNvPr id="14339" name="Picture 3" descr="C:\Users\pc\Desktop\Radka\RECYKLACE\100_5974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192868"/>
              <a:ext cx="3796393" cy="56990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7945995" y="5976976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Obr.29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763688" y="546375"/>
            <a:ext cx="590465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Přepravní boxy na drobná elektrozařízení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37721" y="6530974"/>
            <a:ext cx="7664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1118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79512" y="182706"/>
            <a:ext cx="6192688" cy="6015938"/>
            <a:chOff x="179512" y="182706"/>
            <a:chExt cx="6192688" cy="6015938"/>
          </a:xfrm>
        </p:grpSpPr>
        <p:pic>
          <p:nvPicPr>
            <p:cNvPr id="15362" name="Picture 2" descr="C:\Users\pc\Desktop\Radka\RECYKLACE\100_5975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2706"/>
              <a:ext cx="6192688" cy="56509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179512" y="5829312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Obr.30</a:t>
              </a:r>
              <a:endParaRPr lang="cs-CZ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4436251" y="551079"/>
            <a:ext cx="3864712" cy="6016897"/>
            <a:chOff x="4439844" y="551079"/>
            <a:chExt cx="3864712" cy="6016897"/>
          </a:xfrm>
        </p:grpSpPr>
        <p:pic>
          <p:nvPicPr>
            <p:cNvPr id="15363" name="Picture 3" descr="C:\Users\pc\Desktop\Radka\RECYKLACE\100_5976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844" y="551079"/>
              <a:ext cx="3864712" cy="5616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7444959" y="6198644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Obr.31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475656" y="5229200"/>
            <a:ext cx="449457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Odevzdané lednice a pračka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656797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91472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472735" y="1219922"/>
            <a:ext cx="7517338" cy="5422342"/>
            <a:chOff x="1499520" y="1206044"/>
            <a:chExt cx="7517338" cy="5422342"/>
          </a:xfrm>
        </p:grpSpPr>
        <p:pic>
          <p:nvPicPr>
            <p:cNvPr id="16386" name="Picture 2" descr="C:\Users\pc\Desktop\Radka\RECYKLACE\100_597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9520" y="1206044"/>
              <a:ext cx="7490589" cy="49898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8160854" y="6259054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Obr.33</a:t>
              </a:r>
              <a:endParaRPr lang="cs-CZ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395536" y="188640"/>
            <a:ext cx="4320480" cy="3295256"/>
            <a:chOff x="395536" y="188640"/>
            <a:chExt cx="4320480" cy="3295256"/>
          </a:xfrm>
        </p:grpSpPr>
        <p:pic>
          <p:nvPicPr>
            <p:cNvPr id="16387" name="Picture 3" descr="C:\Users\pc\Desktop\Radka\RECYKLACE\100_5977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88640"/>
              <a:ext cx="4320480" cy="2878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395536" y="3114564"/>
              <a:ext cx="856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Obr.32</a:t>
              </a:r>
              <a:endParaRPr lang="cs-CZ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3275856" y="1340768"/>
            <a:ext cx="41649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Přívodní kabely a vysavače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6457598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680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323528" y="260648"/>
            <a:ext cx="3819727" cy="6146082"/>
            <a:chOff x="323528" y="260648"/>
            <a:chExt cx="3819727" cy="6146082"/>
          </a:xfrm>
        </p:grpSpPr>
        <p:grpSp>
          <p:nvGrpSpPr>
            <p:cNvPr id="4" name="Skupina 3"/>
            <p:cNvGrpSpPr/>
            <p:nvPr/>
          </p:nvGrpSpPr>
          <p:grpSpPr>
            <a:xfrm>
              <a:off x="323528" y="260648"/>
              <a:ext cx="3819727" cy="6146082"/>
              <a:chOff x="323528" y="260648"/>
              <a:chExt cx="3819727" cy="6146082"/>
            </a:xfrm>
          </p:grpSpPr>
          <p:pic>
            <p:nvPicPr>
              <p:cNvPr id="17410" name="Picture 2" descr="C:\Users\pc\Desktop\Radka\RECYKLACE\100_5980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3528" y="260648"/>
                <a:ext cx="3819727" cy="57340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ovéPole 2"/>
              <p:cNvSpPr txBox="1"/>
              <p:nvPr/>
            </p:nvSpPr>
            <p:spPr>
              <a:xfrm>
                <a:off x="3287251" y="6037398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Obr.34</a:t>
                </a:r>
                <a:endParaRPr lang="cs-CZ" dirty="0"/>
              </a:p>
            </p:txBody>
          </p:sp>
        </p:grpSp>
        <p:sp>
          <p:nvSpPr>
            <p:cNvPr id="2" name="TextovéPole 1"/>
            <p:cNvSpPr txBox="1"/>
            <p:nvPr/>
          </p:nvSpPr>
          <p:spPr>
            <a:xfrm>
              <a:off x="1429580" y="447055"/>
              <a:ext cx="2304256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Nádoby na olej</a:t>
              </a:r>
              <a:endParaRPr lang="cs-CZ" sz="24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271268" y="168632"/>
            <a:ext cx="4887722" cy="6467445"/>
            <a:chOff x="4271268" y="168632"/>
            <a:chExt cx="4887722" cy="6467445"/>
          </a:xfrm>
        </p:grpSpPr>
        <p:grpSp>
          <p:nvGrpSpPr>
            <p:cNvPr id="7" name="Skupina 6"/>
            <p:cNvGrpSpPr/>
            <p:nvPr/>
          </p:nvGrpSpPr>
          <p:grpSpPr>
            <a:xfrm>
              <a:off x="4716016" y="168632"/>
              <a:ext cx="4415970" cy="6467445"/>
              <a:chOff x="4546775" y="370420"/>
              <a:chExt cx="4415970" cy="6467445"/>
            </a:xfrm>
          </p:grpSpPr>
          <p:pic>
            <p:nvPicPr>
              <p:cNvPr id="17411" name="Picture 3" descr="C:\Users\pc\Desktop\Radka\RECYKLACE\100_5978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46775" y="370420"/>
                <a:ext cx="4052853" cy="60840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8106741" y="6468533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Obr.35</a:t>
                </a:r>
                <a:endParaRPr lang="cs-CZ" dirty="0"/>
              </a:p>
            </p:txBody>
          </p:sp>
        </p:grpSp>
        <p:sp>
          <p:nvSpPr>
            <p:cNvPr id="8" name="TextovéPole 7"/>
            <p:cNvSpPr txBox="1"/>
            <p:nvPr/>
          </p:nvSpPr>
          <p:spPr>
            <a:xfrm>
              <a:off x="4271268" y="1765646"/>
              <a:ext cx="4887722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Odevzdané ohřívače vody- bojlery</a:t>
              </a:r>
              <a:endParaRPr lang="cs-CZ" sz="2400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467544" y="6525344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46569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3686638" y="78178"/>
            <a:ext cx="5246731" cy="4289122"/>
            <a:chOff x="3686638" y="78178"/>
            <a:chExt cx="5246731" cy="4289122"/>
          </a:xfrm>
        </p:grpSpPr>
        <p:grpSp>
          <p:nvGrpSpPr>
            <p:cNvPr id="7" name="Skupina 6"/>
            <p:cNvGrpSpPr/>
            <p:nvPr/>
          </p:nvGrpSpPr>
          <p:grpSpPr>
            <a:xfrm>
              <a:off x="3686638" y="78178"/>
              <a:ext cx="5246731" cy="4289122"/>
              <a:chOff x="3756371" y="476672"/>
              <a:chExt cx="5246731" cy="4289122"/>
            </a:xfrm>
          </p:grpSpPr>
          <p:pic>
            <p:nvPicPr>
              <p:cNvPr id="18435" name="Picture 3" descr="C:\Users\pc\Desktop\Radka\RECYKLACE\100_5979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56371" y="476672"/>
                <a:ext cx="5246731" cy="34948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8143506" y="4396462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Obr.37</a:t>
                </a:r>
                <a:endParaRPr lang="cs-CZ" dirty="0"/>
              </a:p>
            </p:txBody>
          </p:sp>
        </p:grpSp>
        <p:sp>
          <p:nvSpPr>
            <p:cNvPr id="2" name="TextovéPole 1"/>
            <p:cNvSpPr txBox="1"/>
            <p:nvPr/>
          </p:nvSpPr>
          <p:spPr>
            <a:xfrm>
              <a:off x="4160418" y="3082387"/>
              <a:ext cx="4361824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Prázdné plechovky od barev</a:t>
              </a:r>
              <a:endParaRPr lang="cs-CZ" sz="24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0" y="188640"/>
            <a:ext cx="4160418" cy="5980984"/>
            <a:chOff x="0" y="188640"/>
            <a:chExt cx="4160418" cy="5980984"/>
          </a:xfrm>
        </p:grpSpPr>
        <p:grpSp>
          <p:nvGrpSpPr>
            <p:cNvPr id="4" name="Skupina 3"/>
            <p:cNvGrpSpPr/>
            <p:nvPr/>
          </p:nvGrpSpPr>
          <p:grpSpPr>
            <a:xfrm>
              <a:off x="251520" y="188640"/>
              <a:ext cx="3723267" cy="5980984"/>
              <a:chOff x="611560" y="260648"/>
              <a:chExt cx="3723267" cy="5980984"/>
            </a:xfrm>
          </p:grpSpPr>
          <p:pic>
            <p:nvPicPr>
              <p:cNvPr id="18434" name="Picture 2" descr="C:\Users\pc\Desktop\Radka\RECYKLACE\100_5968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560" y="260648"/>
                <a:ext cx="3723267" cy="55892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ovéPole 2"/>
              <p:cNvSpPr txBox="1"/>
              <p:nvPr/>
            </p:nvSpPr>
            <p:spPr>
              <a:xfrm>
                <a:off x="3442684" y="5872300"/>
                <a:ext cx="856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Obr.36</a:t>
                </a:r>
                <a:endParaRPr lang="cs-CZ" dirty="0"/>
              </a:p>
            </p:txBody>
          </p:sp>
        </p:grpSp>
        <p:sp>
          <p:nvSpPr>
            <p:cNvPr id="8" name="TextovéPole 7"/>
            <p:cNvSpPr txBox="1"/>
            <p:nvPr/>
          </p:nvSpPr>
          <p:spPr>
            <a:xfrm>
              <a:off x="0" y="229889"/>
              <a:ext cx="416041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Prázdné náplně do tiskáren</a:t>
              </a:r>
              <a:endParaRPr lang="cs-CZ" sz="2400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395536" y="652534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822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64096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Citace:</a:t>
            </a:r>
          </a:p>
          <a:p>
            <a:r>
              <a:rPr lang="cs-CZ" sz="1200" dirty="0" smtClean="0"/>
              <a:t>Obr.1 DEZIDOR. </a:t>
            </a:r>
            <a:r>
              <a:rPr lang="cs-CZ" sz="1200" i="1" dirty="0" smtClean="0"/>
              <a:t>http://commons.wikimedia.org</a:t>
            </a:r>
            <a:r>
              <a:rPr lang="cs-CZ" sz="1200" dirty="0" smtClean="0"/>
              <a:t> [online]. 10.11.2008 [cit. 21.1.2012]. Dostupný pod licencí </a:t>
            </a:r>
            <a:r>
              <a:rPr lang="cs-CZ" sz="1200" dirty="0" err="1" smtClean="0"/>
              <a:t>Creative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</a:t>
            </a:r>
            <a:r>
              <a:rPr lang="cs-CZ" sz="1200" dirty="0" smtClean="0"/>
              <a:t> Uveďte autora 3.0 </a:t>
            </a:r>
            <a:r>
              <a:rPr lang="cs-CZ" sz="1200" dirty="0" err="1" smtClean="0"/>
              <a:t>Unported</a:t>
            </a:r>
            <a:r>
              <a:rPr lang="cs-CZ" sz="1200" dirty="0" smtClean="0"/>
              <a:t> na WWW: </a:t>
            </a:r>
            <a:r>
              <a:rPr lang="cs-CZ" sz="1200" dirty="0" smtClean="0">
                <a:hlinkClick r:id="rId2"/>
              </a:rPr>
              <a:t>&lt;http://commons.wikimedia.org/wiki/File:Hromada_odpadk%C5%AF.jpg?uselang=</a:t>
            </a:r>
            <a:r>
              <a:rPr lang="cs-CZ" sz="1200" dirty="0" err="1" smtClean="0">
                <a:hlinkClick r:id="rId2"/>
              </a:rPr>
              <a:t>cs</a:t>
            </a:r>
            <a:r>
              <a:rPr lang="cs-CZ" sz="1200" dirty="0" smtClean="0">
                <a:hlinkClick r:id="rId2"/>
              </a:rPr>
              <a:t>&gt;.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Obr.2 BALLARD, Sebastian. </a:t>
            </a:r>
            <a:r>
              <a:rPr lang="cs-CZ" sz="1200" i="1" dirty="0" smtClean="0"/>
              <a:t>http://commons.wikimedia.org</a:t>
            </a:r>
            <a:r>
              <a:rPr lang="cs-CZ" sz="1200" dirty="0" smtClean="0"/>
              <a:t> [online]. 25.2.2011 [cit. 21.1.2012]. Dostupný pod licencí </a:t>
            </a:r>
            <a:r>
              <a:rPr lang="cs-CZ" sz="1200" dirty="0" err="1" smtClean="0"/>
              <a:t>Creative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</a:t>
            </a:r>
            <a:r>
              <a:rPr lang="cs-CZ" sz="1200" dirty="0" smtClean="0"/>
              <a:t> Uveďte autora-Zachovejte licenci 2.0 </a:t>
            </a:r>
            <a:r>
              <a:rPr lang="cs-CZ" sz="1200" dirty="0" err="1" smtClean="0"/>
              <a:t>Generic</a:t>
            </a:r>
            <a:r>
              <a:rPr lang="cs-CZ" sz="1200" dirty="0" smtClean="0"/>
              <a:t> na WWW: </a:t>
            </a:r>
            <a:r>
              <a:rPr lang="cs-CZ" sz="1200" dirty="0" smtClean="0">
                <a:hlinkClick r:id="rId3"/>
              </a:rPr>
              <a:t>&lt;http://commons.wikimedia.org/wiki/File:It_makes_me_mad%5E_-_geograph.org.uk_-_1134803.jpg?uselang=</a:t>
            </a:r>
            <a:r>
              <a:rPr lang="cs-CZ" sz="1200" dirty="0" err="1" smtClean="0">
                <a:hlinkClick r:id="rId3"/>
              </a:rPr>
              <a:t>cs</a:t>
            </a:r>
            <a:r>
              <a:rPr lang="cs-CZ" sz="1200" dirty="0" smtClean="0">
                <a:hlinkClick r:id="rId3"/>
              </a:rPr>
              <a:t>&gt;.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Obr.3 KOVÁŘ</a:t>
            </a:r>
            <a:r>
              <a:rPr lang="cs-CZ" sz="1200" dirty="0"/>
              <a:t>, Luděk.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9.6.2007 [cit. </a:t>
            </a:r>
            <a:r>
              <a:rPr lang="cs-CZ" sz="1200" dirty="0" smtClean="0"/>
              <a:t>25.1.2012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autora-Zachovejte licenci 3.0 </a:t>
            </a:r>
            <a:r>
              <a:rPr lang="cs-CZ" sz="1200" dirty="0" err="1"/>
              <a:t>Unported</a:t>
            </a:r>
            <a:r>
              <a:rPr lang="cs-CZ" sz="1200" dirty="0"/>
              <a:t>, 2.5 </a:t>
            </a:r>
            <a:r>
              <a:rPr lang="cs-CZ" sz="1200" dirty="0" err="1"/>
              <a:t>Generic</a:t>
            </a:r>
            <a:r>
              <a:rPr lang="cs-CZ" sz="1200" dirty="0"/>
              <a:t>, 2.0 </a:t>
            </a:r>
            <a:r>
              <a:rPr lang="cs-CZ" sz="1200" dirty="0" err="1"/>
              <a:t>Generic</a:t>
            </a:r>
            <a:r>
              <a:rPr lang="cs-CZ" sz="1200" dirty="0"/>
              <a:t> a 1.0 </a:t>
            </a:r>
            <a:r>
              <a:rPr lang="cs-CZ" sz="1200" dirty="0" err="1"/>
              <a:t>Generic</a:t>
            </a:r>
            <a:r>
              <a:rPr lang="cs-CZ" sz="1200" dirty="0"/>
              <a:t>. na WWW: </a:t>
            </a:r>
            <a:r>
              <a:rPr lang="cs-CZ" sz="1200" dirty="0">
                <a:hlinkClick r:id="rId4"/>
              </a:rPr>
              <a:t>&lt;http://commons.wikimedia.org/wiki/File:Vyskytn%C3%A1_nad_Jihlavou-skl%C3%A1dka.JPG?uselang=</a:t>
            </a:r>
            <a:r>
              <a:rPr lang="cs-CZ" sz="1200" dirty="0" err="1">
                <a:hlinkClick r:id="rId4"/>
              </a:rPr>
              <a:t>cs</a:t>
            </a:r>
            <a:r>
              <a:rPr lang="cs-CZ" sz="1200" dirty="0">
                <a:hlinkClick r:id="rId4"/>
              </a:rPr>
              <a:t>&gt;. </a:t>
            </a:r>
            <a:r>
              <a:rPr lang="cs-CZ" sz="1200" dirty="0" smtClean="0">
                <a:hlinkClick r:id="rId4"/>
              </a:rPr>
              <a:t>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Obr.4 </a:t>
            </a:r>
            <a:r>
              <a:rPr lang="cs-CZ" sz="1200" dirty="0"/>
              <a:t>BAULUZ, </a:t>
            </a:r>
            <a:r>
              <a:rPr lang="cs-CZ" sz="1200" dirty="0" err="1"/>
              <a:t>Gonzalo</a:t>
            </a:r>
            <a:r>
              <a:rPr lang="cs-CZ" sz="1200" dirty="0"/>
              <a:t>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26.10.2007 [cit. </a:t>
            </a:r>
            <a:r>
              <a:rPr lang="cs-CZ" sz="1200" dirty="0" smtClean="0"/>
              <a:t>25.1.2012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 3.0 </a:t>
            </a:r>
            <a:r>
              <a:rPr lang="cs-CZ" sz="1200" dirty="0" err="1"/>
              <a:t>Unported</a:t>
            </a:r>
            <a:r>
              <a:rPr lang="cs-CZ" sz="1200" dirty="0"/>
              <a:t> na WWW: </a:t>
            </a:r>
            <a:r>
              <a:rPr lang="cs-CZ" sz="1200" dirty="0">
                <a:hlinkClick r:id="rId5"/>
              </a:rPr>
              <a:t>&lt;http://commons.wikimedia.org/wiki/File:Chureca1.jpg?uselang=</a:t>
            </a:r>
            <a:r>
              <a:rPr lang="cs-CZ" sz="1200" dirty="0" err="1">
                <a:hlinkClick r:id="rId5"/>
              </a:rPr>
              <a:t>cs</a:t>
            </a:r>
            <a:r>
              <a:rPr lang="cs-CZ" sz="1200" dirty="0">
                <a:hlinkClick r:id="rId5"/>
              </a:rPr>
              <a:t>&gt;.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Obr.5 </a:t>
            </a:r>
            <a:r>
              <a:rPr lang="cs-CZ" sz="1200" dirty="0"/>
              <a:t>ENVIWIKI CONTRIBUTORS. </a:t>
            </a:r>
            <a:r>
              <a:rPr lang="cs-CZ" sz="1200" i="1" dirty="0"/>
              <a:t>http://www.enviwiki.cz/wiki/Spalovna_odpad%C5%AF</a:t>
            </a:r>
            <a:r>
              <a:rPr lang="cs-CZ" sz="1200" dirty="0"/>
              <a:t> [online]. 3.5.2010 [cit. </a:t>
            </a:r>
            <a:r>
              <a:rPr lang="cs-CZ" sz="1200" dirty="0" smtClean="0"/>
              <a:t>25.1.2012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 3.0 </a:t>
            </a:r>
            <a:r>
              <a:rPr lang="cs-CZ" sz="1200" dirty="0" err="1"/>
              <a:t>Unported</a:t>
            </a:r>
            <a:r>
              <a:rPr lang="cs-CZ" sz="1200" dirty="0"/>
              <a:t> na WWW: </a:t>
            </a:r>
            <a:r>
              <a:rPr lang="cs-CZ" sz="1200" dirty="0">
                <a:hlinkClick r:id="rId6"/>
              </a:rPr>
              <a:t>&lt;http://www.enviwiki.cz/wiki/Spalovna_odpad%C5%AF#cite_note-sako-3&gt;.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Obr.6 </a:t>
            </a:r>
            <a:r>
              <a:rPr lang="cs-CZ" sz="1200" dirty="0"/>
              <a:t>BODENSEEMANN.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5.6.2006 [cit. </a:t>
            </a:r>
            <a:r>
              <a:rPr lang="cs-CZ" sz="1200" dirty="0" smtClean="0"/>
              <a:t>21.1.2012</a:t>
            </a:r>
            <a:r>
              <a:rPr lang="cs-CZ" sz="1200" dirty="0"/>
              <a:t>]. Dostupný pod licencí Uveďte autora-Zachovejte licenci 3.0 </a:t>
            </a:r>
            <a:r>
              <a:rPr lang="cs-CZ" sz="1200" dirty="0" err="1"/>
              <a:t>Unported</a:t>
            </a:r>
            <a:r>
              <a:rPr lang="cs-CZ" sz="1200" dirty="0"/>
              <a:t> na WWW: </a:t>
            </a:r>
            <a:r>
              <a:rPr lang="cs-CZ" sz="1200" dirty="0">
                <a:hlinkClick r:id="rId7"/>
              </a:rPr>
              <a:t>&lt;http://czech-speedtest.10fastfingers.com&gt;.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Obr.7 NÝVLTOVÁ, Radka. </a:t>
            </a:r>
            <a:r>
              <a:rPr lang="cs-CZ" sz="1200" dirty="0" err="1" smtClean="0"/>
              <a:t>Fleecová</a:t>
            </a:r>
            <a:r>
              <a:rPr lang="cs-CZ" sz="1200" dirty="0"/>
              <a:t> bunda, vlastní foto, [cit. </a:t>
            </a:r>
            <a:r>
              <a:rPr lang="cs-CZ" sz="1200" dirty="0" smtClean="0"/>
              <a:t>21.1.2012]</a:t>
            </a:r>
          </a:p>
          <a:p>
            <a:endParaRPr lang="cs-CZ" sz="1200" dirty="0" smtClean="0"/>
          </a:p>
          <a:p>
            <a:r>
              <a:rPr lang="cs-CZ" sz="1200" dirty="0" smtClean="0"/>
              <a:t>Obr.8 </a:t>
            </a:r>
            <a:r>
              <a:rPr lang="pt-BR" sz="1200" dirty="0"/>
              <a:t>H005. </a:t>
            </a:r>
            <a:r>
              <a:rPr lang="pt-BR" sz="1200" i="1" dirty="0"/>
              <a:t>http://commons.wikimedia.org</a:t>
            </a:r>
            <a:r>
              <a:rPr lang="pt-BR" sz="1200" dirty="0"/>
              <a:t> [online]. 27.7.2009 [cit. </a:t>
            </a:r>
            <a:r>
              <a:rPr lang="pt-BR" sz="1200" dirty="0" smtClean="0"/>
              <a:t>25.</a:t>
            </a:r>
            <a:r>
              <a:rPr lang="cs-CZ" sz="1200" dirty="0" smtClean="0"/>
              <a:t>1</a:t>
            </a:r>
            <a:r>
              <a:rPr lang="pt-BR" sz="1200" dirty="0" smtClean="0"/>
              <a:t>.2012</a:t>
            </a:r>
            <a:r>
              <a:rPr lang="pt-BR" sz="1200" dirty="0"/>
              <a:t>]. Dostupný pod licencí volné dílo na WWW: </a:t>
            </a:r>
            <a:r>
              <a:rPr lang="pt-BR" sz="1200" dirty="0">
                <a:hlinkClick r:id="rId8"/>
              </a:rPr>
              <a:t>&lt;http://commons.wikimedia.org/wiki/File:Paper_recycling_in_Ponte_a_Serraglio.JPG?uselang=cs&gt;.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Obr.9 </a:t>
            </a:r>
            <a:r>
              <a:rPr lang="cs-CZ" sz="1200" dirty="0"/>
              <a:t>THEAVIATOR87.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7.11.2010 [cit. </a:t>
            </a:r>
            <a:r>
              <a:rPr lang="cs-CZ" sz="1200" dirty="0" smtClean="0"/>
              <a:t>25.1.2012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autora-Zachovejte licenci 3.0 </a:t>
            </a:r>
            <a:r>
              <a:rPr lang="cs-CZ" sz="1200" dirty="0" err="1"/>
              <a:t>Unported</a:t>
            </a:r>
            <a:r>
              <a:rPr lang="cs-CZ" sz="1200" dirty="0"/>
              <a:t>, 2.5 </a:t>
            </a:r>
            <a:r>
              <a:rPr lang="cs-CZ" sz="1200" dirty="0" err="1"/>
              <a:t>Generic</a:t>
            </a:r>
            <a:r>
              <a:rPr lang="cs-CZ" sz="1200" dirty="0"/>
              <a:t>, 2.0 </a:t>
            </a:r>
            <a:r>
              <a:rPr lang="cs-CZ" sz="1200" dirty="0" err="1"/>
              <a:t>Generic</a:t>
            </a:r>
            <a:r>
              <a:rPr lang="cs-CZ" sz="1200" dirty="0"/>
              <a:t> a 1.0 </a:t>
            </a:r>
            <a:r>
              <a:rPr lang="cs-CZ" sz="1200" dirty="0" err="1"/>
              <a:t>Generic</a:t>
            </a:r>
            <a:r>
              <a:rPr lang="cs-CZ" sz="1200" dirty="0"/>
              <a:t> na WWW: </a:t>
            </a:r>
            <a:r>
              <a:rPr lang="cs-CZ" sz="1200" dirty="0">
                <a:hlinkClick r:id="rId9"/>
              </a:rPr>
              <a:t>&lt;http://commons.wikimedia.org/wiki/</a:t>
            </a:r>
            <a:r>
              <a:rPr lang="cs-CZ" sz="1200" dirty="0" err="1">
                <a:hlinkClick r:id="rId9"/>
              </a:rPr>
              <a:t>File:Diariolibreperiodico.jpg?uselang</a:t>
            </a:r>
            <a:r>
              <a:rPr lang="cs-CZ" sz="1200" dirty="0">
                <a:hlinkClick r:id="rId9"/>
              </a:rPr>
              <a:t>=</a:t>
            </a:r>
            <a:r>
              <a:rPr lang="cs-CZ" sz="1200" dirty="0" err="1">
                <a:hlinkClick r:id="rId9"/>
              </a:rPr>
              <a:t>cs</a:t>
            </a:r>
            <a:r>
              <a:rPr lang="cs-CZ" sz="1200" dirty="0">
                <a:hlinkClick r:id="rId9"/>
              </a:rPr>
              <a:t>&gt;. </a:t>
            </a:r>
            <a:endParaRPr lang="cs-CZ" sz="12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6525344"/>
            <a:ext cx="8820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0547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82809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Obr.10 BATHOLITH. </a:t>
            </a:r>
            <a:r>
              <a:rPr lang="cs-CZ" sz="1100" i="1" dirty="0"/>
              <a:t>http://commons.wikimedia.org</a:t>
            </a:r>
            <a:r>
              <a:rPr lang="cs-CZ" sz="1100" dirty="0"/>
              <a:t> [online]. 11.9.2010 [cit. </a:t>
            </a:r>
            <a:r>
              <a:rPr lang="cs-CZ" sz="1100" dirty="0" smtClean="0"/>
              <a:t>25.1.2012</a:t>
            </a:r>
            <a:r>
              <a:rPr lang="cs-CZ" sz="1100" dirty="0"/>
              <a:t>]. Dostupný pod licencí volné dílo na WWW: </a:t>
            </a:r>
            <a:r>
              <a:rPr lang="cs-CZ" sz="1100" dirty="0">
                <a:hlinkClick r:id="rId2"/>
              </a:rPr>
              <a:t>&lt;http://commons.wikimedia.org/wiki/File:Toilet_paper_20101110.jpg?uselang=</a:t>
            </a:r>
            <a:r>
              <a:rPr lang="cs-CZ" sz="1100" dirty="0" err="1">
                <a:hlinkClick r:id="rId2"/>
              </a:rPr>
              <a:t>cs</a:t>
            </a:r>
            <a:r>
              <a:rPr lang="cs-CZ" sz="1100" dirty="0">
                <a:hlinkClick r:id="rId2"/>
              </a:rPr>
              <a:t>&gt;. </a:t>
            </a:r>
            <a:endParaRPr lang="cs-CZ" sz="1100" dirty="0"/>
          </a:p>
          <a:p>
            <a:r>
              <a:rPr lang="cs-CZ" sz="1100" dirty="0"/>
              <a:t>Obr.11 NÝVLTOVÁ, Radka. Pytle na recyklaci </a:t>
            </a:r>
            <a:r>
              <a:rPr lang="cs-CZ" sz="1100" dirty="0" err="1"/>
              <a:t>odpadu,vlastní</a:t>
            </a:r>
            <a:r>
              <a:rPr lang="cs-CZ" sz="1100" dirty="0"/>
              <a:t>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/>
              <a:t>Obr.12 NÝVLTOVÁ, Radka. Stanoviště sběrných kontejnerů </a:t>
            </a:r>
            <a:r>
              <a:rPr lang="cs-CZ" sz="1100" dirty="0" err="1"/>
              <a:t>Jbc,vlastní</a:t>
            </a:r>
            <a:r>
              <a:rPr lang="cs-CZ" sz="1100" dirty="0"/>
              <a:t>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/>
              <a:t>Obr.13 NÝVLTOVÁ, Radka. Sběrný kontejner na textil </a:t>
            </a:r>
            <a:r>
              <a:rPr lang="cs-CZ" sz="1100" dirty="0" err="1"/>
              <a:t>Jbc,vlastní</a:t>
            </a:r>
            <a:r>
              <a:rPr lang="cs-CZ" sz="1100" dirty="0"/>
              <a:t>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/>
              <a:t>Obr.14 ŠJŮ. </a:t>
            </a:r>
            <a:r>
              <a:rPr lang="cs-CZ" sz="1100" i="1" dirty="0"/>
              <a:t>http://commons.wikimedia.org</a:t>
            </a:r>
            <a:r>
              <a:rPr lang="cs-CZ" sz="1100" dirty="0"/>
              <a:t> [online]. 25.7.2011 [cit. </a:t>
            </a:r>
            <a:r>
              <a:rPr lang="cs-CZ" sz="1100" dirty="0" smtClean="0"/>
              <a:t>21.1.2012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/>
              <a:t>Commons</a:t>
            </a:r>
            <a:r>
              <a:rPr lang="cs-CZ" sz="1100" dirty="0"/>
              <a:t> Uveďte autora-Zachovejte licenci 3.0 </a:t>
            </a:r>
            <a:r>
              <a:rPr lang="cs-CZ" sz="1100" dirty="0" err="1"/>
              <a:t>Unported</a:t>
            </a:r>
            <a:r>
              <a:rPr lang="cs-CZ" sz="1100" dirty="0"/>
              <a:t> na WWW: </a:t>
            </a:r>
          </a:p>
          <a:p>
            <a:r>
              <a:rPr lang="cs-CZ" sz="1100" dirty="0">
                <a:hlinkClick r:id="rId3"/>
              </a:rPr>
              <a:t>&lt;http://commons.wikimedia.org/wiki/File:Choce%C5%88,_kontejner_na_elektroodpad.jpg?uselang=</a:t>
            </a:r>
            <a:r>
              <a:rPr lang="cs-CZ" sz="1100" dirty="0" err="1">
                <a:hlinkClick r:id="rId3"/>
              </a:rPr>
              <a:t>cs</a:t>
            </a:r>
            <a:r>
              <a:rPr lang="cs-CZ" sz="1100" dirty="0">
                <a:hlinkClick r:id="rId3"/>
              </a:rPr>
              <a:t>&gt;.</a:t>
            </a:r>
            <a:endParaRPr lang="cs-CZ" sz="1100" dirty="0"/>
          </a:p>
          <a:p>
            <a:r>
              <a:rPr lang="cs-CZ" sz="1100" dirty="0"/>
              <a:t>Obr.15 </a:t>
            </a:r>
            <a:r>
              <a:rPr lang="cs-CZ" sz="1100" dirty="0">
                <a:hlinkClick r:id="rId4"/>
              </a:rPr>
              <a:t>http://www.freefoto.com/preview/01-08-52/Duck</a:t>
            </a:r>
            <a:endParaRPr lang="cs-CZ" sz="1100" dirty="0"/>
          </a:p>
          <a:p>
            <a:r>
              <a:rPr lang="cs-CZ" sz="1100" dirty="0"/>
              <a:t>Obr.16 NÝVLTOVÁ, Radka. </a:t>
            </a:r>
            <a:r>
              <a:rPr lang="cs-CZ" sz="1100" dirty="0" err="1"/>
              <a:t>Info</a:t>
            </a:r>
            <a:r>
              <a:rPr lang="cs-CZ" sz="1100" dirty="0"/>
              <a:t> cedule sběrného dvora v JBC, vlastní foto, [cit. </a:t>
            </a:r>
            <a:r>
              <a:rPr lang="cs-CZ" sz="1100" dirty="0" smtClean="0"/>
              <a:t>21.1.2012</a:t>
            </a:r>
          </a:p>
          <a:p>
            <a:r>
              <a:rPr lang="cs-CZ" sz="1100" dirty="0" smtClean="0"/>
              <a:t>Obr.17 </a:t>
            </a:r>
            <a:r>
              <a:rPr lang="cs-CZ" sz="1100" dirty="0"/>
              <a:t>NÝVLTOVÁ, Radka. </a:t>
            </a:r>
            <a:r>
              <a:rPr lang="cs-CZ" sz="1100" dirty="0" err="1" smtClean="0"/>
              <a:t>Info</a:t>
            </a:r>
            <a:r>
              <a:rPr lang="cs-CZ" sz="1100" dirty="0" smtClean="0"/>
              <a:t> cedule - Sklad nebezpečného odpadu,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Obr.18 </a:t>
            </a:r>
            <a:r>
              <a:rPr lang="cs-CZ" sz="1100" dirty="0"/>
              <a:t>NÝVLTOVÁ, Radka. </a:t>
            </a:r>
            <a:r>
              <a:rPr lang="cs-CZ" sz="1100" dirty="0" smtClean="0"/>
              <a:t>Barvy,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Obr.19 </a:t>
            </a:r>
            <a:r>
              <a:rPr lang="cs-CZ" sz="1100" dirty="0"/>
              <a:t>NÝVLTOVÁ, Radka. </a:t>
            </a:r>
            <a:r>
              <a:rPr lang="cs-CZ" sz="1100" dirty="0" smtClean="0"/>
              <a:t>Plechovky s barvami,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Obr.20 </a:t>
            </a:r>
            <a:r>
              <a:rPr lang="cs-CZ" sz="1100" dirty="0"/>
              <a:t>NÝVLTOVÁ, Radka. </a:t>
            </a:r>
            <a:r>
              <a:rPr lang="cs-CZ" sz="1100" dirty="0" smtClean="0"/>
              <a:t>Léky,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Obr.21 </a:t>
            </a:r>
            <a:r>
              <a:rPr lang="cs-CZ" sz="1100" dirty="0"/>
              <a:t>NÝVLTOVÁ, Radka. </a:t>
            </a:r>
            <a:r>
              <a:rPr lang="cs-CZ" sz="1100" dirty="0" smtClean="0"/>
              <a:t>Zářivky a úsporné žárovky,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Obr.22 </a:t>
            </a:r>
            <a:r>
              <a:rPr lang="cs-CZ" sz="1100" dirty="0"/>
              <a:t>NÝVLTOVÁ, Radka. </a:t>
            </a:r>
            <a:r>
              <a:rPr lang="cs-CZ" sz="1100" dirty="0" smtClean="0"/>
              <a:t>Průvodky,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Obr.23 </a:t>
            </a:r>
            <a:r>
              <a:rPr lang="cs-CZ" sz="1100" dirty="0"/>
              <a:t>NÝVLTOVÁ, Radka. </a:t>
            </a:r>
            <a:r>
              <a:rPr lang="cs-CZ" sz="1100" dirty="0" err="1" smtClean="0"/>
              <a:t>Info</a:t>
            </a:r>
            <a:r>
              <a:rPr lang="cs-CZ" sz="1100" dirty="0" smtClean="0"/>
              <a:t> cedule – Sklad baterií, </a:t>
            </a:r>
            <a:r>
              <a:rPr lang="cs-CZ" sz="1100" dirty="0"/>
              <a:t>vlastní foto, [cit. 21.9.2012]</a:t>
            </a:r>
          </a:p>
          <a:p>
            <a:r>
              <a:rPr lang="cs-CZ" sz="1100" dirty="0" smtClean="0"/>
              <a:t>Obr.24 </a:t>
            </a:r>
            <a:r>
              <a:rPr lang="cs-CZ" sz="1100" dirty="0"/>
              <a:t>NÝVLTOVÁ, Radka. </a:t>
            </a:r>
            <a:r>
              <a:rPr lang="cs-CZ" sz="1100" dirty="0" smtClean="0"/>
              <a:t>Monočlánky,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Obr.25 </a:t>
            </a:r>
            <a:r>
              <a:rPr lang="cs-CZ" sz="1100" dirty="0"/>
              <a:t>NÝVLTOVÁ, Radka. </a:t>
            </a:r>
            <a:r>
              <a:rPr lang="cs-CZ" sz="1100" dirty="0" smtClean="0"/>
              <a:t>Autobaterie,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Obr.26 NÝVLTOVÁ</a:t>
            </a:r>
            <a:r>
              <a:rPr lang="cs-CZ" sz="1100" dirty="0"/>
              <a:t>, Radka. </a:t>
            </a:r>
            <a:r>
              <a:rPr lang="cs-CZ" sz="1100" dirty="0" err="1" smtClean="0"/>
              <a:t>Info</a:t>
            </a:r>
            <a:r>
              <a:rPr lang="cs-CZ" sz="1100" dirty="0" smtClean="0"/>
              <a:t> cedule – Sklad elektrozařízení,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Obr.27 </a:t>
            </a:r>
            <a:r>
              <a:rPr lang="cs-CZ" sz="1100" dirty="0"/>
              <a:t>NÝVLTOVÁ, Radka. </a:t>
            </a:r>
            <a:r>
              <a:rPr lang="cs-CZ" sz="1100" dirty="0" smtClean="0"/>
              <a:t>Televizory,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21.1.2012]</a:t>
            </a:r>
          </a:p>
          <a:p>
            <a:r>
              <a:rPr lang="cs-CZ" sz="1100" dirty="0" smtClean="0"/>
              <a:t>Obr.28 </a:t>
            </a:r>
            <a:r>
              <a:rPr lang="cs-CZ" sz="1100" dirty="0"/>
              <a:t>NÝVLTOVÁ, Radka. </a:t>
            </a:r>
            <a:r>
              <a:rPr lang="cs-CZ" sz="1100" dirty="0" smtClean="0"/>
              <a:t>Drobné elektro,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21.1.2012]</a:t>
            </a:r>
          </a:p>
          <a:p>
            <a:r>
              <a:rPr lang="cs-CZ" sz="1100" dirty="0" smtClean="0"/>
              <a:t>Obr.29 </a:t>
            </a:r>
            <a:r>
              <a:rPr lang="cs-CZ" sz="1100" dirty="0"/>
              <a:t>NÝVLTOVÁ, Radka. </a:t>
            </a:r>
            <a:r>
              <a:rPr lang="cs-CZ" sz="1100" dirty="0" smtClean="0"/>
              <a:t>Drobné elektro 2,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Obr.30 </a:t>
            </a:r>
            <a:r>
              <a:rPr lang="cs-CZ" sz="1100" dirty="0"/>
              <a:t>NÝVLTOVÁ, Radka</a:t>
            </a:r>
            <a:r>
              <a:rPr lang="cs-CZ" sz="1100" dirty="0" smtClean="0"/>
              <a:t>. Lednice,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Obr.31 </a:t>
            </a:r>
            <a:r>
              <a:rPr lang="cs-CZ" sz="1100" dirty="0"/>
              <a:t>NÝVLTOVÁ, Radka. </a:t>
            </a:r>
            <a:r>
              <a:rPr lang="cs-CZ" sz="1100" dirty="0" smtClean="0"/>
              <a:t>Pračka,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Obr.32 </a:t>
            </a:r>
            <a:r>
              <a:rPr lang="cs-CZ" sz="1100" dirty="0"/>
              <a:t>NÝVLTOVÁ, Radka. </a:t>
            </a:r>
            <a:r>
              <a:rPr lang="cs-CZ" sz="1100" dirty="0" smtClean="0"/>
              <a:t>Přívodní kabely,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21.1.2012]</a:t>
            </a:r>
          </a:p>
          <a:p>
            <a:r>
              <a:rPr lang="cs-CZ" sz="1100" dirty="0" smtClean="0"/>
              <a:t>Obr.33NÝVLTOVÁ</a:t>
            </a:r>
            <a:r>
              <a:rPr lang="cs-CZ" sz="1100" dirty="0"/>
              <a:t>, Radka. </a:t>
            </a:r>
            <a:r>
              <a:rPr lang="cs-CZ" sz="1100" dirty="0" smtClean="0"/>
              <a:t>Vysavače,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Obr.34 </a:t>
            </a:r>
            <a:r>
              <a:rPr lang="cs-CZ" sz="1100" dirty="0"/>
              <a:t>NÝVLTOVÁ, Radka. </a:t>
            </a:r>
            <a:r>
              <a:rPr lang="cs-CZ" sz="1100" dirty="0" smtClean="0"/>
              <a:t>Nádoby na olej,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Obr.35 </a:t>
            </a:r>
            <a:r>
              <a:rPr lang="cs-CZ" sz="1100" dirty="0"/>
              <a:t>NÝVLTOVÁ, Radka. </a:t>
            </a:r>
            <a:r>
              <a:rPr lang="cs-CZ" sz="1100" dirty="0" smtClean="0"/>
              <a:t>Ohřívače vody,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Obr.36 </a:t>
            </a:r>
            <a:r>
              <a:rPr lang="cs-CZ" sz="1100" dirty="0"/>
              <a:t>NÝVLTOVÁ, Radka. </a:t>
            </a:r>
            <a:r>
              <a:rPr lang="cs-CZ" sz="1100" dirty="0" smtClean="0"/>
              <a:t>Tonery </a:t>
            </a:r>
            <a:r>
              <a:rPr lang="cs-CZ" sz="1100" dirty="0"/>
              <a:t>z</a:t>
            </a:r>
            <a:r>
              <a:rPr lang="cs-CZ" sz="1100" dirty="0" smtClean="0"/>
              <a:t> tiskáren, </a:t>
            </a:r>
            <a:r>
              <a:rPr lang="cs-CZ" sz="1100" dirty="0"/>
              <a:t>vlastní foto, [cit. </a:t>
            </a:r>
            <a:r>
              <a:rPr lang="cs-CZ" sz="1100" dirty="0" smtClean="0"/>
              <a:t>21.1.2012</a:t>
            </a:r>
            <a:r>
              <a:rPr lang="cs-CZ" sz="1100" dirty="0"/>
              <a:t>]</a:t>
            </a:r>
          </a:p>
          <a:p>
            <a:r>
              <a:rPr lang="cs-CZ" sz="1100" dirty="0" smtClean="0"/>
              <a:t>Obr.37 </a:t>
            </a:r>
            <a:r>
              <a:rPr lang="cs-CZ" sz="1100" dirty="0"/>
              <a:t>NÝVLTOVÁ, Radka. </a:t>
            </a:r>
            <a:r>
              <a:rPr lang="cs-CZ" sz="1100" dirty="0" smtClean="0"/>
              <a:t>Prázdné plechovky, </a:t>
            </a:r>
            <a:r>
              <a:rPr lang="cs-CZ" sz="1100" dirty="0"/>
              <a:t>vlastní foto, [cit. </a:t>
            </a:r>
            <a:r>
              <a:rPr lang="cs-CZ" sz="1100" smtClean="0"/>
              <a:t>21.1.2012</a:t>
            </a:r>
            <a:r>
              <a:rPr lang="cs-CZ" sz="1100" dirty="0"/>
              <a:t>]</a:t>
            </a:r>
          </a:p>
          <a:p>
            <a:endParaRPr lang="cs-CZ" sz="1100" dirty="0"/>
          </a:p>
          <a:p>
            <a:r>
              <a:rPr lang="cs-CZ" sz="1100" dirty="0" smtClean="0"/>
              <a:t>Zdroje</a:t>
            </a:r>
            <a:r>
              <a:rPr lang="cs-CZ" sz="1100" dirty="0"/>
              <a:t>:</a:t>
            </a:r>
          </a:p>
          <a:p>
            <a:r>
              <a:rPr lang="cs-CZ" sz="1100" dirty="0"/>
              <a:t>1.KOORDINÁTOR KAROLÍNA BRYCZOVÁ VASKOVÁ. ŠVP ZV Svobodná základní </a:t>
            </a:r>
            <a:r>
              <a:rPr lang="cs-CZ" sz="1100" dirty="0" err="1"/>
              <a:t>škola,o.p.s</a:t>
            </a:r>
            <a:r>
              <a:rPr lang="cs-CZ" sz="1100" dirty="0"/>
              <a:t>.. Jablonec nad Nisou: -, 2007, ISBN -</a:t>
            </a:r>
          </a:p>
          <a:p>
            <a:endParaRPr lang="cs-CZ" sz="1100" dirty="0"/>
          </a:p>
          <a:p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5431" y="6380991"/>
            <a:ext cx="806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6386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601</TotalTime>
  <Words>1809</Words>
  <Application>Microsoft Office PowerPoint</Application>
  <PresentationFormat>Předvádění na obrazovce (4:3)</PresentationFormat>
  <Paragraphs>206</Paragraphs>
  <Slides>29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1" baseType="lpstr">
      <vt:lpstr>Aerodynamika</vt:lpstr>
      <vt:lpstr>Acrobat Document</vt:lpstr>
      <vt:lpstr>Název školy: Svobodná základní škola, o.p.s. Autor: Radka Nývltová Název materiálu: VY_32_INOVACE_03_PŘÍRODOVĚDA_5.TŘ.  Název: TŘÍDĚNÍ A NAKLÁDÁNÍ S ODPADY_2.díl Číslo projektu: CZ.1.07/1.4.00/21.0929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71</cp:revision>
  <dcterms:created xsi:type="dcterms:W3CDTF">2012-09-21T10:18:59Z</dcterms:created>
  <dcterms:modified xsi:type="dcterms:W3CDTF">2013-05-06T19:26:11Z</dcterms:modified>
</cp:coreProperties>
</file>