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85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2" r:id="rId25"/>
    <p:sldId id="261" r:id="rId26"/>
    <p:sldId id="28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924" y="-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7E073B-76B2-4B1A-BDD6-0E8340F88489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8333E-BEF9-496E-B7E6-0C20D38E28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964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830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163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379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8333E-BEF9-496E-B7E6-0C20D38E284F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459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7/23/2013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7/23/2013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notesSlide" Target="../notesSlides/notesSlide1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Relationship Id="rId22" Type="http://schemas.openxmlformats.org/officeDocument/2006/relationships/slide" Target="slide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e/Handvoll_Gold.jpg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Convallaria_majalis0.jpg" TargetMode="External"/><Relationship Id="rId3" Type="http://schemas.openxmlformats.org/officeDocument/2006/relationships/hyperlink" Target="http://commons.wikimedia.org/wiki/File:Handvoll_Gold.jpg?uselang=cs" TargetMode="External"/><Relationship Id="rId7" Type="http://schemas.openxmlformats.org/officeDocument/2006/relationships/hyperlink" Target="http://cs.wikipedia.org/wiki/Soubor:Papaver_rhoeas_LC0050.jpg" TargetMode="External"/><Relationship Id="rId2" Type="http://schemas.openxmlformats.org/officeDocument/2006/relationships/hyperlink" Target="http://upload.wikimedia.org/wikipedia/commons/0/05/Struttura_Sole_it.pn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armer_plowing_in_Fahrenwalde,_Mecklenburg-Vorpommern,_Germany.jpg" TargetMode="External"/><Relationship Id="rId5" Type="http://schemas.openxmlformats.org/officeDocument/2006/relationships/hyperlink" Target="http://commons.wikimedia.org/wiki/File:SchwarzesSchaf.JPG?uselang=cs" TargetMode="External"/><Relationship Id="rId4" Type="http://schemas.openxmlformats.org/officeDocument/2006/relationships/hyperlink" Target="http://commons.wikimedia.org/wiki/File:LadoArgentino.JPG" TargetMode="External"/><Relationship Id="rId9" Type="http://schemas.openxmlformats.org/officeDocument/2006/relationships/hyperlink" Target="http://cs.wikipedia.org/wiki/Soubor:LocationPolarRegions.pn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olar_system_scale.jpg?uselang=cs" TargetMode="External"/><Relationship Id="rId7" Type="http://schemas.openxmlformats.org/officeDocument/2006/relationships/hyperlink" Target="http://commons.wikimedia.org/wiki/File:Flug_Leer_nach_Emden_2010_11.JPG?uselang=cs" TargetMode="External"/><Relationship Id="rId2" Type="http://schemas.openxmlformats.org/officeDocument/2006/relationships/hyperlink" Target="http://cs.wikipedia.org/wiki/Soubor:Subtropical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Hromada_odpadk%C5%AF.jpg?uselang=cs" TargetMode="External"/><Relationship Id="rId5" Type="http://schemas.openxmlformats.org/officeDocument/2006/relationships/hyperlink" Target="http://cs.wikipedia.org/wiki/Soubor:Bubble_wrap_play.jpg" TargetMode="External"/><Relationship Id="rId4" Type="http://schemas.openxmlformats.org/officeDocument/2006/relationships/hyperlink" Target="http://commons.wikimedia.org/wiki/File:Mond_Phase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55502746"/>
              </p:ext>
            </p:extLst>
          </p:nvPr>
        </p:nvGraphicFramePr>
        <p:xfrm>
          <a:off x="7884368" y="260648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96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84368" y="260648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597968" y="6482953"/>
            <a:ext cx="61857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sz="1400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cs-CZ" sz="14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ctrTitle"/>
          </p:nvPr>
        </p:nvSpPr>
        <p:spPr>
          <a:xfrm>
            <a:off x="395536" y="548680"/>
            <a:ext cx="8064895" cy="2808312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Radka Nývltová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</a:t>
            </a:r>
            <a:r>
              <a:rPr lang="cs-CZ" sz="2000" b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VY_32_INOVACE_11_PŘÍRODOVĚDA_5.TŘ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CO UŽ UMÍME – RISKUJ</a:t>
            </a:r>
            <a:b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pic>
        <p:nvPicPr>
          <p:cNvPr id="1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470245"/>
            <a:ext cx="6191250" cy="135255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55776" y="3501008"/>
            <a:ext cx="619268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 UŽ UMÍME - RISKUJ</a:t>
            </a:r>
          </a:p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9073" y="5898177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Arial" charset="0"/>
              </a:rPr>
              <a:t>Materiál </a:t>
            </a:r>
            <a:r>
              <a:rPr lang="cs-CZ" dirty="0">
                <a:latin typeface="Arial" charset="0"/>
              </a:rPr>
              <a:t>je určen pro žáky </a:t>
            </a:r>
            <a:r>
              <a:rPr lang="cs-CZ" dirty="0" smtClean="0">
                <a:latin typeface="Arial" charset="0"/>
              </a:rPr>
              <a:t> 5. </a:t>
            </a:r>
            <a:r>
              <a:rPr lang="cs-CZ" dirty="0">
                <a:latin typeface="Arial" charset="0"/>
              </a:rPr>
              <a:t>třídy.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Žáci hravou formou </a:t>
            </a:r>
            <a:r>
              <a:rPr lang="cs-CZ" dirty="0" smtClean="0">
                <a:latin typeface="Arial" charset="0"/>
              </a:rPr>
              <a:t>zopakují učivo přírodovědy 5.ročníku.</a:t>
            </a:r>
            <a:endParaRPr lang="cs-CZ" dirty="0">
              <a:latin typeface="Arial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Hra je zaměřena na </a:t>
            </a:r>
            <a:r>
              <a:rPr lang="cs-CZ" dirty="0" smtClean="0">
                <a:latin typeface="Arial" charset="0"/>
              </a:rPr>
              <a:t>zopakování očekávaných výstupů předmětu přírodověda v  </a:t>
            </a:r>
            <a:r>
              <a:rPr lang="cs-CZ" dirty="0">
                <a:latin typeface="Arial" charset="0"/>
              </a:rPr>
              <a:t>5</a:t>
            </a:r>
            <a:r>
              <a:rPr lang="cs-CZ" dirty="0" smtClean="0">
                <a:latin typeface="Arial" charset="0"/>
              </a:rPr>
              <a:t>. ročníku základní školy. </a:t>
            </a:r>
            <a:r>
              <a:rPr lang="cs-CZ" dirty="0">
                <a:latin typeface="Arial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b="1" dirty="0">
                <a:latin typeface="Arial" charset="0"/>
              </a:rPr>
              <a:t>Pomůcky:</a:t>
            </a:r>
            <a:r>
              <a:rPr lang="cs-CZ" dirty="0">
                <a:latin typeface="Arial" charset="0"/>
              </a:rPr>
              <a:t>  </a:t>
            </a:r>
            <a:r>
              <a:rPr lang="cs-CZ" dirty="0" smtClean="0">
                <a:latin typeface="Arial" charset="0"/>
              </a:rPr>
              <a:t>papír a tužka </a:t>
            </a:r>
            <a:r>
              <a:rPr lang="cs-CZ" dirty="0">
                <a:latin typeface="Arial" charset="0"/>
              </a:rPr>
              <a:t>na zapisování bodů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7" y="6613752"/>
            <a:ext cx="62258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51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Pokyny: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528880" cy="5149552"/>
          </a:xfrm>
        </p:spPr>
        <p:txBody>
          <a:bodyPr>
            <a:normAutofit fontScale="25000" lnSpcReduction="20000"/>
          </a:bodyPr>
          <a:lstStyle/>
          <a:p>
            <a:pPr marL="82296" indent="0">
              <a:lnSpc>
                <a:spcPct val="150000"/>
              </a:lnSpc>
              <a:buNone/>
            </a:pPr>
            <a:endParaRPr lang="cs-CZ" b="1" dirty="0">
              <a:latin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5600" dirty="0">
                <a:latin typeface="Arial" charset="0"/>
              </a:rPr>
              <a:t>Hra je sestavena na principu hry „RISKUJ“.</a:t>
            </a:r>
          </a:p>
          <a:p>
            <a:pPr>
              <a:lnSpc>
                <a:spcPct val="150000"/>
              </a:lnSpc>
            </a:pPr>
            <a:r>
              <a:rPr lang="cs-CZ" sz="5600" dirty="0">
                <a:latin typeface="Arial" charset="0"/>
              </a:rPr>
              <a:t>Žáci si volí otázky podle barev a počtu bodu (</a:t>
            </a:r>
            <a:r>
              <a:rPr lang="cs-CZ" sz="5600" dirty="0" smtClean="0">
                <a:latin typeface="Arial" charset="0"/>
              </a:rPr>
              <a:t>100 </a:t>
            </a:r>
            <a:r>
              <a:rPr lang="cs-CZ" sz="5600" dirty="0">
                <a:latin typeface="Arial" charset="0"/>
              </a:rPr>
              <a:t>bodů nejlehčí otázka, </a:t>
            </a:r>
            <a:r>
              <a:rPr lang="cs-CZ" sz="5600" dirty="0" smtClean="0">
                <a:latin typeface="Arial" charset="0"/>
              </a:rPr>
              <a:t>500 bodů </a:t>
            </a:r>
            <a:r>
              <a:rPr lang="cs-CZ" sz="5600" dirty="0">
                <a:latin typeface="Arial" charset="0"/>
              </a:rPr>
              <a:t>nejtěžší). Barvy nehrají roli, mají pouze rozlišovací funkci.</a:t>
            </a:r>
          </a:p>
          <a:p>
            <a:pPr>
              <a:lnSpc>
                <a:spcPct val="150000"/>
              </a:lnSpc>
            </a:pPr>
            <a:r>
              <a:rPr lang="cs-CZ" sz="5600" dirty="0" smtClean="0">
                <a:latin typeface="Arial" charset="0"/>
              </a:rPr>
              <a:t>Žák si  </a:t>
            </a:r>
            <a:r>
              <a:rPr lang="cs-CZ" sz="5600" dirty="0">
                <a:latin typeface="Arial" charset="0"/>
              </a:rPr>
              <a:t>vybere otázku, učitel klikne na </a:t>
            </a:r>
            <a:r>
              <a:rPr lang="cs-CZ" sz="5600" dirty="0" smtClean="0">
                <a:latin typeface="Arial" charset="0"/>
              </a:rPr>
              <a:t>políčko  a tím se dostane  </a:t>
            </a:r>
            <a:r>
              <a:rPr lang="cs-CZ" sz="5600" dirty="0">
                <a:latin typeface="Arial" charset="0"/>
              </a:rPr>
              <a:t>na příslušnou otázku.</a:t>
            </a:r>
          </a:p>
          <a:p>
            <a:pPr>
              <a:lnSpc>
                <a:spcPct val="150000"/>
              </a:lnSpc>
            </a:pPr>
            <a:r>
              <a:rPr lang="cs-CZ" sz="5600" dirty="0">
                <a:latin typeface="Arial" charset="0"/>
              </a:rPr>
              <a:t>Úkolem žáků je </a:t>
            </a:r>
            <a:r>
              <a:rPr lang="cs-CZ" sz="5600" dirty="0" smtClean="0">
                <a:latin typeface="Arial" charset="0"/>
              </a:rPr>
              <a:t>správně zodpovědět zadanou otázku. Obrázky v prezentaci mají návodný charakter.</a:t>
            </a:r>
            <a:endParaRPr lang="cs-CZ" sz="5600" dirty="0">
              <a:latin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5600" dirty="0">
                <a:latin typeface="Arial" charset="0"/>
              </a:rPr>
              <a:t>Pokud </a:t>
            </a:r>
            <a:r>
              <a:rPr lang="cs-CZ" sz="5600" dirty="0" smtClean="0">
                <a:latin typeface="Arial" charset="0"/>
              </a:rPr>
              <a:t>je jejich  odpověď správná,  získávají </a:t>
            </a:r>
            <a:r>
              <a:rPr lang="cs-CZ" sz="5600" dirty="0">
                <a:latin typeface="Arial" charset="0"/>
              </a:rPr>
              <a:t>příslušný počet bodů, pokud je jejich odpověď špatná, o body přicházejí. Následným kliknutím </a:t>
            </a:r>
            <a:r>
              <a:rPr lang="cs-CZ" sz="5600" dirty="0" smtClean="0">
                <a:latin typeface="Arial" charset="0"/>
              </a:rPr>
              <a:t>se objeví správná </a:t>
            </a:r>
            <a:r>
              <a:rPr lang="cs-CZ" sz="5600" dirty="0">
                <a:latin typeface="Arial" charset="0"/>
              </a:rPr>
              <a:t>odpověď. </a:t>
            </a:r>
          </a:p>
          <a:p>
            <a:pPr>
              <a:lnSpc>
                <a:spcPct val="150000"/>
              </a:lnSpc>
            </a:pPr>
            <a:r>
              <a:rPr lang="cs-CZ" sz="5600" dirty="0">
                <a:latin typeface="Arial" charset="0"/>
              </a:rPr>
              <a:t>Na úvodní tabulku se dostane pomocí </a:t>
            </a:r>
            <a:r>
              <a:rPr lang="cs-CZ" sz="5600" dirty="0" smtClean="0">
                <a:latin typeface="Arial" charset="0"/>
              </a:rPr>
              <a:t>ikony domečku. </a:t>
            </a:r>
            <a:r>
              <a:rPr lang="cs-CZ" sz="5600" dirty="0">
                <a:latin typeface="Arial" charset="0"/>
              </a:rPr>
              <a:t>	       .</a:t>
            </a:r>
          </a:p>
          <a:p>
            <a:pPr>
              <a:lnSpc>
                <a:spcPct val="150000"/>
              </a:lnSpc>
            </a:pPr>
            <a:r>
              <a:rPr lang="cs-CZ" sz="5600" dirty="0">
                <a:latin typeface="Arial" charset="0"/>
              </a:rPr>
              <a:t>Již zodpovězené otázky poznají žáci podle chybějícího </a:t>
            </a:r>
            <a:r>
              <a:rPr lang="cs-CZ" sz="5600" dirty="0" smtClean="0">
                <a:latin typeface="Arial" charset="0"/>
              </a:rPr>
              <a:t>políčka.</a:t>
            </a:r>
            <a:r>
              <a:rPr lang="cs-CZ" sz="5600" dirty="0">
                <a:latin typeface="Arial" charset="0"/>
              </a:rPr>
              <a:t/>
            </a:r>
            <a:br>
              <a:rPr lang="cs-CZ" sz="5600" dirty="0">
                <a:latin typeface="Arial" charset="0"/>
              </a:rPr>
            </a:br>
            <a:r>
              <a:rPr lang="cs-CZ" sz="5600" dirty="0" smtClean="0">
                <a:latin typeface="Arial" charset="0"/>
              </a:rPr>
              <a:t>Vítězí </a:t>
            </a:r>
            <a:r>
              <a:rPr lang="cs-CZ" sz="5600" dirty="0">
                <a:latin typeface="Arial" charset="0"/>
              </a:rPr>
              <a:t>žáci s nejvyšším počtem bodů. Hru můžou hrát žáci ve skupině i jako jednotlivci</a:t>
            </a:r>
            <a:r>
              <a:rPr lang="cs-CZ" sz="5600" dirty="0" smtClean="0">
                <a:latin typeface="Arial" charset="0"/>
              </a:rPr>
              <a:t>.</a:t>
            </a:r>
          </a:p>
          <a:p>
            <a:pPr marL="82296" indent="0">
              <a:lnSpc>
                <a:spcPct val="150000"/>
              </a:lnSpc>
              <a:buNone/>
            </a:pPr>
            <a:endParaRPr lang="cs-CZ" sz="5600" dirty="0" smtClean="0">
              <a:solidFill>
                <a:schemeClr val="bg1">
                  <a:lumMod val="65000"/>
                </a:schemeClr>
              </a:solidFill>
            </a:endParaRPr>
          </a:p>
          <a:p>
            <a:pPr marL="82296" indent="0">
              <a:lnSpc>
                <a:spcPct val="150000"/>
              </a:lnSpc>
              <a:buNone/>
            </a:pP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pPr marL="82296" indent="0">
              <a:lnSpc>
                <a:spcPct val="150000"/>
              </a:lnSpc>
              <a:buNone/>
            </a:pPr>
            <a:endParaRPr lang="cs-CZ" dirty="0" smtClean="0">
              <a:solidFill>
                <a:schemeClr val="bg1">
                  <a:lumMod val="65000"/>
                </a:schemeClr>
              </a:solidFill>
            </a:endParaRPr>
          </a:p>
          <a:p>
            <a:pPr marL="82296" indent="0">
              <a:lnSpc>
                <a:spcPct val="150000"/>
              </a:lnSpc>
              <a:buNone/>
            </a:pPr>
            <a:endParaRPr lang="cs-CZ" dirty="0">
              <a:solidFill>
                <a:schemeClr val="bg1">
                  <a:lumMod val="65000"/>
                </a:schemeClr>
              </a:solidFill>
            </a:endParaRPr>
          </a:p>
          <a:p>
            <a:pPr marL="82296" indent="0">
              <a:lnSpc>
                <a:spcPct val="150000"/>
              </a:lnSpc>
              <a:buNone/>
            </a:pPr>
            <a:r>
              <a:rPr lang="cs-CZ" sz="5600" dirty="0" smtClean="0">
                <a:solidFill>
                  <a:schemeClr val="bg1">
                    <a:lumMod val="65000"/>
                  </a:schemeClr>
                </a:solidFill>
              </a:rPr>
              <a:t>Autorem </a:t>
            </a:r>
            <a:r>
              <a:rPr lang="cs-CZ" sz="5600" dirty="0">
                <a:solidFill>
                  <a:schemeClr val="bg1">
                    <a:lumMod val="65000"/>
                  </a:schemeClr>
                </a:solidFill>
              </a:rPr>
              <a:t>materiálu a všech jeho částí, není-li uvedeno jinak, je Mgr. Radka Nývltová</a:t>
            </a:r>
            <a:r>
              <a:rPr lang="cs-CZ" sz="5600" dirty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cs-CZ" sz="5600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>
              <a:lnSpc>
                <a:spcPct val="150000"/>
              </a:lnSpc>
            </a:pPr>
            <a:endParaRPr lang="cs-CZ" dirty="0">
              <a:latin typeface="Arial" charset="0"/>
            </a:endParaRPr>
          </a:p>
          <a:p>
            <a:pPr marL="82296" indent="0">
              <a:lnSpc>
                <a:spcPct val="150000"/>
              </a:lnSpc>
              <a:buNone/>
            </a:pPr>
            <a:endParaRPr lang="cs-CZ" sz="36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154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94400" y="188640"/>
            <a:ext cx="7426072" cy="1143000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cs-CZ" b="1" dirty="0" smtClean="0"/>
              <a:t>RISKUJ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6832940"/>
              </p:ext>
            </p:extLst>
          </p:nvPr>
        </p:nvGraphicFramePr>
        <p:xfrm>
          <a:off x="1331640" y="1412776"/>
          <a:ext cx="7571360" cy="53285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2840"/>
                <a:gridCol w="1892840"/>
                <a:gridCol w="1892840"/>
                <a:gridCol w="1892840"/>
              </a:tblGrid>
              <a:tr h="888099"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neživá příroda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živá </a:t>
                      </a:r>
                    </a:p>
                    <a:p>
                      <a:r>
                        <a:rPr lang="cs-CZ" dirty="0" smtClean="0"/>
                        <a:t>příroda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vesmír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lidské výtvory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888099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200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200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200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200</a:t>
                      </a:r>
                      <a:endParaRPr lang="cs-CZ" sz="32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300</a:t>
                      </a:r>
                      <a:endParaRPr lang="cs-CZ" sz="32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400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400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400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400</a:t>
                      </a:r>
                      <a:endParaRPr lang="cs-CZ" sz="32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Zpět nebo Předchozí 5">
            <a:hlinkClick r:id="rId3" action="ppaction://hlinksldjump" highlightClick="1"/>
          </p:cNvPr>
          <p:cNvSpPr/>
          <p:nvPr/>
        </p:nvSpPr>
        <p:spPr>
          <a:xfrm>
            <a:off x="2427218" y="2420888"/>
            <a:ext cx="720080" cy="720080"/>
          </a:xfrm>
          <a:prstGeom prst="actionButtonBackPrevious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rId4" action="ppaction://hlinksldjump" highlightClick="1"/>
          </p:cNvPr>
          <p:cNvSpPr/>
          <p:nvPr/>
        </p:nvSpPr>
        <p:spPr>
          <a:xfrm>
            <a:off x="2420857" y="3328361"/>
            <a:ext cx="720080" cy="720080"/>
          </a:xfrm>
          <a:prstGeom prst="actionButtonBackPrevious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rId5" action="ppaction://hlinksldjump" highlightClick="1"/>
          </p:cNvPr>
          <p:cNvSpPr/>
          <p:nvPr/>
        </p:nvSpPr>
        <p:spPr>
          <a:xfrm>
            <a:off x="2420857" y="4221088"/>
            <a:ext cx="720080" cy="720080"/>
          </a:xfrm>
          <a:prstGeom prst="actionButtonBackPrevious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rId6" action="ppaction://hlinksldjump" highlightClick="1"/>
          </p:cNvPr>
          <p:cNvSpPr/>
          <p:nvPr/>
        </p:nvSpPr>
        <p:spPr>
          <a:xfrm>
            <a:off x="2420857" y="5085184"/>
            <a:ext cx="720080" cy="720080"/>
          </a:xfrm>
          <a:prstGeom prst="actionButtonBackPrevious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Zpět nebo Předchozí 9">
            <a:hlinkClick r:id="rId7" action="ppaction://hlinksldjump" highlightClick="1"/>
          </p:cNvPr>
          <p:cNvSpPr/>
          <p:nvPr/>
        </p:nvSpPr>
        <p:spPr>
          <a:xfrm>
            <a:off x="2427218" y="5949280"/>
            <a:ext cx="720080" cy="720080"/>
          </a:xfrm>
          <a:prstGeom prst="actionButtonBackPrevious">
            <a:avLst/>
          </a:prstGeom>
          <a:solidFill>
            <a:schemeClr val="bg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rId8" action="ppaction://hlinksldjump" highlightClick="1"/>
          </p:cNvPr>
          <p:cNvSpPr/>
          <p:nvPr/>
        </p:nvSpPr>
        <p:spPr>
          <a:xfrm>
            <a:off x="4283968" y="2403198"/>
            <a:ext cx="720080" cy="72008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pět nebo Předchozí 12">
            <a:hlinkClick r:id="rId9" action="ppaction://hlinksldjump" highlightClick="1"/>
          </p:cNvPr>
          <p:cNvSpPr/>
          <p:nvPr/>
        </p:nvSpPr>
        <p:spPr>
          <a:xfrm>
            <a:off x="4355976" y="3348399"/>
            <a:ext cx="720080" cy="72008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Zpět nebo Předchozí 13">
            <a:hlinkClick r:id="rId10" action="ppaction://hlinksldjump" highlightClick="1"/>
          </p:cNvPr>
          <p:cNvSpPr/>
          <p:nvPr/>
        </p:nvSpPr>
        <p:spPr>
          <a:xfrm>
            <a:off x="4355976" y="4217252"/>
            <a:ext cx="720080" cy="72008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Zpět nebo Předchozí 14">
            <a:hlinkClick r:id="rId11" action="ppaction://hlinksldjump" highlightClick="1"/>
          </p:cNvPr>
          <p:cNvSpPr/>
          <p:nvPr/>
        </p:nvSpPr>
        <p:spPr>
          <a:xfrm>
            <a:off x="4355976" y="5105400"/>
            <a:ext cx="720080" cy="72008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Zpět nebo Předchozí 15">
            <a:hlinkClick r:id="rId12" action="ppaction://hlinksldjump" highlightClick="1"/>
          </p:cNvPr>
          <p:cNvSpPr/>
          <p:nvPr/>
        </p:nvSpPr>
        <p:spPr>
          <a:xfrm>
            <a:off x="4389156" y="5949280"/>
            <a:ext cx="720080" cy="720080"/>
          </a:xfrm>
          <a:prstGeom prst="actionButtonBackPrevious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Zpět nebo Předchozí 16">
            <a:hlinkClick r:id="rId13" action="ppaction://hlinksldjump" highlightClick="1"/>
          </p:cNvPr>
          <p:cNvSpPr/>
          <p:nvPr/>
        </p:nvSpPr>
        <p:spPr>
          <a:xfrm>
            <a:off x="6228184" y="2420888"/>
            <a:ext cx="720080" cy="720080"/>
          </a:xfrm>
          <a:prstGeom prst="actionButtonBackPrevious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Zpět nebo Předchozí 17">
            <a:hlinkClick r:id="rId14" action="ppaction://hlinksldjump" highlightClick="1"/>
          </p:cNvPr>
          <p:cNvSpPr/>
          <p:nvPr/>
        </p:nvSpPr>
        <p:spPr>
          <a:xfrm>
            <a:off x="6228184" y="3340728"/>
            <a:ext cx="720080" cy="720080"/>
          </a:xfrm>
          <a:prstGeom prst="actionButtonBackPrevious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Zpět nebo Předchozí 18">
            <a:hlinkClick r:id="rId15" action="ppaction://hlinksldjump" highlightClick="1"/>
          </p:cNvPr>
          <p:cNvSpPr/>
          <p:nvPr/>
        </p:nvSpPr>
        <p:spPr>
          <a:xfrm>
            <a:off x="6249175" y="4171853"/>
            <a:ext cx="720080" cy="720080"/>
          </a:xfrm>
          <a:prstGeom prst="actionButtonBackPrevious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rId16" action="ppaction://hlinksldjump" highlightClick="1"/>
          </p:cNvPr>
          <p:cNvSpPr/>
          <p:nvPr/>
        </p:nvSpPr>
        <p:spPr>
          <a:xfrm>
            <a:off x="6228184" y="5085184"/>
            <a:ext cx="720080" cy="720080"/>
          </a:xfrm>
          <a:prstGeom prst="actionButtonBackPrevious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Zpět nebo Předchozí 20">
            <a:hlinkClick r:id="rId17" action="ppaction://hlinksldjump" highlightClick="1"/>
          </p:cNvPr>
          <p:cNvSpPr/>
          <p:nvPr/>
        </p:nvSpPr>
        <p:spPr>
          <a:xfrm>
            <a:off x="6221644" y="5949280"/>
            <a:ext cx="720080" cy="720080"/>
          </a:xfrm>
          <a:prstGeom prst="actionButtonBackPrevious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Zpět nebo Předchozí 21">
            <a:hlinkClick r:id="rId18" action="ppaction://hlinksldjump" highlightClick="1"/>
          </p:cNvPr>
          <p:cNvSpPr/>
          <p:nvPr/>
        </p:nvSpPr>
        <p:spPr>
          <a:xfrm>
            <a:off x="8100392" y="2420888"/>
            <a:ext cx="720080" cy="720080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Zpět nebo Předchozí 22">
            <a:hlinkClick r:id="rId19" action="ppaction://hlinksldjump" highlightClick="1"/>
          </p:cNvPr>
          <p:cNvSpPr/>
          <p:nvPr/>
        </p:nvSpPr>
        <p:spPr>
          <a:xfrm>
            <a:off x="8100392" y="3338558"/>
            <a:ext cx="720080" cy="720080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Zpět nebo Předchozí 23">
            <a:hlinkClick r:id="rId20" action="ppaction://hlinksldjump" highlightClick="1"/>
          </p:cNvPr>
          <p:cNvSpPr/>
          <p:nvPr/>
        </p:nvSpPr>
        <p:spPr>
          <a:xfrm>
            <a:off x="8100392" y="4209759"/>
            <a:ext cx="720080" cy="720080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Zpět nebo Předchozí 24">
            <a:hlinkClick r:id="rId21" action="ppaction://hlinksldjump" highlightClick="1"/>
          </p:cNvPr>
          <p:cNvSpPr/>
          <p:nvPr/>
        </p:nvSpPr>
        <p:spPr>
          <a:xfrm>
            <a:off x="8100392" y="5067672"/>
            <a:ext cx="720080" cy="720080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Zpět nebo Předchozí 25">
            <a:hlinkClick r:id="rId22" action="ppaction://hlinksldjump" highlightClick="1"/>
          </p:cNvPr>
          <p:cNvSpPr/>
          <p:nvPr/>
        </p:nvSpPr>
        <p:spPr>
          <a:xfrm>
            <a:off x="8123406" y="5959477"/>
            <a:ext cx="720080" cy="720080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6565611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6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883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1039876" y="0"/>
            <a:ext cx="8104124" cy="4869160"/>
            <a:chOff x="1039876" y="0"/>
            <a:chExt cx="8104124" cy="4869160"/>
          </a:xfrm>
        </p:grpSpPr>
        <p:sp>
          <p:nvSpPr>
            <p:cNvPr id="4" name="TextovéPole 3"/>
            <p:cNvSpPr txBox="1"/>
            <p:nvPr/>
          </p:nvSpPr>
          <p:spPr>
            <a:xfrm>
              <a:off x="1039876" y="0"/>
              <a:ext cx="8104124" cy="2800767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neživá  příroda       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100 </a:t>
              </a: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Vyjmenuj podmínky nezbytné pro život na Zemi. </a:t>
              </a:r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endParaRPr lang="cs-CZ" sz="6000" dirty="0">
                <a:solidFill>
                  <a:schemeClr val="bg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644340" y="4499828"/>
              <a:ext cx="7258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</a:t>
              </a:r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039876" y="4824512"/>
            <a:ext cx="59490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 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Světlo a teplo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pocházející ze Slunce,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voda, vzduch a živiny.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lačítko akce: Domů 1">
            <a:hlinkClick r:id="rId3" action="ppaction://hlinksldjump" highlightClick="1"/>
          </p:cNvPr>
          <p:cNvSpPr/>
          <p:nvPr/>
        </p:nvSpPr>
        <p:spPr>
          <a:xfrm>
            <a:off x="7903219" y="5634383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08988" y="6522910"/>
            <a:ext cx="62258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72672" y="4013448"/>
            <a:ext cx="624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3074" name="Picture 2" descr="http://upload.wikimedia.org/wikipedia/commons/0/05/Struttura_Sole_it.png?uselang=c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2348880"/>
            <a:ext cx="2520280" cy="212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97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3696" y="27476"/>
            <a:ext cx="8140304" cy="341632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neživá  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příroda     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200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4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Vyber, co není součástí neživé přírody.</a:t>
            </a: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Nerosty a horniny, půda, vzduch,</a:t>
            </a:r>
          </a:p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obratlovci, voda.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9840" y="4509120"/>
            <a:ext cx="72474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Obratlovci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jsou živočichové)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lačítko akce: Domů 1">
            <a:hlinkClick r:id="rId3" action="ppaction://hlinksldjump" highlightClick="1"/>
          </p:cNvPr>
          <p:cNvSpPr/>
          <p:nvPr/>
        </p:nvSpPr>
        <p:spPr>
          <a:xfrm>
            <a:off x="7970613" y="5677488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99840" y="6565612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953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66860" y="5085184"/>
            <a:ext cx="714650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Uhlí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(hnědé a černé),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ropa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a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zemní plyn</a:t>
            </a:r>
            <a:endParaRPr lang="cs-CZ" sz="40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94080" y="5661248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43609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970716" y="0"/>
            <a:ext cx="8173284" cy="4839424"/>
            <a:chOff x="970716" y="0"/>
            <a:chExt cx="8173284" cy="4839424"/>
          </a:xfrm>
        </p:grpSpPr>
        <p:sp>
          <p:nvSpPr>
            <p:cNvPr id="2" name="TextovéPole 1"/>
            <p:cNvSpPr txBox="1"/>
            <p:nvPr/>
          </p:nvSpPr>
          <p:spPr>
            <a:xfrm>
              <a:off x="970716" y="0"/>
              <a:ext cx="8173284" cy="1877437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neživá  příroda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   300</a:t>
              </a:r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Vyjmenujte neobnovitelné zdroje  energie. </a:t>
              </a:r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9" name="Skupina 8"/>
            <p:cNvGrpSpPr/>
            <p:nvPr/>
          </p:nvGrpSpPr>
          <p:grpSpPr>
            <a:xfrm>
              <a:off x="5108667" y="2094064"/>
              <a:ext cx="3505390" cy="2745360"/>
              <a:chOff x="5108667" y="2094064"/>
              <a:chExt cx="3505390" cy="2745360"/>
            </a:xfrm>
          </p:grpSpPr>
          <p:pic>
            <p:nvPicPr>
              <p:cNvPr id="7" name="Picture 2" descr="File:Handvoll Gold.jpg">
                <a:hlinkClick r:id="rId3"/>
              </p:cNvPr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08667" y="2094064"/>
                <a:ext cx="3505390" cy="23398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" name="TextovéPole 7"/>
              <p:cNvSpPr txBox="1"/>
              <p:nvPr/>
            </p:nvSpPr>
            <p:spPr>
              <a:xfrm>
                <a:off x="7812360" y="4470092"/>
                <a:ext cx="7668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 2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421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9936" y="4795105"/>
            <a:ext cx="583262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Vodní, sluneční a větrné </a:t>
            </a:r>
          </a:p>
          <a:p>
            <a:r>
              <a:rPr lang="cs-CZ" sz="40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lektrárny.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30134" y="5661248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534834"/>
            <a:ext cx="6237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dirty="0">
                <a:solidFill>
                  <a:schemeClr val="bg1">
                    <a:lumMod val="8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1035916" y="22355"/>
            <a:ext cx="8068234" cy="4786486"/>
            <a:chOff x="1115616" y="260648"/>
            <a:chExt cx="8068234" cy="4786486"/>
          </a:xfrm>
        </p:grpSpPr>
        <p:sp>
          <p:nvSpPr>
            <p:cNvPr id="2" name="TextovéPole 1"/>
            <p:cNvSpPr txBox="1"/>
            <p:nvPr/>
          </p:nvSpPr>
          <p:spPr>
            <a:xfrm>
              <a:off x="1115616" y="260648"/>
              <a:ext cx="8068234" cy="2739211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neživá  příroda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  400 </a:t>
              </a: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Které elektrárny využívají při výrobě</a:t>
              </a: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elektrické energie obnovitelných zdrojů?</a:t>
              </a:r>
            </a:p>
            <a:p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6168022" y="2564904"/>
              <a:ext cx="2975978" cy="2482230"/>
              <a:chOff x="6168022" y="2600909"/>
              <a:chExt cx="2975978" cy="2482230"/>
            </a:xfrm>
          </p:grpSpPr>
          <p:pic>
            <p:nvPicPr>
              <p:cNvPr id="4098" name="Picture 2" descr="File:LadoArgentino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68022" y="2600909"/>
                <a:ext cx="2283320" cy="24822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" name="TextovéPole 6"/>
              <p:cNvSpPr txBox="1"/>
              <p:nvPr/>
            </p:nvSpPr>
            <p:spPr>
              <a:xfrm>
                <a:off x="8418160" y="4713807"/>
                <a:ext cx="7258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Obr.3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877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65420" y="4021041"/>
            <a:ext cx="5609228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MOŽNÁ SPRÁVNÁ ODPOVĚĎ: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Vznik: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Půda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vzniká zvětráváním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rozpadem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nerostů a hornin za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působení půdních organismů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Význam půdy: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životně důležitá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pro rostliny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mnohé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živočichy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včetně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člověka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půdu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obdělává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pěstuje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hospodářské rostliny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42948" y="5730730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534834"/>
            <a:ext cx="6237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dirty="0">
                <a:solidFill>
                  <a:schemeClr val="bg1">
                    <a:lumMod val="8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39438" y="3759022"/>
            <a:ext cx="725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037396" y="-4130"/>
            <a:ext cx="8088788" cy="4190512"/>
            <a:chOff x="1169808" y="28655"/>
            <a:chExt cx="8088788" cy="4190512"/>
          </a:xfrm>
        </p:grpSpPr>
        <p:pic>
          <p:nvPicPr>
            <p:cNvPr id="5122" name="Picture 2" descr="Soubor:Farmer plowing in Fahrenwalde, Mecklenburg-Vorpommern, Germany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97690" y="1994069"/>
              <a:ext cx="2966798" cy="2225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2" name="Skupina 11"/>
            <p:cNvGrpSpPr/>
            <p:nvPr/>
          </p:nvGrpSpPr>
          <p:grpSpPr>
            <a:xfrm>
              <a:off x="1169808" y="28655"/>
              <a:ext cx="8088788" cy="3963270"/>
              <a:chOff x="1169808" y="28655"/>
              <a:chExt cx="8088788" cy="3963270"/>
            </a:xfrm>
          </p:grpSpPr>
          <p:sp>
            <p:nvSpPr>
              <p:cNvPr id="2" name="TextovéPole 1"/>
              <p:cNvSpPr txBox="1"/>
              <p:nvPr/>
            </p:nvSpPr>
            <p:spPr>
              <a:xfrm>
                <a:off x="1169808" y="28655"/>
                <a:ext cx="8088788" cy="1877437"/>
              </a:xfrm>
              <a:prstGeom prst="rect">
                <a:avLst/>
              </a:prstGeom>
              <a:solidFill>
                <a:schemeClr val="accent2">
                  <a:lumMod val="5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Člověk a neživá  </a:t>
                </a:r>
                <a:r>
                  <a:rPr lang="cs-CZ" sz="40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příroda</a:t>
                </a:r>
                <a:r>
                  <a:rPr lang="cs-CZ" sz="60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	    500  </a:t>
                </a:r>
              </a:p>
              <a:p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Popiš, jak vzniká půda a jaký je její význam. 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grpSp>
            <p:nvGrpSpPr>
              <p:cNvPr id="11" name="Skupina 10"/>
              <p:cNvGrpSpPr/>
              <p:nvPr/>
            </p:nvGrpSpPr>
            <p:grpSpPr>
              <a:xfrm>
                <a:off x="1469896" y="1980741"/>
                <a:ext cx="3750176" cy="2011184"/>
                <a:chOff x="1469896" y="1980741"/>
                <a:chExt cx="3750176" cy="2011184"/>
              </a:xfrm>
            </p:grpSpPr>
            <p:pic>
              <p:nvPicPr>
                <p:cNvPr id="5124" name="Picture 4" descr="File:SchwarzesSchaf.JPG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195736" y="1980741"/>
                  <a:ext cx="3024336" cy="201118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0" name="TextovéPole 9"/>
                <p:cNvSpPr txBox="1"/>
                <p:nvPr/>
              </p:nvSpPr>
              <p:spPr>
                <a:xfrm>
                  <a:off x="1469896" y="3607141"/>
                  <a:ext cx="725840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Obr.4</a:t>
                  </a:r>
                  <a:endParaRPr lang="cs-CZ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688999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84795" y="5507651"/>
            <a:ext cx="697498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</a:t>
            </a:r>
          </a:p>
          <a:p>
            <a:r>
              <a:rPr lang="cs-CZ" sz="3100" dirty="0" smtClean="0">
                <a:latin typeface="Arial" pitchFamily="34" charset="0"/>
                <a:cs typeface="Arial" pitchFamily="34" charset="0"/>
              </a:rPr>
              <a:t>Rostliny jednoleté, dvouleté a vytrvalé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026512" y="15788"/>
            <a:ext cx="8137164" cy="5175009"/>
            <a:chOff x="1259632" y="359250"/>
            <a:chExt cx="8137164" cy="5175009"/>
          </a:xfrm>
        </p:grpSpPr>
        <p:sp>
          <p:nvSpPr>
            <p:cNvPr id="2" name="TextovéPole 1"/>
            <p:cNvSpPr txBox="1"/>
            <p:nvPr/>
          </p:nvSpPr>
          <p:spPr>
            <a:xfrm>
              <a:off x="1259632" y="359250"/>
              <a:ext cx="8137164" cy="2308324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živá  </a:t>
              </a:r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příroda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      100</a:t>
              </a: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Do kterých skupin se dělí rostliny</a:t>
              </a: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podle délky života? </a:t>
              </a:r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3585638" y="2280185"/>
              <a:ext cx="2935190" cy="3254074"/>
              <a:chOff x="3585638" y="2280185"/>
              <a:chExt cx="2935190" cy="3254074"/>
            </a:xfrm>
          </p:grpSpPr>
          <p:pic>
            <p:nvPicPr>
              <p:cNvPr id="3076" name="Picture 4" descr="http://upload.wikimedia.org/wikipedia/commons/thumb/c/cb/Papaver_rhoeas_LC0050.jpg/165px-Papaver_rhoeas_LC0050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73139" y="2280185"/>
                <a:ext cx="2147689" cy="325407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" name="TextovéPole 6"/>
              <p:cNvSpPr txBox="1"/>
              <p:nvPr/>
            </p:nvSpPr>
            <p:spPr>
              <a:xfrm>
                <a:off x="3585638" y="5164927"/>
                <a:ext cx="7668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 6</a:t>
                </a:r>
                <a:endParaRPr lang="cs-CZ" dirty="0"/>
              </a:p>
            </p:txBody>
          </p:sp>
        </p:grpSp>
      </p:grp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982913" y="5725107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08208" y="6565612"/>
            <a:ext cx="62978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  <p:pic>
        <p:nvPicPr>
          <p:cNvPr id="6146" name="Picture 2" descr="Soubor:Illustration Convallaria majalis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409" y="1149544"/>
            <a:ext cx="2476920" cy="407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299489" y="4828726"/>
            <a:ext cx="725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11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6508" y="0"/>
            <a:ext cx="8127492" cy="230832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živá  příroda          </a:t>
            </a:r>
            <a:r>
              <a:rPr lang="cs-CZ" sz="4000" dirty="0" smtClean="0">
                <a:solidFill>
                  <a:schemeClr val="bg1"/>
                </a:solidFill>
              </a:rPr>
              <a:t>  </a:t>
            </a:r>
            <a:r>
              <a:rPr lang="cs-CZ" sz="6000" dirty="0" smtClean="0">
                <a:solidFill>
                  <a:schemeClr val="bg1"/>
                </a:solidFill>
              </a:rPr>
              <a:t>200 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 základní části lidského těla.</a:t>
            </a: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16508" y="4005064"/>
            <a:ext cx="521008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ODPOVĚD: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Hlava, krk, horní končetiny,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trup, dolní končetiny.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003945" y="5733828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996424" y="6565612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038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30846" y="0"/>
            <a:ext cx="8113154" cy="230832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živá  příroda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300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 všechny tísňové linky 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telefonní čísla, na které voláš v případě potřeby.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64288" y="526905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69353" y="557560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8005014" y="5741510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30846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3270" y="3022281"/>
            <a:ext cx="7015062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SPRÁVNÁ ODPOVĚĎ: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dravotnická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áchranná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lužba – 155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asičský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áchranný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bor – 150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olicie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ČR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– 158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ntegrovaný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áchranný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ystém - 112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9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8468" y="25974"/>
            <a:ext cx="8095532" cy="2739211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živá  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příroda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400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 všechny podnebné pásy na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planetě Zemi.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994136" y="5712601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57080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5301208"/>
            <a:ext cx="936104" cy="585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112075" y="3307264"/>
            <a:ext cx="7300286" cy="3194853"/>
            <a:chOff x="1112075" y="3307264"/>
            <a:chExt cx="7300286" cy="3194853"/>
          </a:xfrm>
        </p:grpSpPr>
        <p:grpSp>
          <p:nvGrpSpPr>
            <p:cNvPr id="11" name="Skupina 10"/>
            <p:cNvGrpSpPr/>
            <p:nvPr/>
          </p:nvGrpSpPr>
          <p:grpSpPr>
            <a:xfrm>
              <a:off x="1112075" y="3429000"/>
              <a:ext cx="3390533" cy="1521216"/>
              <a:chOff x="1112075" y="3429000"/>
              <a:chExt cx="3390533" cy="1521216"/>
            </a:xfrm>
          </p:grpSpPr>
          <p:pic>
            <p:nvPicPr>
              <p:cNvPr id="7172" name="Picture 4" descr="Soubor:LocationPolarRegions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12075" y="3429000"/>
                <a:ext cx="2790850" cy="141984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ovéPole 8"/>
              <p:cNvSpPr txBox="1"/>
              <p:nvPr/>
            </p:nvSpPr>
            <p:spPr>
              <a:xfrm>
                <a:off x="3303241" y="4303885"/>
                <a:ext cx="119936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 8</a:t>
                </a:r>
              </a:p>
              <a:p>
                <a:r>
                  <a:rPr lang="cs-CZ" dirty="0" smtClean="0"/>
                  <a:t>polární pás</a:t>
                </a:r>
                <a:endParaRPr lang="cs-CZ" dirty="0"/>
              </a:p>
            </p:txBody>
          </p:sp>
        </p:grpSp>
        <p:grpSp>
          <p:nvGrpSpPr>
            <p:cNvPr id="17" name="Skupina 16"/>
            <p:cNvGrpSpPr/>
            <p:nvPr/>
          </p:nvGrpSpPr>
          <p:grpSpPr>
            <a:xfrm>
              <a:off x="1142211" y="3307264"/>
              <a:ext cx="7270150" cy="3194853"/>
              <a:chOff x="1142211" y="3307264"/>
              <a:chExt cx="7270150" cy="3194853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1142211" y="5271011"/>
                <a:ext cx="6620723" cy="12311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SPRÁVNÁ ODPOVĚĎ: </a:t>
                </a:r>
              </a:p>
              <a:p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Polární pás, mírný pás, subtropický pás,</a:t>
                </a:r>
              </a:p>
              <a:p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tropický pás na severní i jižní polokouli. </a:t>
                </a:r>
                <a:endParaRPr lang="cs-CZ" sz="2800" dirty="0"/>
              </a:p>
            </p:txBody>
          </p:sp>
          <p:grpSp>
            <p:nvGrpSpPr>
              <p:cNvPr id="16" name="Skupina 15"/>
              <p:cNvGrpSpPr/>
              <p:nvPr/>
            </p:nvGrpSpPr>
            <p:grpSpPr>
              <a:xfrm>
                <a:off x="4860032" y="3307264"/>
                <a:ext cx="3552329" cy="1669783"/>
                <a:chOff x="4860032" y="3307264"/>
                <a:chExt cx="3552329" cy="1669783"/>
              </a:xfrm>
            </p:grpSpPr>
            <p:pic>
              <p:nvPicPr>
                <p:cNvPr id="7174" name="Picture 6" descr="Soubor:Subtropical.png"/>
                <p:cNvPicPr>
                  <a:picLocks noChangeAspect="1" noChangeArrowheads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860032" y="3307264"/>
                  <a:ext cx="3552329" cy="164295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5" name="TextovéPole 14"/>
                <p:cNvSpPr txBox="1"/>
                <p:nvPr/>
              </p:nvSpPr>
              <p:spPr>
                <a:xfrm>
                  <a:off x="6774733" y="4330716"/>
                  <a:ext cx="1637628" cy="64633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Obr.9 </a:t>
                  </a:r>
                </a:p>
                <a:p>
                  <a:r>
                    <a:rPr lang="cs-CZ" dirty="0" smtClean="0"/>
                    <a:t>subtropický pás</a:t>
                  </a:r>
                  <a:endParaRPr lang="cs-CZ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97623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20800" y="3284984"/>
            <a:ext cx="7311617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MOŽNÁ SPRÁVNÁ ODPOVĚĎ: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Kosterní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soustava,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svalová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soustava,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oběhová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s.,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dýchací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rozmnožovací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s.,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trávící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s.,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vylučovací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s.,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smyslové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soustavy.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43608" y="6904"/>
            <a:ext cx="8100392" cy="230832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živá  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příroda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500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 alespoň  šest tělesných soustav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lidském těle.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005565" y="5687212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6534834"/>
            <a:ext cx="6237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dirty="0">
                <a:solidFill>
                  <a:schemeClr val="bg1">
                    <a:lumMod val="8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8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5716" y="0"/>
            <a:ext cx="8128284" cy="187743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vesmír			      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</a:t>
            </a: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Jaký je význam Slunce pro život na Zemi?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019734" y="5779759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02128" y="6534834"/>
            <a:ext cx="6237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</a:t>
            </a:r>
            <a:r>
              <a:rPr lang="cs-CZ" sz="1400" dirty="0" smtClean="0">
                <a:solidFill>
                  <a:schemeClr val="bg1">
                    <a:lumMod val="85000"/>
                  </a:schemeClr>
                </a:solidFill>
              </a:rPr>
              <a:t>Nývltová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0112" y="3681216"/>
            <a:ext cx="803777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SPRÁVNÁ ODPOVĚĎ: 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Slunce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poskytuje světlo a teplo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, což jsou </a:t>
            </a: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odmínky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nezbytné pro život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na Zemi.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79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17986" y="5045695"/>
            <a:ext cx="5671361" cy="13542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Merkur, Venuše, Země, Mars,</a:t>
            </a: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Jupiter, Saturn, Uran, Neptun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80857" y="5661248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32984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3225316"/>
            <a:ext cx="165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990806" y="3974"/>
            <a:ext cx="8153194" cy="3973487"/>
            <a:chOff x="1043608" y="188640"/>
            <a:chExt cx="8153194" cy="3973487"/>
          </a:xfrm>
        </p:grpSpPr>
        <p:sp>
          <p:nvSpPr>
            <p:cNvPr id="2" name="TextovéPole 1"/>
            <p:cNvSpPr txBox="1"/>
            <p:nvPr/>
          </p:nvSpPr>
          <p:spPr>
            <a:xfrm>
              <a:off x="1043608" y="188640"/>
              <a:ext cx="8153194" cy="2308324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vesmír	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	             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200 </a:t>
              </a:r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Vyjmenuj planety Sluneční soustavy.</a:t>
              </a: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903880" y="2060848"/>
              <a:ext cx="7215312" cy="2101279"/>
              <a:chOff x="1903880" y="2060848"/>
              <a:chExt cx="7215312" cy="2101279"/>
            </a:xfrm>
          </p:grpSpPr>
          <p:pic>
            <p:nvPicPr>
              <p:cNvPr id="8194" name="Picture 2" descr="File:Solar system scale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903880" y="2060848"/>
                <a:ext cx="6432649" cy="210127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" name="TextovéPole 6"/>
              <p:cNvSpPr txBox="1"/>
              <p:nvPr/>
            </p:nvSpPr>
            <p:spPr>
              <a:xfrm>
                <a:off x="8236899" y="3792795"/>
                <a:ext cx="8822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 10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7257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8204" y="0"/>
            <a:ext cx="8149988" cy="2308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vesmír	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       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300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 způsobuje střídání dne a noci na Zemi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co způsobuje střídání ročních období na Zemi?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356992"/>
            <a:ext cx="7760458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Střídáni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dne a noci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způsobuje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otáčení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planety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kolem zemské osy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Střídání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ročních období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způsobuje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obíhání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Země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kolem Slunce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8066785" y="5785196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98204" y="6596482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0251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4077072"/>
            <a:ext cx="64087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 </a:t>
            </a: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1 – Nov, 3 - První čtvrť, 5 - Úplněk,</a:t>
            </a:r>
          </a:p>
          <a:p>
            <a:r>
              <a:rPr lang="cs-CZ" sz="3000" dirty="0" smtClean="0">
                <a:latin typeface="Arial" pitchFamily="34" charset="0"/>
                <a:cs typeface="Arial" pitchFamily="34" charset="0"/>
              </a:rPr>
              <a:t> 7 -  Poslední čtvrť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Měsíc dorůstá (zvětšuje se) do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ÚPLŇKU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potom couvá (zmenšuje se) do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NOVU.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971516" y="5719552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577302"/>
            <a:ext cx="6237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75000"/>
                  </a:schemeClr>
                </a:solidFill>
              </a:rPr>
              <a:t>Autorem materiálu a všech jeho částí, není-li uvedeno jinak, je Mgr. Radka Nývltová</a:t>
            </a:r>
            <a:r>
              <a:rPr lang="cs-CZ" dirty="0">
                <a:solidFill>
                  <a:schemeClr val="bg1">
                    <a:lumMod val="75000"/>
                  </a:schemeClr>
                </a:solidFill>
              </a:rPr>
              <a:t>.</a:t>
            </a:r>
          </a:p>
        </p:txBody>
      </p:sp>
      <p:grpSp>
        <p:nvGrpSpPr>
          <p:cNvPr id="17" name="Skupina 16"/>
          <p:cNvGrpSpPr/>
          <p:nvPr/>
        </p:nvGrpSpPr>
        <p:grpSpPr>
          <a:xfrm>
            <a:off x="1043608" y="34118"/>
            <a:ext cx="8074646" cy="3526036"/>
            <a:chOff x="1043608" y="34118"/>
            <a:chExt cx="8074646" cy="3526036"/>
          </a:xfrm>
        </p:grpSpPr>
        <p:sp>
          <p:nvSpPr>
            <p:cNvPr id="2" name="TextovéPole 1"/>
            <p:cNvSpPr txBox="1"/>
            <p:nvPr/>
          </p:nvSpPr>
          <p:spPr>
            <a:xfrm>
              <a:off x="1043608" y="34118"/>
              <a:ext cx="8074646" cy="2585323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vesmír		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		 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400</a:t>
              </a:r>
            </a:p>
            <a:p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Jak se jmenuje 1-3-5-7 fáze Měsíce?</a:t>
              </a:r>
            </a:p>
            <a:p>
              <a:endPara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endParaRPr lang="cs-CZ" dirty="0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1694972" y="2081604"/>
              <a:ext cx="6771918" cy="1478550"/>
              <a:chOff x="1694972" y="2081604"/>
              <a:chExt cx="6771918" cy="1478550"/>
            </a:xfrm>
          </p:grpSpPr>
          <p:sp>
            <p:nvSpPr>
              <p:cNvPr id="10" name="TextovéPole 9"/>
              <p:cNvSpPr txBox="1"/>
              <p:nvPr/>
            </p:nvSpPr>
            <p:spPr>
              <a:xfrm>
                <a:off x="7550888" y="3190822"/>
                <a:ext cx="8412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Obr.11</a:t>
                </a:r>
                <a:endParaRPr lang="cs-CZ" dirty="0"/>
              </a:p>
            </p:txBody>
          </p:sp>
          <p:pic>
            <p:nvPicPr>
              <p:cNvPr id="9220" name="Picture 4" descr="File:Mond Phasen.sv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94972" y="2081604"/>
                <a:ext cx="6771918" cy="114276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2512843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035162" y="0"/>
            <a:ext cx="8108837" cy="5071603"/>
            <a:chOff x="951071" y="218047"/>
            <a:chExt cx="8108837" cy="5071603"/>
          </a:xfrm>
        </p:grpSpPr>
        <p:sp>
          <p:nvSpPr>
            <p:cNvPr id="2" name="TextovéPole 1"/>
            <p:cNvSpPr txBox="1"/>
            <p:nvPr/>
          </p:nvSpPr>
          <p:spPr>
            <a:xfrm>
              <a:off x="951071" y="218047"/>
              <a:ext cx="8108837" cy="2308324"/>
            </a:xfrm>
            <a:prstGeom prst="rect">
              <a:avLst/>
            </a:prstGeom>
            <a:solidFill>
              <a:schemeClr val="tx1">
                <a:lumMod val="75000"/>
                <a:lumOff val="2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vesmír	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                  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500</a:t>
              </a: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</a:t>
              </a:r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Vysvětli pojmy: PLANETA, SLUNCE, MĚSÍC, </a:t>
              </a: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		      GALAXIE	</a:t>
              </a:r>
              <a:endParaRPr lang="cs-CZ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623647" y="4920318"/>
              <a:ext cx="1847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187624" y="3645024"/>
            <a:ext cx="8113375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PLANETA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obíhá kolem Slunce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jsou kamenné, plynné.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SLUNCE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 hvězda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(tvořená plazmou -  žhavými plyny)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MĚSÍC –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obíhá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kolem svojí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planety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GALAXIE – velké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hvězdné skupiny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952534" y="5665004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35163" y="6565612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932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3187" y="4509120"/>
            <a:ext cx="8076250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MOŽNÁ SPRÁVNÁ ODPOVĚĎ: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Jsou to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rostliny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 které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člověk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pěstuje záměrně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rotože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přinášejí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nějaký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užitek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dirty="0" smtClean="0"/>
              <a:t>(obiloviny,  luskoviny,  ovoce,  zelenina, okrasné rostliny)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029552" y="0"/>
            <a:ext cx="8114448" cy="4887187"/>
            <a:chOff x="1029552" y="0"/>
            <a:chExt cx="8114448" cy="4887187"/>
          </a:xfrm>
        </p:grpSpPr>
        <p:sp>
          <p:nvSpPr>
            <p:cNvPr id="3" name="TextovéPole 2"/>
            <p:cNvSpPr txBox="1"/>
            <p:nvPr/>
          </p:nvSpPr>
          <p:spPr>
            <a:xfrm>
              <a:off x="1029552" y="0"/>
              <a:ext cx="8114448" cy="2154436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l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idské výtvory</a:t>
              </a:r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	 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    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100</a:t>
              </a:r>
            </a:p>
            <a:p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Co jsou to kulturní rostliny?</a:t>
              </a:r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endParaRPr lang="cs-CZ" dirty="0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6660232" y="1778649"/>
              <a:ext cx="1886749" cy="3108538"/>
              <a:chOff x="6529589" y="409046"/>
              <a:chExt cx="1886749" cy="3108538"/>
            </a:xfrm>
          </p:grpSpPr>
          <p:pic>
            <p:nvPicPr>
              <p:cNvPr id="2050" name="Picture 2" descr="File:Potato plant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29589" y="409046"/>
                <a:ext cx="1872208" cy="273920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7575082" y="3148252"/>
                <a:ext cx="8412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Obr.13</a:t>
                </a:r>
                <a:endParaRPr lang="cs-CZ" dirty="0"/>
              </a:p>
            </p:txBody>
          </p:sp>
        </p:grpSp>
      </p:grpSp>
      <p:grpSp>
        <p:nvGrpSpPr>
          <p:cNvPr id="11" name="Skupina 10"/>
          <p:cNvGrpSpPr/>
          <p:nvPr/>
        </p:nvGrpSpPr>
        <p:grpSpPr>
          <a:xfrm>
            <a:off x="3419872" y="2005806"/>
            <a:ext cx="2873896" cy="2276881"/>
            <a:chOff x="3419872" y="2005806"/>
            <a:chExt cx="2873896" cy="2276881"/>
          </a:xfrm>
        </p:grpSpPr>
        <p:pic>
          <p:nvPicPr>
            <p:cNvPr id="2052" name="Picture 4" descr="File:Duftrosengarten Rapperswil - Aloha Str. Boerner 1949 2010-10-02 16-30-22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2005806"/>
              <a:ext cx="2873896" cy="19075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5452512" y="3913355"/>
              <a:ext cx="8412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Obr.12</a:t>
              </a:r>
              <a:endParaRPr lang="cs-CZ" dirty="0"/>
            </a:p>
          </p:txBody>
        </p:sp>
      </p:grp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025773" y="5785024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29552" y="6608504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53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39935" y="3429000"/>
            <a:ext cx="78534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MOŽNÁ SPRÁVNÁ ODPOVĚĎ: 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Kladka, páka, nakloněná rovina, kolo.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32970"/>
            <a:ext cx="7970452" cy="258532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lidské výtvory 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200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 alespoň dva jednoduché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stroje a zařízení.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984468" y="5727223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50326" y="6565612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592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35011" y="5469866"/>
            <a:ext cx="715772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SPRÁVNÁ ODPOVĚĎ ve smyslu: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Recyklace znamená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další využití odpadu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011433" y="5733256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965538" y="0"/>
            <a:ext cx="8178461" cy="5598532"/>
            <a:chOff x="965538" y="0"/>
            <a:chExt cx="8178461" cy="5598532"/>
          </a:xfrm>
        </p:grpSpPr>
        <p:sp>
          <p:nvSpPr>
            <p:cNvPr id="2" name="TextovéPole 1"/>
            <p:cNvSpPr txBox="1"/>
            <p:nvPr/>
          </p:nvSpPr>
          <p:spPr>
            <a:xfrm>
              <a:off x="965538" y="0"/>
              <a:ext cx="8178461" cy="2154436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Člověk a lidské výtvory </a:t>
              </a:r>
              <a:r>
                <a:rPr lang="cs-CZ" sz="4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         </a:t>
              </a:r>
              <a:r>
                <a:rPr lang="cs-CZ" sz="60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300</a:t>
              </a:r>
            </a:p>
            <a:p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800" dirty="0" smtClean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Vysvětli, co znamená pojem recyklace odpadů.</a:t>
              </a:r>
              <a:endPara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  <a:p>
              <a:endParaRPr lang="cs-CZ" dirty="0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6300192" y="1988840"/>
              <a:ext cx="2477323" cy="3609692"/>
              <a:chOff x="6300192" y="1988840"/>
              <a:chExt cx="2477323" cy="3609692"/>
            </a:xfrm>
          </p:grpSpPr>
          <p:pic>
            <p:nvPicPr>
              <p:cNvPr id="10242" name="Picture 2" descr="C:\Users\pc\Desktop\Radka\100_5922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00192" y="1988840"/>
                <a:ext cx="2413380" cy="324036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7936259" y="5229200"/>
                <a:ext cx="8412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Obr.12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9706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293096"/>
            <a:ext cx="5202065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MOŽNÁ SPRÁVNÁ ODPOVĚĎ: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Sklo, plasty, PET lahve,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ovy, papír, elektrospotřebiče, 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TETRApack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bioodpad, baterie.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23080" y="26397"/>
            <a:ext cx="8102236" cy="2585323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Člověk a lidské </a:t>
            </a:r>
            <a:r>
              <a:rPr lang="cs-CZ" sz="4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výtvory          </a:t>
            </a:r>
            <a:r>
              <a:rPr lang="cs-CZ" sz="6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400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 alespoň  šest druhů odpadu, které se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mohou recyklovat.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799367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6770699" y="2149123"/>
            <a:ext cx="2256185" cy="3019576"/>
            <a:chOff x="6012160" y="2358411"/>
            <a:chExt cx="2256185" cy="3019576"/>
          </a:xfrm>
        </p:grpSpPr>
        <p:pic>
          <p:nvPicPr>
            <p:cNvPr id="3080" name="Picture 8" descr="Soubor:Bubble wrap play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2160" y="2358411"/>
              <a:ext cx="2256185" cy="30082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012160" y="5008655"/>
              <a:ext cx="8412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Obr.13</a:t>
              </a:r>
              <a:endParaRPr lang="cs-CZ" dirty="0"/>
            </a:p>
          </p:txBody>
        </p:sp>
      </p:grp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7984468" y="5797565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6608822"/>
            <a:ext cx="6225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9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4584" y="3873110"/>
            <a:ext cx="810991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MOŽNÁ SPRÁVNÁ ODPOVĚĎ: 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Recyklací odpadů, správným nakládáním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 nebezpečnými odpady (jako chemické látky, baterie…)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čistírnami odpadních vod, dodržováním řádů v chráněných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krajinných oblastech,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nevyhazováním odpadu na černé skládky.</a:t>
            </a: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033817" y="5668798"/>
            <a:ext cx="1042416" cy="1042416"/>
          </a:xfrm>
          <a:prstGeom prst="actionButtonHom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030882" y="40846"/>
            <a:ext cx="8113118" cy="3906023"/>
            <a:chOff x="998579" y="70530"/>
            <a:chExt cx="8113118" cy="3906023"/>
          </a:xfrm>
        </p:grpSpPr>
        <p:grpSp>
          <p:nvGrpSpPr>
            <p:cNvPr id="14" name="Skupina 13"/>
            <p:cNvGrpSpPr/>
            <p:nvPr/>
          </p:nvGrpSpPr>
          <p:grpSpPr>
            <a:xfrm>
              <a:off x="3674871" y="1930262"/>
              <a:ext cx="2625321" cy="1942848"/>
              <a:chOff x="3674871" y="1930262"/>
              <a:chExt cx="2625321" cy="1942848"/>
            </a:xfrm>
          </p:grpSpPr>
          <p:pic>
            <p:nvPicPr>
              <p:cNvPr id="3074" name="Picture 2" descr="File:Hromada odpadk&amp;uring;.jp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74871" y="1930262"/>
                <a:ext cx="2590463" cy="194284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5458936" y="3503778"/>
                <a:ext cx="8412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Obr.14</a:t>
                </a:r>
                <a:endParaRPr lang="cs-CZ" dirty="0"/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998579" y="70530"/>
              <a:ext cx="8113118" cy="3906023"/>
              <a:chOff x="998579" y="70530"/>
              <a:chExt cx="8113118" cy="3906023"/>
            </a:xfrm>
          </p:grpSpPr>
          <p:sp>
            <p:nvSpPr>
              <p:cNvPr id="3" name="TextovéPole 2"/>
              <p:cNvSpPr txBox="1"/>
              <p:nvPr/>
            </p:nvSpPr>
            <p:spPr>
              <a:xfrm>
                <a:off x="998579" y="70530"/>
                <a:ext cx="8113118" cy="2308324"/>
              </a:xfrm>
              <a:prstGeom prst="rect">
                <a:avLst/>
              </a:prstGeom>
              <a:solidFill>
                <a:schemeClr val="accent3">
                  <a:lumMod val="75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sz="4000" dirty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Člověk a lidské výtvory </a:t>
                </a:r>
                <a:r>
                  <a:rPr lang="cs-CZ" sz="40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     </a:t>
                </a:r>
                <a:r>
                  <a:rPr lang="cs-CZ" sz="60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500</a:t>
                </a:r>
              </a:p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Jaký má význam ochrana přírody pro celou</a:t>
                </a:r>
              </a:p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planetu Zemi? Vyjmenuj alespoň tři způsoby, jak</a:t>
                </a:r>
              </a:p>
              <a:p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lidé přírodu chrání. </a:t>
                </a:r>
                <a:endParaRPr lang="cs-CZ" dirty="0"/>
              </a:p>
            </p:txBody>
          </p:sp>
          <p:grpSp>
            <p:nvGrpSpPr>
              <p:cNvPr id="13" name="Skupina 12"/>
              <p:cNvGrpSpPr/>
              <p:nvPr/>
            </p:nvGrpSpPr>
            <p:grpSpPr>
              <a:xfrm>
                <a:off x="6380350" y="2180421"/>
                <a:ext cx="2695883" cy="1796132"/>
                <a:chOff x="6380350" y="2180421"/>
                <a:chExt cx="2695883" cy="1796132"/>
              </a:xfrm>
            </p:grpSpPr>
            <p:pic>
              <p:nvPicPr>
                <p:cNvPr id="3076" name="Picture 4" descr="File:Flug Leer nach Emden 2010 11.JPG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380350" y="2180421"/>
                  <a:ext cx="2695883" cy="179613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12" name="TextovéPole 11"/>
                <p:cNvSpPr txBox="1"/>
                <p:nvPr/>
              </p:nvSpPr>
              <p:spPr>
                <a:xfrm>
                  <a:off x="8234977" y="3607221"/>
                  <a:ext cx="841256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dirty="0" smtClean="0"/>
                    <a:t>Obr.15</a:t>
                  </a:r>
                  <a:endParaRPr lang="cs-CZ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528119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9112"/>
            <a:ext cx="1194514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Citace:</a:t>
            </a:r>
          </a:p>
          <a:p>
            <a:pPr algn="just"/>
            <a:r>
              <a:rPr lang="cs-CZ" sz="1200" dirty="0" smtClean="0"/>
              <a:t>Obr.1HENRYKUS</a:t>
            </a:r>
            <a:r>
              <a:rPr lang="cs-CZ" sz="1200" dirty="0"/>
              <a:t>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22.6. 2008 [cit. </a:t>
            </a:r>
            <a:r>
              <a:rPr lang="cs-CZ" sz="1200" dirty="0" smtClean="0"/>
              <a:t>30.3.2012].</a:t>
            </a:r>
          </a:p>
          <a:p>
            <a:pPr algn="just"/>
            <a:r>
              <a:rPr lang="cs-CZ" sz="1200" dirty="0" smtClean="0"/>
              <a:t>Dostupný </a:t>
            </a:r>
            <a:r>
              <a:rPr lang="cs-CZ" sz="1200" dirty="0"/>
              <a:t>pod licencí volné dílo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2"/>
              </a:rPr>
              <a:t>&lt;http://upload.wikimedia.org/</a:t>
            </a:r>
            <a:r>
              <a:rPr lang="cs-CZ" sz="1200" dirty="0" err="1">
                <a:hlinkClick r:id="rId2"/>
              </a:rPr>
              <a:t>wikipedia</a:t>
            </a:r>
            <a:r>
              <a:rPr lang="cs-CZ" sz="1200" dirty="0">
                <a:hlinkClick r:id="rId2"/>
              </a:rPr>
              <a:t>/</a:t>
            </a:r>
            <a:r>
              <a:rPr lang="cs-CZ" sz="1200" dirty="0" err="1">
                <a:hlinkClick r:id="rId2"/>
              </a:rPr>
              <a:t>commons</a:t>
            </a:r>
            <a:r>
              <a:rPr lang="cs-CZ" sz="1200" dirty="0">
                <a:hlinkClick r:id="rId2"/>
              </a:rPr>
              <a:t>/0/05/</a:t>
            </a:r>
            <a:r>
              <a:rPr lang="cs-CZ" sz="1200" dirty="0" err="1">
                <a:hlinkClick r:id="rId2"/>
              </a:rPr>
              <a:t>Struttura_Sole_it.png?uselang</a:t>
            </a:r>
            <a:r>
              <a:rPr lang="cs-CZ" sz="1200" dirty="0">
                <a:hlinkClick r:id="rId2"/>
              </a:rPr>
              <a:t>=</a:t>
            </a:r>
            <a:r>
              <a:rPr lang="cs-CZ" sz="1200" dirty="0" err="1">
                <a:hlinkClick r:id="rId2"/>
              </a:rPr>
              <a:t>cs</a:t>
            </a:r>
            <a:r>
              <a:rPr lang="cs-CZ" sz="1200" dirty="0">
                <a:hlinkClick r:id="rId2"/>
              </a:rPr>
              <a:t>&gt;. 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r>
              <a:rPr lang="cs-CZ" sz="1200" dirty="0" smtClean="0"/>
              <a:t>Obr.2 </a:t>
            </a:r>
            <a:r>
              <a:rPr lang="cs-CZ" sz="1200" dirty="0"/>
              <a:t>Obr.11POWERHAUER.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30.1.2007 [cit. </a:t>
            </a:r>
            <a:r>
              <a:rPr lang="cs-CZ" sz="1200" dirty="0" smtClean="0"/>
              <a:t>28.3.2012</a:t>
            </a:r>
            <a:r>
              <a:rPr lang="cs-CZ" sz="1200" dirty="0"/>
              <a:t>]. </a:t>
            </a:r>
          </a:p>
          <a:p>
            <a:r>
              <a:rPr lang="cs-CZ" sz="1200" dirty="0"/>
              <a:t>Dostupný pod licencí Tento soubor podléhá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</a:p>
          <a:p>
            <a:r>
              <a:rPr lang="cs-CZ" sz="1200" dirty="0"/>
              <a:t>WWW: </a:t>
            </a:r>
            <a:r>
              <a:rPr lang="cs-CZ" sz="1200" dirty="0">
                <a:hlinkClick r:id="rId3"/>
              </a:rPr>
              <a:t>&lt;http://commons.wikimedia.org/wiki/</a:t>
            </a:r>
            <a:r>
              <a:rPr lang="cs-CZ" sz="1200" dirty="0" err="1">
                <a:hlinkClick r:id="rId3"/>
              </a:rPr>
              <a:t>File:Handvoll_Gold.jpg?uselang</a:t>
            </a:r>
            <a:r>
              <a:rPr lang="cs-CZ" sz="1200" dirty="0">
                <a:hlinkClick r:id="rId3"/>
              </a:rPr>
              <a:t>=</a:t>
            </a:r>
            <a:r>
              <a:rPr lang="cs-CZ" sz="1200" dirty="0" err="1">
                <a:hlinkClick r:id="rId3"/>
              </a:rPr>
              <a:t>cs</a:t>
            </a:r>
            <a:r>
              <a:rPr lang="cs-CZ" sz="1200" dirty="0">
                <a:hlinkClick r:id="rId3"/>
              </a:rPr>
              <a:t>&gt;. </a:t>
            </a:r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Obr.3 </a:t>
            </a:r>
            <a:r>
              <a:rPr lang="en-US" sz="1200" dirty="0"/>
              <a:t>ANGELOLEITHOLD. </a:t>
            </a:r>
            <a:r>
              <a:rPr lang="en-US" sz="1200" i="1" dirty="0"/>
              <a:t>http://commons.wikimedia.org</a:t>
            </a:r>
            <a:r>
              <a:rPr lang="en-US" sz="1200" dirty="0"/>
              <a:t> [online]. 19.6.2005 [cit. </a:t>
            </a:r>
            <a:r>
              <a:rPr lang="en-US" sz="1200" dirty="0" smtClean="0"/>
              <a:t>30.</a:t>
            </a:r>
            <a:r>
              <a:rPr lang="cs-CZ" sz="1200" dirty="0" smtClean="0"/>
              <a:t>3</a:t>
            </a:r>
            <a:r>
              <a:rPr lang="en-US" sz="1200" dirty="0" smtClean="0"/>
              <a:t>.2012</a:t>
            </a:r>
            <a:r>
              <a:rPr lang="en-US" sz="1200" dirty="0"/>
              <a:t>]. </a:t>
            </a:r>
            <a:endParaRPr lang="cs-CZ" sz="1200" dirty="0" smtClean="0"/>
          </a:p>
          <a:p>
            <a:pPr algn="just"/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/>
              <a:t>pod </a:t>
            </a:r>
            <a:r>
              <a:rPr lang="en-US" sz="1200" dirty="0" err="1"/>
              <a:t>licencí</a:t>
            </a:r>
            <a:r>
              <a:rPr lang="en-US" sz="1200" dirty="0"/>
              <a:t> This file is licensed under the </a:t>
            </a:r>
            <a:endParaRPr lang="cs-CZ" sz="1200" dirty="0" smtClean="0"/>
          </a:p>
          <a:p>
            <a:pPr algn="just"/>
            <a:r>
              <a:rPr lang="en-US" sz="1200" dirty="0" smtClean="0"/>
              <a:t>Creative </a:t>
            </a:r>
            <a:r>
              <a:rPr lang="en-US" sz="1200" dirty="0"/>
              <a:t>Commons Attribution-Share Alike 3.0 </a:t>
            </a:r>
            <a:r>
              <a:rPr lang="en-US" sz="1200" dirty="0" err="1"/>
              <a:t>Unported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</a:t>
            </a:r>
            <a:endParaRPr lang="cs-CZ" sz="1200" dirty="0" smtClean="0"/>
          </a:p>
          <a:p>
            <a:pPr algn="just"/>
            <a:r>
              <a:rPr lang="en-US" sz="1200" dirty="0" smtClean="0"/>
              <a:t>WWW</a:t>
            </a:r>
            <a:r>
              <a:rPr lang="en-US" sz="1200" dirty="0"/>
              <a:t>: </a:t>
            </a:r>
            <a:r>
              <a:rPr lang="en-US" sz="1200" dirty="0">
                <a:hlinkClick r:id="rId4"/>
              </a:rPr>
              <a:t>&lt;http://upload.wikimedia.org/wikipedia/commons/0/05/Struttura_Sole_it.png?uselang=cs&gt;. 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Obr.4 </a:t>
            </a:r>
            <a:r>
              <a:rPr lang="cs-CZ" sz="1200" dirty="0"/>
              <a:t>BÖHRINGER, Friedrich.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23.5.2008 [cit. </a:t>
            </a:r>
            <a:r>
              <a:rPr lang="cs-CZ" sz="1200" dirty="0" smtClean="0"/>
              <a:t>30.3.2012].</a:t>
            </a:r>
          </a:p>
          <a:p>
            <a:pPr algn="just"/>
            <a:r>
              <a:rPr lang="cs-CZ" sz="1200" dirty="0" smtClean="0"/>
              <a:t> </a:t>
            </a:r>
            <a:r>
              <a:rPr lang="cs-CZ" sz="1200" dirty="0"/>
              <a:t>Dostupný pod licencí Tento soubor podléhá licenci </a:t>
            </a:r>
            <a:endParaRPr lang="cs-CZ" sz="1200" dirty="0" smtClean="0"/>
          </a:p>
          <a:p>
            <a:pPr algn="just"/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5"/>
              </a:rPr>
              <a:t>&lt;http://commons.wikimedia.org/wiki/</a:t>
            </a:r>
            <a:r>
              <a:rPr lang="cs-CZ" sz="1200" dirty="0" err="1">
                <a:hlinkClick r:id="rId5"/>
              </a:rPr>
              <a:t>File:SchwarzesSchaf.JPG?uselang</a:t>
            </a:r>
            <a:r>
              <a:rPr lang="cs-CZ" sz="1200" dirty="0">
                <a:hlinkClick r:id="rId5"/>
              </a:rPr>
              <a:t>=</a:t>
            </a:r>
            <a:r>
              <a:rPr lang="cs-CZ" sz="1200" dirty="0" err="1">
                <a:hlinkClick r:id="rId5"/>
              </a:rPr>
              <a:t>cs</a:t>
            </a:r>
            <a:r>
              <a:rPr lang="cs-CZ" sz="1200" dirty="0">
                <a:hlinkClick r:id="rId5"/>
              </a:rPr>
              <a:t>&gt;. 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Obr5. </a:t>
            </a:r>
            <a:r>
              <a:rPr lang="cs-CZ" sz="1200" dirty="0"/>
              <a:t>ROLETSCHEK, Ralf.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12.4.2004 [cit. </a:t>
            </a:r>
            <a:r>
              <a:rPr lang="cs-CZ" sz="1200" dirty="0" smtClean="0"/>
              <a:t>30.3.2012</a:t>
            </a:r>
            <a:r>
              <a:rPr lang="cs-CZ" sz="1200" dirty="0"/>
              <a:t>]. </a:t>
            </a:r>
            <a:endParaRPr lang="cs-CZ" sz="1200" dirty="0" smtClean="0"/>
          </a:p>
          <a:p>
            <a:pPr algn="just"/>
            <a:r>
              <a:rPr lang="cs-CZ" sz="1200" dirty="0" smtClean="0"/>
              <a:t>Dostupný </a:t>
            </a:r>
            <a:r>
              <a:rPr lang="cs-CZ" sz="1200" dirty="0"/>
              <a:t>pod licencí Tento soubor podléhá licenci </a:t>
            </a:r>
            <a:endParaRPr lang="cs-CZ" sz="1200" dirty="0" smtClean="0"/>
          </a:p>
          <a:p>
            <a:pPr algn="just"/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autora-Zachovejte licenci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6"/>
              </a:rPr>
              <a:t>&lt;http://cs.wikipedia.org/wiki/Soubor:Farmer_plowing_in_Fahrenwalde,_Mecklenburg-Vorpommern,_</a:t>
            </a:r>
            <a:r>
              <a:rPr lang="cs-CZ" sz="1200" dirty="0" smtClean="0">
                <a:hlinkClick r:id="rId6"/>
              </a:rPr>
              <a:t>Germany.jpg&gt;. </a:t>
            </a:r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r>
              <a:rPr lang="cs-CZ" sz="1200" dirty="0" smtClean="0"/>
              <a:t>Obr.6 </a:t>
            </a:r>
            <a:r>
              <a:rPr lang="cs-CZ" sz="1200" dirty="0"/>
              <a:t>HEMPEL, </a:t>
            </a:r>
            <a:r>
              <a:rPr lang="cs-CZ" sz="1200" dirty="0" err="1"/>
              <a:t>Jörg</a:t>
            </a:r>
            <a:r>
              <a:rPr lang="cs-CZ" sz="1200" dirty="0"/>
              <a:t>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29.5.2007 [cit. </a:t>
            </a:r>
            <a:r>
              <a:rPr lang="cs-CZ" sz="1200" dirty="0" smtClean="0"/>
              <a:t>28.3.2012</a:t>
            </a:r>
            <a:r>
              <a:rPr lang="cs-CZ" sz="1200" dirty="0"/>
              <a:t>]. </a:t>
            </a:r>
          </a:p>
          <a:p>
            <a:pPr algn="just"/>
            <a:r>
              <a:rPr lang="cs-CZ" sz="1200" dirty="0"/>
              <a:t>Dostupný na WWW: &lt;</a:t>
            </a:r>
            <a:r>
              <a:rPr lang="cs-CZ" sz="1200" dirty="0">
                <a:hlinkClick r:id="rId7"/>
              </a:rPr>
              <a:t>http://cs.wikipedia.org/wiki/Soubor:Papaver_rhoeas_LC0050.jpg&gt;. </a:t>
            </a:r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Obr.7 </a:t>
            </a:r>
            <a:r>
              <a:rPr lang="pt-BR" sz="1200" dirty="0"/>
              <a:t>AUTOR NEZNÁMÝ. </a:t>
            </a:r>
            <a:r>
              <a:rPr lang="pt-BR" sz="1200" i="1" dirty="0"/>
              <a:t>http://commons.wikimedia.org</a:t>
            </a:r>
            <a:r>
              <a:rPr lang="pt-BR" sz="1200" dirty="0"/>
              <a:t> [online]. 29.10.2004 [cit. </a:t>
            </a:r>
            <a:r>
              <a:rPr lang="pt-BR" sz="1200" dirty="0" smtClean="0"/>
              <a:t>30.</a:t>
            </a:r>
            <a:r>
              <a:rPr lang="cs-CZ" sz="1200" dirty="0" smtClean="0"/>
              <a:t>3</a:t>
            </a:r>
            <a:r>
              <a:rPr lang="pt-BR" sz="1200" dirty="0" smtClean="0"/>
              <a:t>.2012</a:t>
            </a:r>
            <a:r>
              <a:rPr lang="pt-BR" sz="1200" dirty="0"/>
              <a:t>]. </a:t>
            </a:r>
            <a:endParaRPr lang="cs-CZ" sz="1200" dirty="0" smtClean="0"/>
          </a:p>
          <a:p>
            <a:pPr algn="just"/>
            <a:r>
              <a:rPr lang="pt-BR" sz="1200" dirty="0" smtClean="0"/>
              <a:t>Dostupný </a:t>
            </a:r>
            <a:r>
              <a:rPr lang="pt-BR" sz="1200" dirty="0"/>
              <a:t>pod licencí volné dílo na WWW: </a:t>
            </a:r>
            <a:r>
              <a:rPr lang="pt-BR" sz="1200" dirty="0">
                <a:hlinkClick r:id="rId8"/>
              </a:rPr>
              <a:t>&lt;http://cs.wikipedia.org/wiki/Soubor:Illustration_Convallaria_majalis0.jpg&gt;. 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Obr.8 </a:t>
            </a:r>
            <a:r>
              <a:rPr lang="pt-BR" sz="1200" dirty="0"/>
              <a:t>AUTOR NEZNÁMÝ. </a:t>
            </a:r>
            <a:r>
              <a:rPr lang="pt-BR" sz="1200" i="1" dirty="0"/>
              <a:t>http://cs.wikipedia.org</a:t>
            </a:r>
            <a:r>
              <a:rPr lang="pt-BR" sz="1200" dirty="0"/>
              <a:t> [online]. 31.3.2006 [cit. </a:t>
            </a:r>
            <a:r>
              <a:rPr lang="pt-BR" sz="1200" dirty="0" smtClean="0"/>
              <a:t>30.</a:t>
            </a:r>
            <a:r>
              <a:rPr lang="cs-CZ" sz="1200" dirty="0" smtClean="0"/>
              <a:t>3</a:t>
            </a:r>
            <a:r>
              <a:rPr lang="pt-BR" sz="1200" dirty="0" smtClean="0"/>
              <a:t>.2012</a:t>
            </a:r>
            <a:r>
              <a:rPr lang="pt-BR" sz="1200" dirty="0"/>
              <a:t>]. </a:t>
            </a:r>
            <a:endParaRPr lang="cs-CZ" sz="1200" dirty="0" smtClean="0"/>
          </a:p>
          <a:p>
            <a:pPr algn="just"/>
            <a:r>
              <a:rPr lang="pt-BR" sz="1200" dirty="0" smtClean="0"/>
              <a:t>Dostupný </a:t>
            </a:r>
            <a:r>
              <a:rPr lang="pt-BR" sz="1200" dirty="0"/>
              <a:t>pod licencí volné dílo na WWW: </a:t>
            </a:r>
            <a:r>
              <a:rPr lang="pt-BR" sz="1200" dirty="0">
                <a:hlinkClick r:id="rId9"/>
              </a:rPr>
              <a:t>&lt;http://cs.wikipedia.org/wiki/Soubor:LocationPolarRegions.png&gt;. </a:t>
            </a:r>
            <a:endParaRPr lang="cs-CZ" sz="12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3853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5206" y="188640"/>
            <a:ext cx="805759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1200" dirty="0" smtClean="0"/>
              <a:t>Obr.9 </a:t>
            </a:r>
            <a:r>
              <a:rPr lang="cs-CZ" sz="1200" dirty="0"/>
              <a:t>MAPHOBBYIST.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6.3.2010 [cit. </a:t>
            </a:r>
            <a:r>
              <a:rPr lang="cs-CZ" sz="1200" dirty="0" smtClean="0"/>
              <a:t>30.3.2012</a:t>
            </a:r>
            <a:r>
              <a:rPr lang="cs-CZ" sz="1200" dirty="0"/>
              <a:t>]. Dostupný pod licencí podle podmínek </a:t>
            </a:r>
            <a:endParaRPr lang="cs-CZ" sz="1200" dirty="0" smtClean="0"/>
          </a:p>
          <a:p>
            <a:pPr algn="just"/>
            <a:r>
              <a:rPr lang="cs-CZ" sz="1200" dirty="0" smtClean="0"/>
              <a:t>Svobodné </a:t>
            </a:r>
            <a:r>
              <a:rPr lang="cs-CZ" sz="1200" dirty="0"/>
              <a:t>licence </a:t>
            </a:r>
            <a:r>
              <a:rPr lang="cs-CZ" sz="1200" dirty="0" smtClean="0"/>
              <a:t>GNU </a:t>
            </a:r>
            <a:r>
              <a:rPr lang="cs-CZ" sz="1200" dirty="0"/>
              <a:t>pro dokumenty verze 1.2 nebo libovolné vyšší verze publikované nadací Free Software </a:t>
            </a:r>
            <a:r>
              <a:rPr lang="cs-CZ" sz="1200" dirty="0" err="1"/>
              <a:t>Foundation</a:t>
            </a:r>
            <a:r>
              <a:rPr lang="cs-CZ" sz="1200" dirty="0"/>
              <a:t>. na </a:t>
            </a:r>
            <a:endParaRPr lang="cs-CZ" sz="1200" dirty="0" smtClean="0"/>
          </a:p>
          <a:p>
            <a:pPr algn="just"/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2"/>
              </a:rPr>
              <a:t>&lt;http://cs.wikipedia.org/wiki/</a:t>
            </a:r>
            <a:r>
              <a:rPr lang="cs-CZ" sz="1200" dirty="0" err="1">
                <a:hlinkClick r:id="rId2"/>
              </a:rPr>
              <a:t>Soubor:Subtropical.png</a:t>
            </a:r>
            <a:r>
              <a:rPr lang="cs-CZ" sz="1200" dirty="0">
                <a:hlinkClick r:id="rId2"/>
              </a:rPr>
              <a:t>&gt;. </a:t>
            </a:r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r>
              <a:rPr lang="cs-CZ" sz="1200" dirty="0" smtClean="0"/>
              <a:t>Obr.10 </a:t>
            </a:r>
            <a:r>
              <a:rPr lang="en-US" sz="1200" dirty="0" smtClean="0"/>
              <a:t>LUNAR </a:t>
            </a:r>
            <a:r>
              <a:rPr lang="en-US" sz="1200" dirty="0"/>
              <a:t>AND PLANETARY LABORATORY. </a:t>
            </a:r>
            <a:r>
              <a:rPr lang="en-US" sz="1200" i="1" dirty="0"/>
              <a:t>http://commons.wikimedia.org</a:t>
            </a:r>
            <a:r>
              <a:rPr lang="en-US" sz="1200" dirty="0"/>
              <a:t> [online]. 17.1.2005 [cit. </a:t>
            </a:r>
            <a:r>
              <a:rPr lang="en-US" sz="1200" dirty="0" smtClean="0"/>
              <a:t>30.</a:t>
            </a:r>
            <a:r>
              <a:rPr lang="cs-CZ" sz="1200" dirty="0" smtClean="0"/>
              <a:t>3</a:t>
            </a:r>
            <a:r>
              <a:rPr lang="en-US" sz="1200" dirty="0" smtClean="0"/>
              <a:t>.2012</a:t>
            </a:r>
            <a:r>
              <a:rPr lang="en-US" sz="1200" dirty="0"/>
              <a:t>]. </a:t>
            </a:r>
            <a:endParaRPr lang="cs-CZ" sz="1200" dirty="0" smtClean="0"/>
          </a:p>
          <a:p>
            <a:pPr algn="just"/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/>
              <a:t>pod </a:t>
            </a:r>
            <a:r>
              <a:rPr lang="en-US" sz="1200" dirty="0" err="1"/>
              <a:t>licencí</a:t>
            </a:r>
            <a:r>
              <a:rPr lang="en-US" sz="1200" dirty="0"/>
              <a:t> </a:t>
            </a:r>
            <a:r>
              <a:rPr lang="en-US" sz="1200" dirty="0" err="1"/>
              <a:t>volné</a:t>
            </a:r>
            <a:r>
              <a:rPr lang="en-US" sz="1200" dirty="0"/>
              <a:t> </a:t>
            </a:r>
            <a:r>
              <a:rPr lang="en-US" sz="1200" dirty="0" err="1"/>
              <a:t>dílo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3"/>
              </a:rPr>
              <a:t>&lt;http://commons.wikimedia.org/wiki/File:Solar_system_scale.jpg?uselang=cs&gt;. </a:t>
            </a:r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r>
              <a:rPr lang="cs-CZ" sz="1200" dirty="0" smtClean="0"/>
              <a:t>Obr.11 </a:t>
            </a:r>
            <a:r>
              <a:rPr lang="en-US" sz="1200" dirty="0" smtClean="0"/>
              <a:t>P</a:t>
            </a:r>
            <a:r>
              <a:rPr lang="cs-CZ" sz="1200" dirty="0" smtClean="0"/>
              <a:t> </a:t>
            </a:r>
            <a:r>
              <a:rPr lang="en-US" sz="1200" dirty="0" smtClean="0"/>
              <a:t>AMPLELUNE</a:t>
            </a:r>
            <a:r>
              <a:rPr lang="en-US" sz="1200" dirty="0"/>
              <a:t>. </a:t>
            </a:r>
            <a:r>
              <a:rPr lang="en-US" sz="1200" i="1" dirty="0"/>
              <a:t>http://commons.wikimedia.org</a:t>
            </a:r>
            <a:r>
              <a:rPr lang="en-US" sz="1200" dirty="0"/>
              <a:t> [online]. 3.6.2008 [cit. </a:t>
            </a:r>
            <a:r>
              <a:rPr lang="en-US" sz="1200" dirty="0" smtClean="0"/>
              <a:t>30.</a:t>
            </a:r>
            <a:r>
              <a:rPr lang="cs-CZ" sz="1200" dirty="0" smtClean="0"/>
              <a:t>3.</a:t>
            </a:r>
            <a:r>
              <a:rPr lang="en-US" sz="1200" dirty="0" smtClean="0"/>
              <a:t>2012</a:t>
            </a:r>
            <a:r>
              <a:rPr lang="en-US" sz="1200" dirty="0"/>
              <a:t>]. </a:t>
            </a:r>
            <a:endParaRPr lang="cs-CZ" sz="1200" dirty="0" smtClean="0"/>
          </a:p>
          <a:p>
            <a:pPr algn="just"/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/>
              <a:t>pod </a:t>
            </a:r>
            <a:r>
              <a:rPr lang="en-US" sz="1200" dirty="0" err="1"/>
              <a:t>licencí</a:t>
            </a:r>
            <a:r>
              <a:rPr lang="en-US" sz="1200" dirty="0"/>
              <a:t> This file is licensed under the Creative Commons Attribution-Share Alike 3.0 </a:t>
            </a:r>
            <a:r>
              <a:rPr lang="en-US" sz="1200" dirty="0" err="1"/>
              <a:t>Unported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</a:t>
            </a:r>
            <a:endParaRPr lang="cs-CZ" sz="1200" dirty="0" smtClean="0"/>
          </a:p>
          <a:p>
            <a:pPr algn="just"/>
            <a:r>
              <a:rPr lang="en-US" sz="1200" dirty="0" smtClean="0"/>
              <a:t>WWW</a:t>
            </a:r>
            <a:r>
              <a:rPr lang="en-US" sz="1200" dirty="0"/>
              <a:t>: </a:t>
            </a:r>
            <a:r>
              <a:rPr lang="en-US" sz="1200" dirty="0">
                <a:hlinkClick r:id="rId4"/>
              </a:rPr>
              <a:t>&lt;http://commons.wikimedia.org/wiki/File:Mond_Phasen.svg&gt;.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>Obr.12 </a:t>
            </a:r>
            <a:r>
              <a:rPr lang="cs-CZ" sz="1200" dirty="0" smtClean="0"/>
              <a:t>Vlastní foto</a:t>
            </a:r>
          </a:p>
          <a:p>
            <a:endParaRPr lang="cs-CZ" sz="1200" dirty="0" smtClean="0"/>
          </a:p>
          <a:p>
            <a:r>
              <a:rPr lang="cs-CZ" sz="1200" dirty="0" smtClean="0"/>
              <a:t>Obr.13 </a:t>
            </a:r>
            <a:r>
              <a:rPr lang="sv-SE" sz="1200" dirty="0">
                <a:latin typeface="Arial" pitchFamily="34" charset="0"/>
                <a:cs typeface="Arial" pitchFamily="34" charset="0"/>
              </a:rPr>
              <a:t>SILFVERBERG (MIIKAS) FROM VANTAA, FINLAND, Miika. </a:t>
            </a:r>
            <a:r>
              <a:rPr lang="sv-SE" sz="1200" i="1" dirty="0">
                <a:latin typeface="Arial" pitchFamily="34" charset="0"/>
                <a:cs typeface="Arial" pitchFamily="34" charset="0"/>
              </a:rPr>
              <a:t>http://cs.wikipedia.org</a:t>
            </a:r>
            <a:r>
              <a:rPr lang="sv-SE" sz="1200" dirty="0">
                <a:latin typeface="Arial" pitchFamily="34" charset="0"/>
                <a:cs typeface="Arial" pitchFamily="34" charset="0"/>
              </a:rPr>
              <a:t> [online]. 22.10.2006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sv-SE" sz="1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sv-SE" sz="1200" dirty="0">
                <a:latin typeface="Arial" pitchFamily="34" charset="0"/>
                <a:cs typeface="Arial" pitchFamily="34" charset="0"/>
              </a:rPr>
              <a:t>cit. </a:t>
            </a:r>
            <a:r>
              <a:rPr lang="sv-SE" sz="1200" dirty="0" smtClean="0">
                <a:latin typeface="Arial" pitchFamily="34" charset="0"/>
                <a:cs typeface="Arial" pitchFamily="34" charset="0"/>
              </a:rPr>
              <a:t>29.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sv-SE" sz="1200" dirty="0" smtClean="0">
                <a:latin typeface="Arial" pitchFamily="34" charset="0"/>
                <a:cs typeface="Arial" pitchFamily="34" charset="0"/>
              </a:rPr>
              <a:t>.2012</a:t>
            </a:r>
            <a:r>
              <a:rPr lang="sv-SE" sz="1200" dirty="0">
                <a:latin typeface="Arial" pitchFamily="34" charset="0"/>
                <a:cs typeface="Arial" pitchFamily="34" charset="0"/>
              </a:rPr>
              <a:t>]. </a:t>
            </a:r>
            <a:r>
              <a:rPr lang="sv-SE" sz="1200" dirty="0" smtClean="0">
                <a:latin typeface="Arial" pitchFamily="34" charset="0"/>
                <a:cs typeface="Arial" pitchFamily="34" charset="0"/>
              </a:rPr>
              <a:t>Dostupný </a:t>
            </a:r>
            <a:r>
              <a:rPr lang="sv-SE" sz="1200" dirty="0">
                <a:latin typeface="Arial" pitchFamily="34" charset="0"/>
                <a:cs typeface="Arial" pitchFamily="34" charset="0"/>
              </a:rPr>
              <a:t>pod licencí cc-by-sa-2.0 na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sv-SE" sz="12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sv-SE" sz="1200" dirty="0">
                <a:latin typeface="Arial" pitchFamily="34" charset="0"/>
                <a:cs typeface="Arial" pitchFamily="34" charset="0"/>
              </a:rPr>
              <a:t>: </a:t>
            </a:r>
            <a:r>
              <a:rPr lang="sv-SE" sz="1200" dirty="0">
                <a:latin typeface="Arial" pitchFamily="34" charset="0"/>
                <a:cs typeface="Arial" pitchFamily="34" charset="0"/>
                <a:hlinkClick r:id="rId5"/>
              </a:rPr>
              <a:t>&lt;http://cs.wikipedia.org/wiki/Soubor:Bubble_wrap_play.jpg&gt;. 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/>
              <a:t>Obr. 14 </a:t>
            </a:r>
            <a:r>
              <a:rPr lang="cs-CZ" sz="1200" dirty="0"/>
              <a:t>DEZIDOR.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10.11.2008 [cit. </a:t>
            </a:r>
            <a:r>
              <a:rPr lang="cs-CZ" sz="1200" dirty="0" smtClean="0"/>
              <a:t>31.3.2012</a:t>
            </a:r>
            <a:r>
              <a:rPr lang="cs-CZ" sz="1200" dirty="0"/>
              <a:t>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Tento soubor podléhá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6"/>
              </a:rPr>
              <a:t>&lt;http://commons.wikimedia.org/wiki/File:Hromada_odpadk%C5%AF.jpg?uselang=</a:t>
            </a:r>
            <a:r>
              <a:rPr lang="cs-CZ" sz="1200" dirty="0" err="1">
                <a:hlinkClick r:id="rId6"/>
              </a:rPr>
              <a:t>cs</a:t>
            </a:r>
            <a:r>
              <a:rPr lang="cs-CZ" sz="1200" dirty="0">
                <a:hlinkClick r:id="rId6"/>
              </a:rPr>
              <a:t>&gt;.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Obr.15 </a:t>
            </a:r>
            <a:r>
              <a:rPr lang="cs-CZ" sz="1200" dirty="0"/>
              <a:t>BIN IM GARTEN. </a:t>
            </a:r>
            <a:r>
              <a:rPr lang="cs-CZ" sz="1200" i="1" dirty="0"/>
              <a:t>http://commons.wikimedia.org</a:t>
            </a:r>
            <a:r>
              <a:rPr lang="cs-CZ" sz="1200" dirty="0"/>
              <a:t> [online]. 10.6.2010 [cit. </a:t>
            </a:r>
            <a:r>
              <a:rPr lang="cs-CZ" sz="1200" dirty="0" smtClean="0"/>
              <a:t>31.3.2012</a:t>
            </a:r>
            <a:r>
              <a:rPr lang="cs-CZ" sz="1200" dirty="0"/>
              <a:t>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pod licencí Tento soubor podléhá licenci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Uveďte autora 3.0 </a:t>
            </a:r>
            <a:r>
              <a:rPr lang="cs-CZ" sz="1200" dirty="0" err="1"/>
              <a:t>Unported</a:t>
            </a:r>
            <a:r>
              <a:rPr lang="cs-CZ" sz="1200" dirty="0"/>
              <a:t> na </a:t>
            </a:r>
            <a:endParaRPr lang="cs-CZ" sz="1200" dirty="0" smtClean="0"/>
          </a:p>
          <a:p>
            <a:r>
              <a:rPr lang="cs-CZ" sz="1200" dirty="0" smtClean="0"/>
              <a:t>WWW</a:t>
            </a:r>
            <a:r>
              <a:rPr lang="cs-CZ" sz="1200" dirty="0"/>
              <a:t>: </a:t>
            </a:r>
            <a:r>
              <a:rPr lang="cs-CZ" sz="1200" dirty="0">
                <a:hlinkClick r:id="rId7"/>
              </a:rPr>
              <a:t>&lt;http://commons.wikimedia.org/wiki/File:Flug_Leer_nach_Emden_2010_11.JPG?uselang=</a:t>
            </a:r>
            <a:r>
              <a:rPr lang="cs-CZ" sz="1200" dirty="0" err="1">
                <a:hlinkClick r:id="rId7"/>
              </a:rPr>
              <a:t>cs</a:t>
            </a:r>
            <a:r>
              <a:rPr lang="cs-CZ" sz="1200" dirty="0">
                <a:hlinkClick r:id="rId7"/>
              </a:rPr>
              <a:t>&gt;. </a:t>
            </a:r>
            <a:endParaRPr lang="cs-CZ" sz="12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6596390"/>
            <a:ext cx="6225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solidFill>
                  <a:schemeClr val="bg1">
                    <a:lumMod val="85000"/>
                  </a:schemeClr>
                </a:solidFill>
              </a:rPr>
              <a:t>Autorem materiálu a všech jeho částí, není-li uvedeno jinak, je Mgr. Radka Nývltová.</a:t>
            </a:r>
          </a:p>
          <a:p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712955"/>
            <a:ext cx="77476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Arial" pitchFamily="34" charset="0"/>
                <a:cs typeface="Arial" pitchFamily="34" charset="0"/>
              </a:rPr>
              <a:t>Zdroje:  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1.KOORDINÁTOR Mgr. BRYCZOVÁ VASKOVÁ, Karolína.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ŠVP ZV Svobodná základní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škola,o.p.s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Jablonec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nad Nisou: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-,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2007, ISBN -.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1200" dirty="0"/>
              <a:t>Doc. RNDr. </a:t>
            </a:r>
            <a:r>
              <a:rPr lang="cs-CZ" sz="1200" dirty="0" smtClean="0"/>
              <a:t>MATYÁŠEK</a:t>
            </a:r>
            <a:r>
              <a:rPr lang="cs-CZ" sz="1200" dirty="0"/>
              <a:t>, </a:t>
            </a:r>
            <a:r>
              <a:rPr lang="cs-CZ" sz="1200" dirty="0" smtClean="0"/>
              <a:t>Jiří, </a:t>
            </a:r>
            <a:r>
              <a:rPr lang="cs-CZ" sz="1200" dirty="0" err="1"/>
              <a:t>CSc</a:t>
            </a:r>
            <a:r>
              <a:rPr lang="cs-CZ" sz="1200" dirty="0" smtClean="0"/>
              <a:t>,; </a:t>
            </a:r>
            <a:r>
              <a:rPr lang="cs-CZ" sz="1200" dirty="0"/>
              <a:t>Mgr. </a:t>
            </a:r>
            <a:r>
              <a:rPr lang="cs-CZ" sz="1200" dirty="0" smtClean="0"/>
              <a:t>, ŠTIKOVÁ</a:t>
            </a:r>
            <a:r>
              <a:rPr lang="cs-CZ" sz="1200" dirty="0"/>
              <a:t>, </a:t>
            </a:r>
            <a:r>
              <a:rPr lang="cs-CZ" sz="1200" dirty="0" smtClean="0"/>
              <a:t>Věra</a:t>
            </a:r>
            <a:r>
              <a:rPr lang="cs-CZ" sz="1200" dirty="0"/>
              <a:t>; Doc. </a:t>
            </a:r>
            <a:r>
              <a:rPr lang="cs-CZ" sz="1200" dirty="0" err="1" smtClean="0"/>
              <a:t>RNDr.TRNA</a:t>
            </a:r>
            <a:r>
              <a:rPr lang="cs-CZ" sz="1200" dirty="0"/>
              <a:t>, </a:t>
            </a:r>
            <a:r>
              <a:rPr lang="cs-CZ" sz="1200" dirty="0" smtClean="0"/>
              <a:t>Josef</a:t>
            </a:r>
            <a:r>
              <a:rPr lang="cs-CZ" sz="1200" dirty="0"/>
              <a:t>. </a:t>
            </a:r>
            <a:r>
              <a:rPr lang="cs-CZ" sz="1200" dirty="0" err="1"/>
              <a:t>CSc</a:t>
            </a:r>
            <a:r>
              <a:rPr lang="cs-CZ" sz="1200" dirty="0"/>
              <a:t>,. </a:t>
            </a:r>
            <a:r>
              <a:rPr lang="cs-CZ" sz="1200" i="1" dirty="0" smtClean="0"/>
              <a:t>Přírodověda </a:t>
            </a:r>
            <a:r>
              <a:rPr lang="cs-CZ" sz="1200" i="1" dirty="0"/>
              <a:t>5</a:t>
            </a:r>
            <a:r>
              <a:rPr lang="cs-CZ" sz="1200" dirty="0"/>
              <a:t>. Brno: Nová škola, </a:t>
            </a:r>
            <a:endParaRPr lang="cs-CZ" sz="1200" dirty="0" smtClean="0"/>
          </a:p>
          <a:p>
            <a:r>
              <a:rPr lang="cs-CZ" sz="1200" dirty="0" smtClean="0"/>
              <a:t>2004</a:t>
            </a:r>
            <a:r>
              <a:rPr lang="cs-CZ" sz="1200" dirty="0"/>
              <a:t>, ISBN 80-7289-063-8. 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8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1312</TotalTime>
  <Words>1896</Words>
  <Application>Microsoft Office PowerPoint</Application>
  <PresentationFormat>Předvádění na obrazovce (4:3)</PresentationFormat>
  <Paragraphs>308</Paragraphs>
  <Slides>26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Slunovrat</vt:lpstr>
      <vt:lpstr>Acrobat Document</vt:lpstr>
      <vt:lpstr>Název školy: Svobodná základní škola,o.p.s. Autor: Radka Nývltová Název materiálu: VY_32_INOVACE_11_PŘÍRODOVĚDA_5.TŘ. Název: CO UŽ UMÍME – RISKUJ Číslo projektu: CZ.1.07/1.4.00/21.0929</vt:lpstr>
      <vt:lpstr>Anotace:</vt:lpstr>
      <vt:lpstr>Pokyny:</vt:lpstr>
      <vt:lpstr>RISKUJ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111</cp:revision>
  <dcterms:created xsi:type="dcterms:W3CDTF">2012-08-28T09:03:40Z</dcterms:created>
  <dcterms:modified xsi:type="dcterms:W3CDTF">2013-07-23T12:36:04Z</dcterms:modified>
</cp:coreProperties>
</file>