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58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lh4.ggpht.com/u_XqZpCuHOyKvGha4bsh0YABOUM3f6VKDlHGPuXrRTwFw9dWjbs44BqQfb8MNfjVDSou8Q=s116" TargetMode="External"/><Relationship Id="rId3" Type="http://schemas.openxmlformats.org/officeDocument/2006/relationships/hyperlink" Target="http://lh5.ggpht.com/8Yy3coiRSRLwu0D0oCe3A0iHTe8nhsTYLZSPWjgCeJ_RzXF2XXG3zD3b5BFE384P7bOmHw=s127" TargetMode="External"/><Relationship Id="rId7" Type="http://schemas.openxmlformats.org/officeDocument/2006/relationships/hyperlink" Target="http://lh3.ggpht.com/aZUDHXhcAsrgUv53BJsv-bpOkslnE23YVRb8An3xhy4fieRcEac-m2A-fVR6PsT5NHD15A=s85" TargetMode="External"/><Relationship Id="rId2" Type="http://schemas.openxmlformats.org/officeDocument/2006/relationships/hyperlink" Target="http://lh6.ggpht.com/IXRDiupHfqkzqak0sECMcxvL6vWzARljZzSB-6lZ3811IYy-CQ7OofywrwGWDwBDJCZcL2U=s11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h3.ggpht.com/uJ8Neb8ToJlJLK7ec5YoboANuydMpTZ_pedPcId85BDJDWQSL0yUCo-pnz9hjb-8LsDU3A=s113" TargetMode="External"/><Relationship Id="rId11" Type="http://schemas.openxmlformats.org/officeDocument/2006/relationships/hyperlink" Target="http://lh5.ggpht.com/zkrljq_N2LKKy24FL33QdRNeFl29--KUFsjmNnC2HwlXFHC9eNMhPRI4kWlHkienJ70t=s162" TargetMode="External"/><Relationship Id="rId5" Type="http://schemas.openxmlformats.org/officeDocument/2006/relationships/hyperlink" Target="http://lh5.ggpht.com/BI5UZCgSJV__-uPKIUXG8Sg93cH8n4F9ADxKTg2nfOQYB0EHZbQuf6u8ofil0FFBBxSuJw=s106" TargetMode="External"/><Relationship Id="rId10" Type="http://schemas.openxmlformats.org/officeDocument/2006/relationships/hyperlink" Target="http://lh5.ggpht.com/ygL15LtL24cuzu2_fPK2pT7DQsaUkABUCOlo4tPTv62MoLBXtqjqUZXn8Ld2LY3ivnKEvdg=s114" TargetMode="External"/><Relationship Id="rId4" Type="http://schemas.openxmlformats.org/officeDocument/2006/relationships/hyperlink" Target="http://lh4.ggpht.com/Bn8IvXyVQzNgTX5KBhzebGSI5ZQ7uK7QGdepNMrHfy3kp7szh6cnuSz7umbaGjJdhXGn8Q=s113" TargetMode="External"/><Relationship Id="rId9" Type="http://schemas.openxmlformats.org/officeDocument/2006/relationships/hyperlink" Target="http://lh6.ggpht.com/ljddYrscIh_EH-d9hXD0ctJ66mDgF3MNon5X2aa7UQdxhV-60tDdFK_s5t5exs2ymEl-nKs=s10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3933056"/>
            <a:ext cx="7117180" cy="1705744"/>
          </a:xfrm>
        </p:spPr>
        <p:txBody>
          <a:bodyPr>
            <a:noAutofit/>
          </a:bodyPr>
          <a:lstStyle/>
          <a:p>
            <a:pPr algn="ctr" fontAlgn="base"/>
            <a:r>
              <a:rPr lang="cs-CZ" sz="1600" b="1" dirty="0"/>
              <a:t>Název školy: </a:t>
            </a:r>
            <a:r>
              <a:rPr lang="cs-CZ" sz="1600" dirty="0"/>
              <a:t>Základní škola a mateřská škola Bělá</a:t>
            </a:r>
          </a:p>
          <a:p>
            <a:pPr algn="ctr" fontAlgn="base"/>
            <a:r>
              <a:rPr lang="cs-CZ" sz="1600" b="1" dirty="0"/>
              <a:t>Autor: </a:t>
            </a:r>
            <a:r>
              <a:rPr lang="cs-CZ" sz="1600" dirty="0"/>
              <a:t>Mgr. </a:t>
            </a:r>
            <a:r>
              <a:rPr lang="cs-CZ" sz="1600" dirty="0" err="1"/>
              <a:t>Vilkusová</a:t>
            </a:r>
            <a:r>
              <a:rPr lang="cs-CZ" sz="1600" dirty="0"/>
              <a:t> Anna</a:t>
            </a:r>
          </a:p>
          <a:p>
            <a:pPr algn="ctr" fontAlgn="base"/>
            <a:r>
              <a:rPr lang="cs-CZ" sz="1600" b="1" dirty="0"/>
              <a:t>Název: </a:t>
            </a:r>
            <a:r>
              <a:rPr lang="cs-CZ" sz="1600" dirty="0" smtClean="0"/>
              <a:t>VY_32_INOVACE_18_</a:t>
            </a:r>
            <a:r>
              <a:rPr lang="cs-CZ" sz="1600" smtClean="0"/>
              <a:t>Vyziva</a:t>
            </a:r>
            <a:endParaRPr lang="cs-CZ" sz="1600" dirty="0"/>
          </a:p>
          <a:p>
            <a:pPr algn="ctr" fontAlgn="base"/>
            <a:r>
              <a:rPr lang="cs-CZ" sz="1600" b="1" dirty="0"/>
              <a:t>Číslo a název klíčové aktivity:</a:t>
            </a:r>
            <a:r>
              <a:rPr lang="cs-CZ" sz="1600" dirty="0"/>
              <a:t> III/2 Inovace a zkvalitnění výuky prostřednictvím ICT</a:t>
            </a:r>
          </a:p>
          <a:p>
            <a:pPr algn="ctr" fontAlgn="base"/>
            <a:r>
              <a:rPr lang="cs-CZ" sz="1600" b="1" dirty="0"/>
              <a:t>Číslo projektu: </a:t>
            </a:r>
            <a:r>
              <a:rPr lang="cs-CZ" sz="1600" dirty="0"/>
              <a:t>CZ.1.07/1.4.00/21.1334</a:t>
            </a:r>
          </a:p>
          <a:p>
            <a:pPr algn="ctr"/>
            <a:endParaRPr lang="cs-CZ" sz="16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581" y="692696"/>
            <a:ext cx="6359525" cy="152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0655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Výživa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Výživa je veškeré jídlo, které </a:t>
            </a:r>
            <a:r>
              <a:rPr lang="cs-CZ" dirty="0" smtClean="0"/>
              <a:t>sníme.</a:t>
            </a:r>
            <a:endParaRPr lang="cs-CZ" dirty="0" smtClean="0"/>
          </a:p>
          <a:p>
            <a:r>
              <a:rPr lang="cs-CZ" dirty="0" smtClean="0"/>
              <a:t>Je důležité, aby jídlo bylo vyvážené a určité </a:t>
            </a:r>
            <a:r>
              <a:rPr lang="cs-CZ" dirty="0" smtClean="0"/>
              <a:t>množství.</a:t>
            </a:r>
            <a:endParaRPr lang="cs-CZ" dirty="0" smtClean="0"/>
          </a:p>
          <a:p>
            <a:r>
              <a:rPr lang="cs-CZ" dirty="0" smtClean="0"/>
              <a:t>Jídlo musí obsahovat :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CUKRY</a:t>
            </a:r>
          </a:p>
          <a:p>
            <a:pPr marL="0" indent="0">
              <a:buNone/>
            </a:pPr>
            <a:r>
              <a:rPr lang="cs-CZ" dirty="0" smtClean="0"/>
              <a:t>TUKY</a:t>
            </a:r>
          </a:p>
          <a:p>
            <a:pPr marL="0" indent="0">
              <a:buNone/>
            </a:pPr>
            <a:r>
              <a:rPr lang="cs-CZ" dirty="0" smtClean="0"/>
              <a:t>BÍLKOVINY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10279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07361"/>
            <a:ext cx="8496944" cy="4051437"/>
          </a:xfrm>
        </p:spPr>
        <p:txBody>
          <a:bodyPr/>
          <a:lstStyle/>
          <a:p>
            <a:r>
              <a:rPr lang="cs-CZ" dirty="0" smtClean="0"/>
              <a:t>Měly by být v potravě zastoupeny </a:t>
            </a:r>
            <a:r>
              <a:rPr lang="cs-CZ" dirty="0" smtClean="0"/>
              <a:t>nejvíce.</a:t>
            </a:r>
            <a:endParaRPr lang="cs-CZ" dirty="0" smtClean="0"/>
          </a:p>
          <a:p>
            <a:r>
              <a:rPr lang="cs-CZ" dirty="0" smtClean="0"/>
              <a:t>Poskytují výživu svalům a dodávají </a:t>
            </a:r>
            <a:r>
              <a:rPr lang="cs-CZ" dirty="0" smtClean="0"/>
              <a:t>energii.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POZOR!</a:t>
            </a:r>
          </a:p>
          <a:p>
            <a:pPr marL="0" indent="0">
              <a:buNone/>
            </a:pPr>
            <a:r>
              <a:rPr lang="cs-CZ" dirty="0" smtClean="0"/>
              <a:t>To však neznamená, že budeme jíst jen čokoládu a sladké věci, cukry jsou také v rýži, bramborech, těstovinách.</a:t>
            </a:r>
          </a:p>
          <a:p>
            <a:pPr marL="0" indent="0">
              <a:buNone/>
            </a:pPr>
            <a:r>
              <a:rPr lang="cs-CZ" b="1" i="1" dirty="0" smtClean="0"/>
              <a:t>Pomalé cukry </a:t>
            </a:r>
            <a:r>
              <a:rPr lang="cs-CZ" dirty="0" smtClean="0"/>
              <a:t>to znamená, že jsi dlouho najezený a nepociťuješ hlad (rýže, brambory</a:t>
            </a:r>
            <a:r>
              <a:rPr lang="cs-CZ" dirty="0" smtClean="0"/>
              <a:t>).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i="1" dirty="0" smtClean="0"/>
              <a:t>Rychlé cukry </a:t>
            </a:r>
            <a:r>
              <a:rPr lang="cs-CZ" dirty="0" smtClean="0"/>
              <a:t>ty rychle zaženou hlad a dodají energii při sportu, ale je po nich brzy hlad (čokoláda</a:t>
            </a:r>
            <a:r>
              <a:rPr lang="cs-CZ" dirty="0" smtClean="0"/>
              <a:t>).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260648"/>
            <a:ext cx="2160240" cy="161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38575"/>
            <a:ext cx="1728192" cy="1294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70" y="814388"/>
            <a:ext cx="2846974" cy="18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13957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Ty by měly být v potravě zastoupeny nejméně, avšak to neznamená, že je vynecháme</a:t>
            </a:r>
          </a:p>
          <a:p>
            <a:endParaRPr lang="cs-CZ" dirty="0"/>
          </a:p>
          <a:p>
            <a:r>
              <a:rPr lang="cs-CZ" dirty="0" smtClean="0"/>
              <a:t>Díky tukům se vstřebávají některé vitamíny a živiny</a:t>
            </a:r>
          </a:p>
          <a:p>
            <a:endParaRPr lang="cs-CZ" dirty="0"/>
          </a:p>
          <a:p>
            <a:r>
              <a:rPr lang="cs-CZ" b="1" i="1" dirty="0" smtClean="0"/>
              <a:t>Hodné tuky </a:t>
            </a:r>
            <a:r>
              <a:rPr lang="cs-CZ" dirty="0" smtClean="0"/>
              <a:t>(rostlinné tuky – margaríny, oleje)</a:t>
            </a:r>
          </a:p>
          <a:p>
            <a:endParaRPr lang="cs-CZ" dirty="0"/>
          </a:p>
          <a:p>
            <a:r>
              <a:rPr lang="cs-CZ" b="1" i="1" dirty="0" smtClean="0"/>
              <a:t>Zlé tuky </a:t>
            </a:r>
            <a:r>
              <a:rPr lang="cs-CZ" dirty="0" smtClean="0"/>
              <a:t>(živočišné tuky – sádlo, máslo)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2656"/>
            <a:ext cx="2390775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60" y="5394793"/>
            <a:ext cx="19050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42403"/>
            <a:ext cx="2038350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7567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Bílkoviny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Skládají se z nich všechny živé </a:t>
            </a:r>
            <a:r>
              <a:rPr lang="cs-CZ" dirty="0" smtClean="0"/>
              <a:t>organismy.</a:t>
            </a:r>
            <a:endParaRPr lang="cs-CZ" dirty="0" smtClean="0"/>
          </a:p>
          <a:p>
            <a:r>
              <a:rPr lang="cs-CZ" dirty="0" smtClean="0"/>
              <a:t>Nedostatek bílkovin způsobuje fyzické i duševní </a:t>
            </a:r>
            <a:r>
              <a:rPr lang="cs-CZ" dirty="0" smtClean="0"/>
              <a:t>poruchy.</a:t>
            </a:r>
            <a:endParaRPr lang="cs-CZ" dirty="0" smtClean="0"/>
          </a:p>
          <a:p>
            <a:r>
              <a:rPr lang="cs-CZ" dirty="0" smtClean="0"/>
              <a:t>Nadmíra bílkovin zase poškozuje játra a </a:t>
            </a:r>
            <a:r>
              <a:rPr lang="cs-CZ" dirty="0" smtClean="0"/>
              <a:t>ledviny.</a:t>
            </a:r>
            <a:endParaRPr lang="cs-CZ" dirty="0" smtClean="0"/>
          </a:p>
          <a:p>
            <a:r>
              <a:rPr lang="cs-CZ" dirty="0" smtClean="0"/>
              <a:t>Člověk  - dítě by mělo mít příjem 1g bílkovin na 1 kilogram </a:t>
            </a:r>
            <a:r>
              <a:rPr lang="cs-CZ" dirty="0" smtClean="0"/>
              <a:t>hmotnosti.</a:t>
            </a:r>
            <a:endParaRPr lang="cs-CZ" dirty="0" smtClean="0"/>
          </a:p>
          <a:p>
            <a:r>
              <a:rPr lang="cs-CZ" dirty="0" smtClean="0"/>
              <a:t>Nejvíce bílkovin je v želatině, sóji, </a:t>
            </a:r>
            <a:r>
              <a:rPr lang="cs-CZ" dirty="0" smtClean="0"/>
              <a:t>sýrech.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2656"/>
            <a:ext cx="3014464" cy="2213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97152"/>
            <a:ext cx="2286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89396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152128"/>
          </a:xfrm>
        </p:spPr>
        <p:txBody>
          <a:bodyPr/>
          <a:lstStyle/>
          <a:p>
            <a:pPr algn="ctr"/>
            <a:r>
              <a:rPr lang="cs-CZ" dirty="0" smtClean="0"/>
              <a:t>Výživová pyramida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43000"/>
            <a:ext cx="8628112" cy="647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737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73" y="548680"/>
            <a:ext cx="801778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047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332657"/>
            <a:ext cx="7125113" cy="792088"/>
          </a:xfrm>
        </p:spPr>
        <p:txBody>
          <a:bodyPr/>
          <a:lstStyle/>
          <a:p>
            <a:pPr algn="ctr"/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280920" cy="4717983"/>
          </a:xfrm>
        </p:spPr>
        <p:txBody>
          <a:bodyPr>
            <a:normAutofit/>
          </a:bodyPr>
          <a:lstStyle/>
          <a:p>
            <a:endParaRPr lang="cs-CZ" b="1" i="1" dirty="0" smtClean="0"/>
          </a:p>
          <a:p>
            <a:endParaRPr lang="cs-CZ" b="1" i="1" dirty="0"/>
          </a:p>
          <a:p>
            <a:endParaRPr lang="cs-CZ" b="1" i="1" dirty="0" smtClean="0"/>
          </a:p>
          <a:p>
            <a:endParaRPr lang="cs-CZ" b="1" i="1" dirty="0"/>
          </a:p>
          <a:p>
            <a:endParaRPr lang="cs-CZ" b="1" i="1" dirty="0" smtClean="0"/>
          </a:p>
          <a:p>
            <a:endParaRPr lang="cs-CZ" b="1" i="1" dirty="0"/>
          </a:p>
          <a:p>
            <a:endParaRPr lang="cs-CZ" b="1" i="1" dirty="0" smtClean="0"/>
          </a:p>
          <a:p>
            <a:endParaRPr lang="cs-CZ" b="1" i="1" dirty="0"/>
          </a:p>
          <a:p>
            <a:endParaRPr lang="cs-CZ" b="1" i="1" dirty="0" smtClean="0"/>
          </a:p>
          <a:p>
            <a:r>
              <a:rPr lang="cs-CZ" b="1" i="1" dirty="0" smtClean="0"/>
              <a:t>Co by měl člověk jíst dle výživové pyramidy nejčastěji a co nejméně často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40768"/>
            <a:ext cx="514656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78047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125113" cy="924475"/>
          </a:xfrm>
        </p:spPr>
        <p:txBody>
          <a:bodyPr/>
          <a:lstStyle/>
          <a:p>
            <a:r>
              <a:rPr lang="cs-CZ" dirty="0" smtClean="0"/>
              <a:t>Použité 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8820472" cy="5328592"/>
          </a:xfrm>
        </p:spPr>
        <p:txBody>
          <a:bodyPr>
            <a:normAutofit fontScale="85000" lnSpcReduction="10000"/>
          </a:bodyPr>
          <a:lstStyle/>
          <a:p>
            <a:r>
              <a:rPr lang="cs-CZ" sz="1400" dirty="0" smtClean="0"/>
              <a:t>Byl použit vyhledávač </a:t>
            </a:r>
            <a:r>
              <a:rPr lang="cs-CZ" sz="1400" dirty="0" err="1" smtClean="0"/>
              <a:t>google</a:t>
            </a:r>
            <a:r>
              <a:rPr lang="cs-CZ" sz="1400" dirty="0" smtClean="0"/>
              <a:t> chrome – výživa</a:t>
            </a:r>
          </a:p>
          <a:p>
            <a:r>
              <a:rPr lang="cs-CZ" sz="1300" dirty="0">
                <a:hlinkClick r:id="rId2"/>
              </a:rPr>
              <a:t>http://</a:t>
            </a:r>
            <a:r>
              <a:rPr lang="cs-CZ" sz="1300" dirty="0" smtClean="0">
                <a:hlinkClick r:id="rId2"/>
              </a:rPr>
              <a:t>lh6.ggpht.com/IXRDiupHfqkzqak0sECMcxvL6vWzARljZzSB-6lZ3811IYy-CQ7OofywrwGWDwBDJCZcL2U=s113</a:t>
            </a:r>
            <a:endParaRPr lang="cs-CZ" sz="1300" dirty="0" smtClean="0"/>
          </a:p>
          <a:p>
            <a:r>
              <a:rPr lang="cs-CZ" sz="1300" dirty="0">
                <a:hlinkClick r:id="rId3"/>
              </a:rPr>
              <a:t>http://</a:t>
            </a:r>
            <a:r>
              <a:rPr lang="cs-CZ" sz="1300" dirty="0" smtClean="0">
                <a:hlinkClick r:id="rId3"/>
              </a:rPr>
              <a:t>lh5.ggpht.com/8Yy3coiRSRLwu0D0oCe3A0iHTe8nhsTYLZSPWjgCeJ_RzXF2XXG3zD3b5BFE384P7bOmHw=s127</a:t>
            </a:r>
            <a:endParaRPr lang="cs-CZ" sz="1300" dirty="0" smtClean="0"/>
          </a:p>
          <a:p>
            <a:r>
              <a:rPr lang="cs-CZ" sz="1300" dirty="0">
                <a:hlinkClick r:id="rId4"/>
              </a:rPr>
              <a:t>http://</a:t>
            </a:r>
            <a:r>
              <a:rPr lang="cs-CZ" sz="1300" dirty="0" smtClean="0">
                <a:hlinkClick r:id="rId4"/>
              </a:rPr>
              <a:t>lh4.ggpht.com/Bn8IvXyVQzNgTX5KBhzebGSI5ZQ7uK7QGdepNMrHfy3kp7szh6cnuSz7umbaGjJdhXGn8Q=s113</a:t>
            </a:r>
            <a:endParaRPr lang="cs-CZ" sz="1300" dirty="0" smtClean="0"/>
          </a:p>
          <a:p>
            <a:r>
              <a:rPr lang="cs-CZ" sz="1300" dirty="0">
                <a:hlinkClick r:id="rId5"/>
              </a:rPr>
              <a:t>http://lh5.ggpht.com/BI5UZCgSJV__-</a:t>
            </a:r>
            <a:r>
              <a:rPr lang="cs-CZ" sz="1300" dirty="0" smtClean="0">
                <a:hlinkClick r:id="rId5"/>
              </a:rPr>
              <a:t>uPKIUXG8Sg93cH8n4F9ADxKTg2nfOQYB0EHZbQuf6u8ofil0FFBBxSuJw=s106</a:t>
            </a:r>
            <a:endParaRPr lang="cs-CZ" sz="1300" dirty="0" smtClean="0"/>
          </a:p>
          <a:p>
            <a:r>
              <a:rPr lang="cs-CZ" sz="1300" dirty="0">
                <a:hlinkClick r:id="rId6"/>
              </a:rPr>
              <a:t>http://</a:t>
            </a:r>
            <a:r>
              <a:rPr lang="cs-CZ" sz="1300" dirty="0" smtClean="0">
                <a:hlinkClick r:id="rId6"/>
              </a:rPr>
              <a:t>lh3.ggpht.com/uJ8Neb8ToJlJLK7ec5YoboANuydMpTZ_pedPcId85BDJDWQSL0yUCo-pnz9hjb-8LsDU3A=s113</a:t>
            </a:r>
            <a:endParaRPr lang="cs-CZ" sz="1300" dirty="0" smtClean="0"/>
          </a:p>
          <a:p>
            <a:r>
              <a:rPr lang="cs-CZ" sz="1300" dirty="0">
                <a:hlinkClick r:id="rId7"/>
              </a:rPr>
              <a:t>http://</a:t>
            </a:r>
            <a:r>
              <a:rPr lang="cs-CZ" sz="1300" dirty="0" smtClean="0">
                <a:hlinkClick r:id="rId7"/>
              </a:rPr>
              <a:t>lh3.ggpht.com/aZUDHXhcAsrgUv53BJsv-bpOkslnE23YVRb8An3xhy4fieRcEac-m2A-fVR6PsT5NHD15A=s85</a:t>
            </a:r>
            <a:endParaRPr lang="cs-CZ" sz="1300" dirty="0" smtClean="0"/>
          </a:p>
          <a:p>
            <a:r>
              <a:rPr lang="cs-CZ" sz="1300" dirty="0">
                <a:hlinkClick r:id="rId8"/>
              </a:rPr>
              <a:t>http://</a:t>
            </a:r>
            <a:r>
              <a:rPr lang="cs-CZ" sz="1300" dirty="0" smtClean="0">
                <a:hlinkClick r:id="rId8"/>
              </a:rPr>
              <a:t>lh4.ggpht.com/u_XqZpCuHOyKvGha4bsh0YABOUM3f6VKDlHGPuXrRTwFw9dWjbs44BqQfb8MNfjVDSou8Q=s116</a:t>
            </a:r>
            <a:endParaRPr lang="cs-CZ" sz="1300" dirty="0" smtClean="0"/>
          </a:p>
          <a:p>
            <a:r>
              <a:rPr lang="cs-CZ" sz="1300" dirty="0">
                <a:hlinkClick r:id="rId9"/>
              </a:rPr>
              <a:t>http://</a:t>
            </a:r>
            <a:r>
              <a:rPr lang="cs-CZ" sz="1300" dirty="0" smtClean="0">
                <a:hlinkClick r:id="rId9"/>
              </a:rPr>
              <a:t>lh6.ggpht.com/ljddYrscIh_EH-d9hXD0ctJ66mDgF3MNon5X2aa7UQdxhV-60tDdFK_s5t5exs2ymEl-nKs=s106</a:t>
            </a:r>
            <a:endParaRPr lang="cs-CZ" sz="1300" dirty="0" smtClean="0"/>
          </a:p>
          <a:p>
            <a:r>
              <a:rPr lang="cs-CZ" sz="1300" dirty="0">
                <a:hlinkClick r:id="rId10"/>
              </a:rPr>
              <a:t>http://</a:t>
            </a:r>
            <a:r>
              <a:rPr lang="cs-CZ" sz="1300" dirty="0" smtClean="0">
                <a:hlinkClick r:id="rId10"/>
              </a:rPr>
              <a:t>lh5.ggpht.com/ygL15LtL24cuzu2_fPK2pT7DQsaUkABUCOlo4tPTv62MoLBXtqjqUZXn8Ld2LY3ivnKEvdg=s114</a:t>
            </a:r>
            <a:endParaRPr lang="cs-CZ" sz="1300" dirty="0" smtClean="0"/>
          </a:p>
          <a:p>
            <a:r>
              <a:rPr lang="cs-CZ" sz="1300" dirty="0">
                <a:hlinkClick r:id="rId11"/>
              </a:rPr>
              <a:t>http://lh5.ggpht.com/zkrljq_N2LKKy24FL33QdRNeFl29--</a:t>
            </a:r>
            <a:r>
              <a:rPr lang="cs-CZ" sz="1300" dirty="0" smtClean="0">
                <a:hlinkClick r:id="rId11"/>
              </a:rPr>
              <a:t>KUFsjmNnC2HwlXFHC9eNMhPRI4kWlHkienJ70t=s162</a:t>
            </a:r>
            <a:endParaRPr lang="cs-CZ" sz="1300" dirty="0" smtClean="0"/>
          </a:p>
          <a:p>
            <a:r>
              <a:rPr lang="cs-CZ" sz="1300" dirty="0"/>
              <a:t>http://lh4.ggpht.com/bgaehc1BioHo53uzXakgc68DY1m2rY66ROctAvwkzchNoqXDxqL_6UGfYgkJE6NPfz7cRw=s111</a:t>
            </a:r>
            <a:endParaRPr lang="cs-CZ" sz="1300" dirty="0" smtClean="0"/>
          </a:p>
          <a:p>
            <a:endParaRPr lang="cs-CZ" sz="1400" dirty="0"/>
          </a:p>
          <a:p>
            <a:r>
              <a:rPr lang="cs-CZ" sz="1400" dirty="0" smtClean="0"/>
              <a:t>Člověk </a:t>
            </a:r>
            <a:r>
              <a:rPr lang="cs-CZ" sz="1400" dirty="0"/>
              <a:t>a jeho svět 3, Danihelková, Malý, </a:t>
            </a:r>
            <a:r>
              <a:rPr lang="cs-CZ" sz="1400" dirty="0" err="1"/>
              <a:t>Prodos</a:t>
            </a:r>
            <a:r>
              <a:rPr lang="cs-CZ" sz="1400" dirty="0"/>
              <a:t> 2007, ISBN 978-80-7230-189-8</a:t>
            </a:r>
          </a:p>
          <a:p>
            <a:r>
              <a:rPr lang="cs-CZ" sz="1400" dirty="0"/>
              <a:t>Člověk a jeho svět 3 – pracovní sešit, Danihelková, Malý, </a:t>
            </a:r>
            <a:r>
              <a:rPr lang="cs-CZ" sz="1400" dirty="0" err="1"/>
              <a:t>Prodos</a:t>
            </a:r>
            <a:r>
              <a:rPr lang="cs-CZ" sz="1400" dirty="0"/>
              <a:t> 2007, ISBN 978-80-7230-190-4</a:t>
            </a:r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633645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167</TotalTime>
  <Words>333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Summer</vt:lpstr>
      <vt:lpstr>Prezentace aplikace PowerPoint</vt:lpstr>
      <vt:lpstr>Výživa</vt:lpstr>
      <vt:lpstr>Cukry</vt:lpstr>
      <vt:lpstr>Tuky</vt:lpstr>
      <vt:lpstr>Bílkoviny</vt:lpstr>
      <vt:lpstr>Výživová pyramida</vt:lpstr>
      <vt:lpstr>Prezentace aplikace PowerPoint</vt:lpstr>
      <vt:lpstr>Opakování:</vt:lpstr>
      <vt:lpstr>Použité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Výživa</dc:title>
  <dc:creator>Tana</dc:creator>
  <cp:lastModifiedBy>User</cp:lastModifiedBy>
  <cp:revision>15</cp:revision>
  <dcterms:created xsi:type="dcterms:W3CDTF">2012-04-23T21:28:38Z</dcterms:created>
  <dcterms:modified xsi:type="dcterms:W3CDTF">2013-07-23T13:50:27Z</dcterms:modified>
</cp:coreProperties>
</file>