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Default Extension="doc" ContentType="application/msword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12"/>
  </p:notesMasterIdLst>
  <p:sldIdLst>
    <p:sldId id="26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F92B1B-2B13-4A07-B199-ED29657A9C40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AE669C-0352-4411-82C2-55EDF2B4953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38379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268D03A2-75A9-4157-9B67-1391B2D67211}" type="datetime1">
              <a:rPr lang="cs-CZ" smtClean="0"/>
              <a:pPr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53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3710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569BD9D-F357-4D63-9F48-6E2FBB6ED00F}" type="datetime1">
              <a:rPr lang="cs-CZ" smtClean="0"/>
              <a:pPr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53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48272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B8621C3-5B68-46BD-B380-5EF8B74B3C19}" type="datetime1">
              <a:rPr lang="cs-CZ" smtClean="0"/>
              <a:pPr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53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6935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9D78C124-484E-4130-AAE2-55FEB4E127DF}" type="datetime1">
              <a:rPr lang="cs-CZ" smtClean="0"/>
              <a:pPr/>
              <a:t>23.7.2013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53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9364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FEE0D1E3-0EB0-42CA-9BC1-6DDE77A7F378}" type="datetime1">
              <a:rPr lang="cs-CZ" smtClean="0"/>
              <a:pPr/>
              <a:t>23.7.2013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53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88082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EEBFB358-7DD5-4600-BA8D-50E4B3CCDBF1}" type="datetime1">
              <a:rPr lang="cs-CZ" smtClean="0"/>
              <a:pPr/>
              <a:t>23.7.2013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53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8245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F910C99A-E115-4EAB-81D0-1F435096F93D}" type="datetime1">
              <a:rPr lang="cs-CZ" smtClean="0"/>
              <a:pPr/>
              <a:t>23.7.2013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53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19468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1CFD5E6-D3A2-4338-919F-A597DF03F082}" type="datetime1">
              <a:rPr lang="cs-CZ" smtClean="0"/>
              <a:pPr/>
              <a:t>23.7.2013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53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2608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EF0501AC-25FB-4B2F-B551-9090841A4E47}" type="datetime1">
              <a:rPr lang="cs-CZ" smtClean="0"/>
              <a:pPr/>
              <a:t>23.7.2013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53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46906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037D1E05-6AAA-4436-8D23-BEFB4D0947C1}" type="datetime1">
              <a:rPr lang="cs-CZ" smtClean="0"/>
              <a:pPr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53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47024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B4918743-65F0-4A66-851C-341430D484CC}" type="datetime1">
              <a:rPr lang="cs-CZ" smtClean="0"/>
              <a:pPr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53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71982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6288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5868144" y="630932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aseline="0">
                <a:solidFill>
                  <a:srgbClr val="FFFF00"/>
                </a:solidFill>
              </a:defRPr>
            </a:lvl1pPr>
          </a:lstStyle>
          <a:p>
            <a:r>
              <a:rPr lang="cs-CZ" smtClean="0"/>
              <a:t>VY 52 Inovace 53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97198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00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rgbClr val="FFFF00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rgbClr val="FFFF00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rgbClr val="FFFF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rgbClr val="FFFF00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rgbClr val="FFFF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Dokument_aplikace_Microsoft_Office_Word_97-_20031.doc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mXQ1qEh9ar8&amp;feature=player_embedded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youtube.com/watch?v=lZ237wBnGQM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 bright="70000" contrast="-70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53</a:t>
            </a:r>
            <a:endParaRPr lang="cs-CZ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045891622"/>
              </p:ext>
            </p:extLst>
          </p:nvPr>
        </p:nvGraphicFramePr>
        <p:xfrm>
          <a:off x="1441450" y="206375"/>
          <a:ext cx="6262688" cy="6445250"/>
        </p:xfrm>
        <a:graphic>
          <a:graphicData uri="http://schemas.openxmlformats.org/presentationml/2006/ole">
            <p:oleObj spid="_x0000_s1027" name="Document" r:id="rId4" imgW="6269447" imgH="6447197" progId="Word.Document.8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39451894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Text Box 1"/>
          <p:cNvSpPr txBox="1">
            <a:spLocks noChangeArrowheads="1"/>
          </p:cNvSpPr>
          <p:nvPr/>
        </p:nvSpPr>
        <p:spPr bwMode="auto">
          <a:xfrm>
            <a:off x="467544" y="1997075"/>
            <a:ext cx="7772400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b" anchorCtr="1"/>
          <a:lstStyle/>
          <a:p>
            <a:pPr algn="ctr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400" dirty="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Gravitace</a:t>
            </a:r>
            <a:br>
              <a:rPr lang="cs-CZ" sz="4400" dirty="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endParaRPr lang="cs-CZ" sz="1000" dirty="0">
              <a:solidFill>
                <a:srgbClr val="FFFF66"/>
              </a:solidFill>
              <a:effectLst>
                <a:outerShdw blurRad="38100" dist="38100" dir="2700000" algn="tl">
                  <a:srgbClr val="C0C0C0"/>
                </a:outerShdw>
              </a:effectLst>
              <a:hlinkClick r:id="rId3"/>
            </a:endParaRPr>
          </a:p>
        </p:txBody>
      </p:sp>
      <p:sp>
        <p:nvSpPr>
          <p:cNvPr id="4098" name="Text Box 2">
            <a:hlinkClick r:id="rId4"/>
          </p:cNvPr>
          <p:cNvSpPr txBox="1">
            <a:spLocks noChangeArrowheads="1"/>
          </p:cNvSpPr>
          <p:nvPr/>
        </p:nvSpPr>
        <p:spPr bwMode="auto">
          <a:xfrm>
            <a:off x="1371600" y="3886200"/>
            <a:ext cx="6400800" cy="17526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53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948556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57277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 l="14325" t="5112" r="15999" b="1563"/>
          <a:stretch>
            <a:fillRect/>
          </a:stretch>
        </p:blipFill>
        <p:spPr bwMode="auto">
          <a:xfrm>
            <a:off x="1116013" y="-65088"/>
            <a:ext cx="6891337" cy="69230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53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255398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Gravitační síla</a:t>
            </a:r>
          </a:p>
        </p:txBody>
      </p:sp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457200" y="1905000"/>
            <a:ext cx="82296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41313" indent="-341313">
              <a:lnSpc>
                <a:spcPct val="90000"/>
              </a:lnSpc>
              <a:spcBef>
                <a:spcPts val="8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200" dirty="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Gravitační síla Země směřuje do středu Země</a:t>
            </a:r>
          </a:p>
          <a:p>
            <a:pPr marL="341313" indent="-341313">
              <a:lnSpc>
                <a:spcPct val="90000"/>
              </a:lnSpc>
              <a:spcBef>
                <a:spcPts val="8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200" dirty="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Gravitační síla je vždy přitažlivá</a:t>
            </a:r>
          </a:p>
          <a:p>
            <a:pPr marL="341313" indent="-341313">
              <a:lnSpc>
                <a:spcPct val="90000"/>
              </a:lnSpc>
              <a:spcBef>
                <a:spcPts val="8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200" dirty="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Gravitační síla závisí na </a:t>
            </a:r>
            <a:r>
              <a:rPr lang="cs-CZ" sz="32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hmotnosti</a:t>
            </a:r>
            <a:r>
              <a:rPr lang="cs-CZ" sz="32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cs-CZ" sz="32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(čím </a:t>
            </a:r>
            <a:r>
              <a:rPr lang="cs-CZ" sz="3200" dirty="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větší hmotnost tím větší </a:t>
            </a:r>
            <a:r>
              <a:rPr lang="cs-CZ" sz="32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síla).</a:t>
            </a:r>
            <a:endParaRPr lang="cs-CZ" sz="3200" dirty="0">
              <a:solidFill>
                <a:srgbClr val="FFFF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41313" indent="-341313">
              <a:lnSpc>
                <a:spcPct val="90000"/>
              </a:lnSpc>
              <a:spcBef>
                <a:spcPts val="8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200" dirty="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Gravitační síla závisí na vzdálenosti mezi </a:t>
            </a:r>
            <a:r>
              <a:rPr lang="cs-CZ" sz="32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tělesy (čím </a:t>
            </a:r>
            <a:r>
              <a:rPr lang="cs-CZ" sz="3200" dirty="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větší vzdálenost tím menší </a:t>
            </a:r>
            <a:r>
              <a:rPr lang="cs-CZ" sz="32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síla).</a:t>
            </a:r>
            <a:endParaRPr lang="cs-CZ" sz="3200" dirty="0" smtClean="0">
              <a:solidFill>
                <a:srgbClr val="FFFF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53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803252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2000"/>
                                        <p:tgtEl>
                                          <p:spTgt spid="6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2000"/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7" dur="2000"/>
                                        <p:tgtEl>
                                          <p:spTgt spid="6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2" dur="2000"/>
                                        <p:tgtEl>
                                          <p:spTgt spid="61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7" dur="2000"/>
                                        <p:tgtEl>
                                          <p:spTgt spid="61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Směr svislý a vodorovný</a:t>
            </a:r>
          </a:p>
        </p:txBody>
      </p:sp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457200" y="1905000"/>
            <a:ext cx="82296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41313" indent="-341313">
              <a:spcBef>
                <a:spcPts val="8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2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Směr svislý je směr do středu Země. </a:t>
            </a:r>
          </a:p>
          <a:p>
            <a:pPr marL="341313" indent="-341313">
              <a:spcBef>
                <a:spcPts val="8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2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Svislý směr určujeme olovnicí</a:t>
            </a:r>
          </a:p>
          <a:p>
            <a:pPr marL="341313" indent="-341313">
              <a:spcBef>
                <a:spcPts val="8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2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Směr vodorovný je kolmý na směr svislý.</a:t>
            </a:r>
          </a:p>
          <a:p>
            <a:pPr marL="341313" indent="-341313">
              <a:spcBef>
                <a:spcPts val="8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2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Směr vodorovný určujeme libelou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53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794592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2000"/>
                                        <p:tgtEl>
                                          <p:spTgt spid="7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2000"/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7" dur="2000"/>
                                        <p:tgtEl>
                                          <p:spTgt spid="71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2" dur="2000"/>
                                        <p:tgtEl>
                                          <p:spTgt spid="71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7" dur="2000"/>
                                        <p:tgtEl>
                                          <p:spTgt spid="71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Vodováha</a:t>
            </a:r>
          </a:p>
        </p:txBody>
      </p:sp>
      <p:grpSp>
        <p:nvGrpSpPr>
          <p:cNvPr id="9218" name="Group 2"/>
          <p:cNvGrpSpPr>
            <a:grpSpLocks/>
          </p:cNvGrpSpPr>
          <p:nvPr/>
        </p:nvGrpSpPr>
        <p:grpSpPr bwMode="auto">
          <a:xfrm>
            <a:off x="1828800" y="1905000"/>
            <a:ext cx="5484813" cy="4113213"/>
            <a:chOff x="1152" y="1200"/>
            <a:chExt cx="3455" cy="2591"/>
          </a:xfrm>
        </p:grpSpPr>
        <p:pic>
          <p:nvPicPr>
            <p:cNvPr id="9219" name="Picture 3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152" y="1200"/>
              <a:ext cx="3456" cy="2592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9220" name="Text Box 4"/>
            <p:cNvSpPr txBox="1">
              <a:spLocks noChangeArrowheads="1"/>
            </p:cNvSpPr>
            <p:nvPr/>
          </p:nvSpPr>
          <p:spPr bwMode="auto">
            <a:xfrm>
              <a:off x="1152" y="1200"/>
              <a:ext cx="3456" cy="2592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53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62316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Síla</a:t>
            </a:r>
          </a:p>
        </p:txBody>
      </p:sp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457200" y="1905000"/>
            <a:ext cx="82296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41313" indent="-341313">
              <a:spcBef>
                <a:spcPts val="8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2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Síla je fyzikální veličina, která popisuje působení těles mezi sebou.</a:t>
            </a:r>
          </a:p>
          <a:p>
            <a:pPr marL="341313" indent="-341313">
              <a:spcBef>
                <a:spcPts val="8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2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Sílu značíme F </a:t>
            </a:r>
          </a:p>
          <a:p>
            <a:pPr marL="341313" indent="-341313">
              <a:spcBef>
                <a:spcPts val="8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2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Jednotkou síly je 1Newton</a:t>
            </a:r>
          </a:p>
          <a:p>
            <a:pPr marL="341313" indent="-341313">
              <a:spcBef>
                <a:spcPts val="8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2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Pro určení síly musíme znát směr a velikost</a:t>
            </a:r>
          </a:p>
          <a:p>
            <a:pPr marL="341313" indent="-341313">
              <a:spcBef>
                <a:spcPts val="800"/>
              </a:spcBef>
              <a:buClrTx/>
              <a:buSz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sz="3200">
              <a:solidFill>
                <a:srgbClr val="FFFF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53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904107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Tíha</a:t>
            </a:r>
          </a:p>
        </p:txBody>
      </p:sp>
      <p:grpSp>
        <p:nvGrpSpPr>
          <p:cNvPr id="11266" name="Group 2"/>
          <p:cNvGrpSpPr>
            <a:grpSpLocks/>
          </p:cNvGrpSpPr>
          <p:nvPr/>
        </p:nvGrpSpPr>
        <p:grpSpPr bwMode="auto">
          <a:xfrm>
            <a:off x="1828800" y="1905000"/>
            <a:ext cx="5484813" cy="4113213"/>
            <a:chOff x="1152" y="1200"/>
            <a:chExt cx="3455" cy="2591"/>
          </a:xfrm>
        </p:grpSpPr>
        <p:pic>
          <p:nvPicPr>
            <p:cNvPr id="11267" name="Picture 3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152" y="1200"/>
              <a:ext cx="3456" cy="2592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11268" name="Text Box 4"/>
            <p:cNvSpPr txBox="1">
              <a:spLocks noChangeArrowheads="1"/>
            </p:cNvSpPr>
            <p:nvPr/>
          </p:nvSpPr>
          <p:spPr bwMode="auto">
            <a:xfrm>
              <a:off x="1152" y="1200"/>
              <a:ext cx="3456" cy="2592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53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874314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Tíha</a:t>
            </a:r>
          </a:p>
        </p:txBody>
      </p:sp>
      <p:sp>
        <p:nvSpPr>
          <p:cNvPr id="12290" name="Text Box 2"/>
          <p:cNvSpPr txBox="1">
            <a:spLocks noChangeArrowheads="1"/>
          </p:cNvSpPr>
          <p:nvPr/>
        </p:nvSpPr>
        <p:spPr bwMode="auto">
          <a:xfrm>
            <a:off x="457200" y="1905000"/>
            <a:ext cx="82296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41313" indent="-341313">
              <a:spcBef>
                <a:spcPts val="8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200" dirty="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Tíha je síla, kterou je těleso přitahováno  </a:t>
            </a:r>
            <a:r>
              <a:rPr lang="cs-CZ" sz="32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                    </a:t>
            </a:r>
            <a:r>
              <a:rPr lang="cs-CZ" sz="3200" dirty="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 Zemi.</a:t>
            </a:r>
          </a:p>
          <a:p>
            <a:pPr marL="341313" indent="-341313">
              <a:spcBef>
                <a:spcPts val="800"/>
              </a:spcBef>
              <a:buClrTx/>
              <a:buSz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sz="3200" dirty="0">
              <a:solidFill>
                <a:srgbClr val="FFFF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41313" indent="-341313">
              <a:spcBef>
                <a:spcPts val="8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200" dirty="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G = m </a:t>
            </a:r>
            <a:r>
              <a:rPr lang="en-US" sz="3200" dirty="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.</a:t>
            </a:r>
            <a:r>
              <a:rPr lang="cs-CZ" sz="3200" dirty="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g </a:t>
            </a:r>
          </a:p>
          <a:p>
            <a:pPr marL="341313" indent="-341313">
              <a:spcBef>
                <a:spcPts val="8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200" dirty="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G – tíha; m – hmotnost; g = 10 N/kg</a:t>
            </a:r>
          </a:p>
          <a:p>
            <a:pPr marL="341313" indent="-341313">
              <a:spcBef>
                <a:spcPts val="8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200" dirty="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Tíhu udáváme v Newtonech  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53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653344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2000"/>
                                        <p:tgtEl>
                                          <p:spTgt spid="12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2000"/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7" dur="2000"/>
                                        <p:tgtEl>
                                          <p:spTgt spid="122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2" dur="2000"/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7" dur="2000"/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ROJKO a kol. </a:t>
            </a:r>
            <a:r>
              <a:rPr lang="cs-CZ" i="1" dirty="0"/>
              <a:t>Fyzika kolem nás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 </a:t>
            </a:r>
            <a:r>
              <a:rPr lang="cs-CZ" dirty="0" err="1"/>
              <a:t>spol.s.r.o</a:t>
            </a:r>
            <a:r>
              <a:rPr lang="cs-CZ" dirty="0"/>
              <a:t>., 1996, ISBN 80-7381-057-7.</a:t>
            </a:r>
          </a:p>
          <a:p>
            <a:r>
              <a:rPr lang="cs-CZ"/>
              <a:t>Archív autora</a:t>
            </a:r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53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8886430"/>
      </p:ext>
    </p:extLst>
  </p:cSld>
  <p:clrMapOvr>
    <a:masterClrMapping/>
  </p:clrMapOvr>
</p:sld>
</file>

<file path=ppt/theme/theme1.xml><?xml version="1.0" encoding="utf-8"?>
<a:theme xmlns:a="http://schemas.openxmlformats.org/drawingml/2006/main" name="tedk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180</Words>
  <Application>Microsoft Office PowerPoint</Application>
  <PresentationFormat>Předvádění na obrazovce (4:3)</PresentationFormat>
  <Paragraphs>37</Paragraphs>
  <Slides>10</Slides>
  <Notes>8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tedka</vt:lpstr>
      <vt:lpstr>Dokument aplikace Microsoft Office Word 97- 2003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Dum</cp:lastModifiedBy>
  <cp:revision>8</cp:revision>
  <dcterms:created xsi:type="dcterms:W3CDTF">2011-12-23T16:19:48Z</dcterms:created>
  <dcterms:modified xsi:type="dcterms:W3CDTF">2013-07-23T10:46:09Z</dcterms:modified>
</cp:coreProperties>
</file>