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0" r:id="rId2"/>
    <p:sldId id="281" r:id="rId3"/>
    <p:sldId id="256" r:id="rId4"/>
    <p:sldId id="266" r:id="rId5"/>
    <p:sldId id="268" r:id="rId6"/>
    <p:sldId id="270" r:id="rId7"/>
    <p:sldId id="258" r:id="rId8"/>
    <p:sldId id="273" r:id="rId9"/>
    <p:sldId id="274" r:id="rId10"/>
    <p:sldId id="260" r:id="rId11"/>
    <p:sldId id="261" r:id="rId12"/>
    <p:sldId id="275" r:id="rId13"/>
    <p:sldId id="277" r:id="rId14"/>
    <p:sldId id="278" r:id="rId15"/>
    <p:sldId id="28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2A8CED-7F10-4348-8109-3826E8E23A5F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DC5B0A-21F0-4C61-9A3E-71EA9C7E4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0E7E4-B545-4EDA-B812-F59B0DCE7557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C2AE5-215B-4E3E-AF54-1607F0E79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ridge-online.cz/aitom/upload/maturita/temata/16_czech_republic_unesco.pd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Czech_presidential_election,_201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bridge-online.cz/aitom/upload/maturita/temata/16_czech_republic_unesco.pdf" TargetMode="External"/><Relationship Id="rId4" Type="http://schemas.openxmlformats.org/officeDocument/2006/relationships/hyperlink" Target="http://www.mzv.cz/tripoli/en/general_information_about_the_czech/history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VY_32_INOVACE_04B_01_THE CZECH REPUBLIC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16. 7. 2013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Materiál je určen pro žáky úrovně B1, B2. Časově je koncipován na jednu vyučovací hodinu.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Cílem této prezentace je připravit žáky na souvislý projev na téma </a:t>
            </a:r>
            <a:r>
              <a:rPr lang="cs-CZ" sz="1400" b="1" dirty="0" smtClean="0">
                <a:solidFill>
                  <a:prstClr val="black"/>
                </a:solidFill>
                <a:latin typeface="Calibri" pitchFamily="34" charset="0"/>
              </a:rPr>
              <a:t>„</a:t>
            </a:r>
            <a:r>
              <a:rPr lang="cs-CZ" sz="1400" b="1" dirty="0" err="1" smtClean="0">
                <a:solidFill>
                  <a:prstClr val="black"/>
                </a:solidFill>
                <a:latin typeface="Calibri" pitchFamily="34" charset="0"/>
              </a:rPr>
              <a:t>The</a:t>
            </a:r>
            <a:r>
              <a:rPr lang="cs-CZ" sz="1400" b="1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400" b="1" dirty="0" err="1" smtClean="0">
                <a:solidFill>
                  <a:prstClr val="black"/>
                </a:solidFill>
                <a:latin typeface="Calibri" pitchFamily="34" charset="0"/>
              </a:rPr>
              <a:t>Czech</a:t>
            </a:r>
            <a:r>
              <a:rPr lang="cs-CZ" sz="1400" b="1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400" b="1" dirty="0" err="1" smtClean="0">
                <a:solidFill>
                  <a:prstClr val="black"/>
                </a:solidFill>
                <a:latin typeface="Calibri" pitchFamily="34" charset="0"/>
              </a:rPr>
              <a:t>Republic</a:t>
            </a:r>
            <a:r>
              <a:rPr lang="cs-CZ" sz="1400" b="1" dirty="0" smtClean="0">
                <a:solidFill>
                  <a:prstClr val="black"/>
                </a:solidFill>
                <a:latin typeface="Calibri" pitchFamily="34" charset="0"/>
              </a:rPr>
              <a:t>“.</a:t>
            </a:r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4,5: Žáci v interakci s vyučujícím vytvoří osnovu, mentální mapu, na základě které budou o České republice hovořit.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6: Je motivační, žáci pracují ve skupinách a zjišťují, co jsou schopni k tomuto tématu říci.  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7-12: Systematizace a sumarizace informací, opět probíhá formou interakce.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8: Úkol žáci vypracují na interaktivní tabuli s pomocí digitálního pera / fixu.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13, 14: Žáci pracují v online prostředí. Zdokonalují si čtenářskou dovednost. Vyhledávají v textu 	   informace, které použijí ve své prezentaci. Tento úkol je také možné zadat jako domácí práci.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Materiál je určen k interaktivní výuce.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THE  CZECH  REPUBLIC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922114"/>
          </a:xfrm>
          <a:noFill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MAKE UP A MIND MAP FOR YOUR TALK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635896" y="2852936"/>
            <a:ext cx="1656184" cy="1656184"/>
          </a:xfrm>
          <a:prstGeom prst="ellipse">
            <a:avLst/>
          </a:prstGeom>
          <a:noFill/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3429000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THE CZECH REPUBLIC</a:t>
            </a:r>
            <a:endParaRPr lang="cs-CZ" sz="2000" b="1" dirty="0"/>
          </a:p>
        </p:txBody>
      </p:sp>
      <p:sp>
        <p:nvSpPr>
          <p:cNvPr id="5" name="Ovál 4"/>
          <p:cNvSpPr/>
          <p:nvPr/>
        </p:nvSpPr>
        <p:spPr>
          <a:xfrm>
            <a:off x="5724128" y="1628800"/>
            <a:ext cx="1944216" cy="7920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606226" y="2924944"/>
            <a:ext cx="2124236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156176" y="4797152"/>
            <a:ext cx="2376264" cy="136815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527884" y="5409220"/>
            <a:ext cx="1872208" cy="12241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11560" y="4653136"/>
            <a:ext cx="2160240" cy="11065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95536" y="2996952"/>
            <a:ext cx="2016224" cy="111612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123728" y="1484784"/>
            <a:ext cx="2016224" cy="11521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stCxn id="3" idx="7"/>
            <a:endCxn id="5" idx="3"/>
          </p:cNvCxnSpPr>
          <p:nvPr/>
        </p:nvCxnSpPr>
        <p:spPr>
          <a:xfrm flipV="1">
            <a:off x="5049537" y="2304889"/>
            <a:ext cx="959315" cy="79059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3" idx="6"/>
            <a:endCxn id="6" idx="2"/>
          </p:cNvCxnSpPr>
          <p:nvPr/>
        </p:nvCxnSpPr>
        <p:spPr>
          <a:xfrm flipV="1">
            <a:off x="5292080" y="3429000"/>
            <a:ext cx="1314146" cy="25202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3" idx="5"/>
            <a:endCxn id="7" idx="1"/>
          </p:cNvCxnSpPr>
          <p:nvPr/>
        </p:nvCxnSpPr>
        <p:spPr>
          <a:xfrm>
            <a:off x="5049537" y="4266577"/>
            <a:ext cx="1454635" cy="73093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3" idx="4"/>
            <a:endCxn id="8" idx="0"/>
          </p:cNvCxnSpPr>
          <p:nvPr/>
        </p:nvCxnSpPr>
        <p:spPr>
          <a:xfrm>
            <a:off x="4463988" y="4509120"/>
            <a:ext cx="0" cy="90010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3" idx="3"/>
            <a:endCxn id="9" idx="7"/>
          </p:cNvCxnSpPr>
          <p:nvPr/>
        </p:nvCxnSpPr>
        <p:spPr>
          <a:xfrm flipH="1">
            <a:off x="2455440" y="4266577"/>
            <a:ext cx="1422999" cy="54860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3" idx="2"/>
            <a:endCxn id="10" idx="6"/>
          </p:cNvCxnSpPr>
          <p:nvPr/>
        </p:nvCxnSpPr>
        <p:spPr>
          <a:xfrm flipH="1" flipV="1">
            <a:off x="2411760" y="3555014"/>
            <a:ext cx="1224136" cy="126014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3" idx="1"/>
            <a:endCxn id="11" idx="4"/>
          </p:cNvCxnSpPr>
          <p:nvPr/>
        </p:nvCxnSpPr>
        <p:spPr>
          <a:xfrm flipH="1" flipV="1">
            <a:off x="3131840" y="2636912"/>
            <a:ext cx="746599" cy="458567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14690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3599892" y="2678583"/>
            <a:ext cx="1872208" cy="1820161"/>
          </a:xfrm>
          <a:prstGeom prst="ellipse">
            <a:avLst/>
          </a:prstGeom>
          <a:noFill/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499992" y="332656"/>
            <a:ext cx="1656184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156176" y="1321946"/>
            <a:ext cx="1944216" cy="8640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507615" y="2636912"/>
            <a:ext cx="2232248" cy="9361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759643" y="4097033"/>
            <a:ext cx="1728192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139815" y="5517232"/>
            <a:ext cx="2160240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515060" y="5373216"/>
            <a:ext cx="2016224" cy="12961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63150" y="5202588"/>
            <a:ext cx="2160240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95536" y="3789040"/>
            <a:ext cx="2160240" cy="11521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71062" y="2186042"/>
            <a:ext cx="1872208" cy="124295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58328" y="1105922"/>
            <a:ext cx="2016224" cy="91728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939755" y="3353689"/>
            <a:ext cx="1230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THE  CR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07615" y="1412776"/>
            <a:ext cx="13863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PLACES OF INTEREST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04248" y="2708920"/>
            <a:ext cx="14941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NATURAL  RESOURCES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83679" y="4365104"/>
            <a:ext cx="13047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ECONOMY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99854" y="5706644"/>
            <a:ext cx="16195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POLITICAL SYSTEM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55120" y="5706644"/>
            <a:ext cx="1236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HISTORY, LEGENDS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65068" y="5517232"/>
            <a:ext cx="23483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SYMBOLS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91579" y="4180438"/>
            <a:ext cx="1538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POPULATION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8048" y="2571170"/>
            <a:ext cx="13516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CURRENCY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64362" y="1379897"/>
            <a:ext cx="1579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LOCATION</a:t>
            </a:r>
            <a:endParaRPr lang="cs-CZ" sz="2000" dirty="0"/>
          </a:p>
        </p:txBody>
      </p:sp>
      <p:cxnSp>
        <p:nvCxnSpPr>
          <p:cNvPr id="33" name="Přímá spojnice 32"/>
          <p:cNvCxnSpPr>
            <a:endCxn id="8" idx="3"/>
          </p:cNvCxnSpPr>
          <p:nvPr/>
        </p:nvCxnSpPr>
        <p:spPr>
          <a:xfrm flipV="1">
            <a:off x="5292080" y="2059498"/>
            <a:ext cx="1148820" cy="1009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9" idx="2"/>
          </p:cNvCxnSpPr>
          <p:nvPr/>
        </p:nvCxnSpPr>
        <p:spPr>
          <a:xfrm flipV="1">
            <a:off x="5472100" y="3104964"/>
            <a:ext cx="1035515" cy="248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458383" y="3933056"/>
            <a:ext cx="1301260" cy="5656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5" idx="5"/>
            <a:endCxn id="11" idx="1"/>
          </p:cNvCxnSpPr>
          <p:nvPr/>
        </p:nvCxnSpPr>
        <p:spPr>
          <a:xfrm>
            <a:off x="5197921" y="4232188"/>
            <a:ext cx="1258254" cy="14326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5" idx="4"/>
            <a:endCxn id="12" idx="0"/>
          </p:cNvCxnSpPr>
          <p:nvPr/>
        </p:nvCxnSpPr>
        <p:spPr>
          <a:xfrm flipH="1">
            <a:off x="4523172" y="4498744"/>
            <a:ext cx="12824" cy="8744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5" idx="3"/>
            <a:endCxn id="13" idx="7"/>
          </p:cNvCxnSpPr>
          <p:nvPr/>
        </p:nvCxnSpPr>
        <p:spPr>
          <a:xfrm flipH="1">
            <a:off x="2907030" y="4232188"/>
            <a:ext cx="967041" cy="11180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2555776" y="3815354"/>
            <a:ext cx="1044116" cy="4005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 flipV="1">
            <a:off x="2153899" y="2920298"/>
            <a:ext cx="1554005" cy="2000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5" idx="1"/>
          </p:cNvCxnSpPr>
          <p:nvPr/>
        </p:nvCxnSpPr>
        <p:spPr>
          <a:xfrm flipH="1" flipV="1">
            <a:off x="2930901" y="1780007"/>
            <a:ext cx="943170" cy="116513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4716016" y="908720"/>
            <a:ext cx="548631" cy="172819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5304614" y="2059498"/>
            <a:ext cx="1148820" cy="100946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5484634" y="3104964"/>
            <a:ext cx="1035515" cy="248725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5470917" y="3933056"/>
            <a:ext cx="1301260" cy="56568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210455" y="4232188"/>
            <a:ext cx="1258254" cy="1432679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4535706" y="4498744"/>
            <a:ext cx="12824" cy="87447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2919564" y="4232188"/>
            <a:ext cx="967041" cy="1118035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2568310" y="3815354"/>
            <a:ext cx="1044116" cy="40054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 flipV="1">
            <a:off x="2166433" y="2920298"/>
            <a:ext cx="1554005" cy="200055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102264" y="116632"/>
            <a:ext cx="4325720" cy="584775"/>
          </a:xfrm>
          <a:prstGeom prst="rect">
            <a:avLst/>
          </a:prstGeom>
          <a:noFill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SUGGESTED MIND MAP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427984" y="404664"/>
            <a:ext cx="18996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pic>
        <p:nvPicPr>
          <p:cNvPr id="50" name="Obrázek 49" descr="MH90034942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1988840"/>
            <a:ext cx="3095625" cy="29879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="" xmlns:p14="http://schemas.microsoft.com/office/powerpoint/2010/main" val="314579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BRAINSTORMING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/>
              <a:t>   BASIC INFO (LOCATION, POPULATION, SYMBOLS, CURRENCY,…)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   HISTORY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   POLITICAL SYSTEM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   ECONOMY, NATURAL RESOURCES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   PLACES OF INTEREST</a:t>
            </a:r>
          </a:p>
          <a:p>
            <a:endParaRPr lang="cs-CZ" dirty="0"/>
          </a:p>
        </p:txBody>
      </p:sp>
      <p:pic>
        <p:nvPicPr>
          <p:cNvPr id="5" name="Picture 2" descr="C:\Users\Standa\Pictures\200px-Flag_of_the_president_of_the_Czech_Republic_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653136"/>
            <a:ext cx="1905000" cy="190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 INFO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democratic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in </a:t>
            </a:r>
            <a:r>
              <a:rPr lang="cs-CZ" dirty="0" err="1" smtClean="0"/>
              <a:t>Central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borders</a:t>
            </a:r>
            <a:r>
              <a:rPr lang="cs-CZ" dirty="0" smtClean="0"/>
              <a:t> on</a:t>
            </a:r>
          </a:p>
          <a:p>
            <a:r>
              <a:rPr lang="cs-CZ" dirty="0" err="1" smtClean="0"/>
              <a:t>inland</a:t>
            </a:r>
            <a:r>
              <a:rPr lang="cs-CZ" dirty="0" smtClean="0"/>
              <a:t>, </a:t>
            </a:r>
            <a:r>
              <a:rPr lang="cs-CZ" dirty="0" err="1" smtClean="0"/>
              <a:t>landlocked</a:t>
            </a:r>
            <a:r>
              <a:rPr lang="cs-CZ" dirty="0" smtClean="0"/>
              <a:t> country </a:t>
            </a:r>
          </a:p>
          <a:p>
            <a:r>
              <a:rPr lang="cs-CZ" dirty="0" smtClean="0"/>
              <a:t>10; 79</a:t>
            </a:r>
          </a:p>
          <a:p>
            <a:r>
              <a:rPr lang="cs-CZ" dirty="0" smtClean="0"/>
              <a:t>3 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countries</a:t>
            </a:r>
            <a:endParaRPr lang="cs-CZ" dirty="0" smtClean="0"/>
          </a:p>
          <a:p>
            <a:r>
              <a:rPr lang="cs-CZ" dirty="0" err="1" smtClean="0"/>
              <a:t>coat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arms</a:t>
            </a:r>
            <a:r>
              <a:rPr lang="cs-CZ" dirty="0" smtClean="0"/>
              <a:t>, flag, anthem, patron </a:t>
            </a:r>
          </a:p>
          <a:p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crown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EU (2004), NATO (1999)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1882552" cy="4525963"/>
          </a:xfrm>
        </p:spPr>
        <p:txBody>
          <a:bodyPr>
            <a:normAutofit fontScale="85000" lnSpcReduction="10000"/>
          </a:bodyPr>
          <a:lstStyle/>
          <a:p>
            <a:r>
              <a:rPr lang="cs-CZ" sz="5800" dirty="0" smtClean="0"/>
              <a:t>1918</a:t>
            </a:r>
          </a:p>
          <a:p>
            <a:r>
              <a:rPr lang="cs-CZ" sz="5800" dirty="0" smtClean="0"/>
              <a:t>1948</a:t>
            </a:r>
          </a:p>
          <a:p>
            <a:r>
              <a:rPr lang="cs-CZ" sz="5800" dirty="0" smtClean="0"/>
              <a:t>1968</a:t>
            </a:r>
          </a:p>
          <a:p>
            <a:r>
              <a:rPr lang="cs-CZ" sz="5800" dirty="0" smtClean="0"/>
              <a:t>1989</a:t>
            </a:r>
          </a:p>
          <a:p>
            <a:r>
              <a:rPr lang="cs-CZ" sz="5800" dirty="0" smtClean="0"/>
              <a:t>1993</a:t>
            </a:r>
          </a:p>
          <a:p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15816" y="1196752"/>
            <a:ext cx="6228184" cy="5400600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November </a:t>
            </a:r>
            <a:r>
              <a:rPr lang="cs-CZ" dirty="0" smtClean="0"/>
              <a:t>17</a:t>
            </a:r>
            <a:r>
              <a:rPr lang="en-US" dirty="0" smtClean="0"/>
              <a:t>- fall of the Communist regime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Velvet </a:t>
            </a:r>
            <a:r>
              <a:rPr lang="cs-CZ" dirty="0" err="1" smtClean="0"/>
              <a:t>Revolution</a:t>
            </a:r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August </a:t>
            </a:r>
            <a:r>
              <a:rPr lang="cs-CZ" dirty="0" smtClean="0"/>
              <a:t>21</a:t>
            </a:r>
            <a:r>
              <a:rPr lang="en-US" dirty="0" smtClean="0"/>
              <a:t> - Soviet-led invasion of Czechoslovakia by Warsaw Pact countries brings an end to the "Prague Spring”</a:t>
            </a:r>
            <a:endParaRPr lang="cs-CZ" dirty="0" smtClean="0"/>
          </a:p>
          <a:p>
            <a:endParaRPr lang="en-US" dirty="0" smtClean="0"/>
          </a:p>
          <a:p>
            <a:r>
              <a:rPr lang="cs-CZ" dirty="0" err="1" smtClean="0"/>
              <a:t>January</a:t>
            </a:r>
            <a:r>
              <a:rPr lang="cs-CZ" dirty="0" smtClean="0"/>
              <a:t> </a:t>
            </a:r>
            <a:r>
              <a:rPr lang="en-US" dirty="0" smtClean="0"/>
              <a:t>1</a:t>
            </a:r>
            <a:r>
              <a:rPr lang="cs-CZ" dirty="0" smtClean="0"/>
              <a:t> -</a:t>
            </a:r>
            <a:r>
              <a:rPr lang="en-US" dirty="0" smtClean="0"/>
              <a:t> </a:t>
            </a:r>
            <a:r>
              <a:rPr lang="cs-CZ" dirty="0" err="1" smtClean="0"/>
              <a:t>the</a:t>
            </a:r>
            <a:r>
              <a:rPr lang="en-US" dirty="0" smtClean="0"/>
              <a:t> Czech Republic founded after the split of Czechoslovakia</a:t>
            </a:r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February</a:t>
            </a:r>
            <a:r>
              <a:rPr lang="cs-CZ" dirty="0" smtClean="0"/>
              <a:t> 25</a:t>
            </a:r>
            <a:r>
              <a:rPr lang="en-US" dirty="0" smtClean="0"/>
              <a:t> - Communist takeover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October</a:t>
            </a:r>
            <a:r>
              <a:rPr lang="cs-CZ" dirty="0" smtClean="0"/>
              <a:t> 28 </a:t>
            </a:r>
            <a:r>
              <a:rPr lang="en-US" dirty="0" smtClean="0"/>
              <a:t>- foundation of an independent state of Czechs and Slovaks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1882552" cy="4525963"/>
          </a:xfrm>
        </p:spPr>
        <p:txBody>
          <a:bodyPr>
            <a:normAutofit fontScale="85000" lnSpcReduction="10000"/>
          </a:bodyPr>
          <a:lstStyle/>
          <a:p>
            <a:r>
              <a:rPr lang="cs-CZ" sz="5800" dirty="0" smtClean="0"/>
              <a:t>1918</a:t>
            </a:r>
          </a:p>
          <a:p>
            <a:r>
              <a:rPr lang="cs-CZ" sz="5800" dirty="0" smtClean="0"/>
              <a:t>1948</a:t>
            </a:r>
          </a:p>
          <a:p>
            <a:r>
              <a:rPr lang="cs-CZ" sz="5800" dirty="0" smtClean="0"/>
              <a:t>1968</a:t>
            </a:r>
          </a:p>
          <a:p>
            <a:r>
              <a:rPr lang="cs-CZ" sz="5800" dirty="0" smtClean="0"/>
              <a:t>1989</a:t>
            </a:r>
          </a:p>
          <a:p>
            <a:r>
              <a:rPr lang="cs-CZ" sz="5800" dirty="0" smtClean="0"/>
              <a:t>1993</a:t>
            </a:r>
          </a:p>
          <a:p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15816" y="1196752"/>
            <a:ext cx="6228184" cy="5400600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November </a:t>
            </a:r>
            <a:r>
              <a:rPr lang="cs-CZ" dirty="0" smtClean="0"/>
              <a:t>17</a:t>
            </a:r>
            <a:r>
              <a:rPr lang="en-US" dirty="0" smtClean="0"/>
              <a:t>- fall of the Communist regime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Velvet </a:t>
            </a:r>
            <a:r>
              <a:rPr lang="cs-CZ" dirty="0" err="1" smtClean="0"/>
              <a:t>Revolution</a:t>
            </a:r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August </a:t>
            </a:r>
            <a:r>
              <a:rPr lang="cs-CZ" dirty="0" smtClean="0"/>
              <a:t>21</a:t>
            </a:r>
            <a:r>
              <a:rPr lang="en-US" dirty="0" smtClean="0"/>
              <a:t> - Soviet-led invasion of Czechoslovakia by Warsaw Pact countries brings an end to the "Prague Spring”</a:t>
            </a:r>
            <a:endParaRPr lang="cs-CZ" dirty="0" smtClean="0"/>
          </a:p>
          <a:p>
            <a:endParaRPr lang="en-US" dirty="0" smtClean="0"/>
          </a:p>
          <a:p>
            <a:r>
              <a:rPr lang="cs-CZ" dirty="0" err="1" smtClean="0"/>
              <a:t>January</a:t>
            </a:r>
            <a:r>
              <a:rPr lang="cs-CZ" dirty="0" smtClean="0"/>
              <a:t> </a:t>
            </a:r>
            <a:r>
              <a:rPr lang="en-US" dirty="0" smtClean="0"/>
              <a:t>1</a:t>
            </a:r>
            <a:r>
              <a:rPr lang="cs-CZ" dirty="0" smtClean="0"/>
              <a:t> -</a:t>
            </a:r>
            <a:r>
              <a:rPr lang="en-US" dirty="0" smtClean="0"/>
              <a:t> </a:t>
            </a:r>
            <a:r>
              <a:rPr lang="cs-CZ" dirty="0" err="1" smtClean="0"/>
              <a:t>the</a:t>
            </a:r>
            <a:r>
              <a:rPr lang="en-US" dirty="0" smtClean="0"/>
              <a:t> Czech Republic founded after the split of Czechoslovakia</a:t>
            </a:r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February</a:t>
            </a:r>
            <a:r>
              <a:rPr lang="cs-CZ" dirty="0" smtClean="0"/>
              <a:t> 25</a:t>
            </a:r>
            <a:r>
              <a:rPr lang="en-US" dirty="0" smtClean="0"/>
              <a:t> - Communist takeover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October</a:t>
            </a:r>
            <a:r>
              <a:rPr lang="cs-CZ" dirty="0" smtClean="0"/>
              <a:t> 28 </a:t>
            </a:r>
            <a:r>
              <a:rPr lang="en-US" dirty="0" smtClean="0"/>
              <a:t>- foundation of an independent state of Czechs and Slovaks</a:t>
            </a:r>
            <a:endParaRPr lang="cs-CZ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611560" y="1844824"/>
            <a:ext cx="2448272" cy="41044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11560" y="2708920"/>
            <a:ext cx="2448272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611560" y="2492896"/>
            <a:ext cx="244827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539552" y="1412776"/>
            <a:ext cx="2520280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611560" y="3933056"/>
            <a:ext cx="2520280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POLITICAL  SYSTEM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parliamentary</a:t>
            </a:r>
            <a:r>
              <a:rPr lang="cs-CZ" dirty="0" smtClean="0"/>
              <a:t> </a:t>
            </a:r>
            <a:r>
              <a:rPr lang="cs-CZ" dirty="0" err="1" smtClean="0"/>
              <a:t>democracy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r>
              <a:rPr lang="cs-CZ" dirty="0" smtClean="0"/>
              <a:t> </a:t>
            </a:r>
            <a:r>
              <a:rPr lang="cs-CZ" dirty="0" err="1" smtClean="0"/>
              <a:t>consists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chambers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Chamber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Deputies</a:t>
            </a:r>
            <a:r>
              <a:rPr lang="cs-CZ" dirty="0" smtClean="0"/>
              <a:t> (200, 4-</a:t>
            </a:r>
            <a:r>
              <a:rPr lang="cs-CZ" dirty="0" err="1" smtClean="0"/>
              <a:t>year</a:t>
            </a:r>
            <a:r>
              <a:rPr lang="cs-CZ" dirty="0" smtClean="0"/>
              <a:t> term)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Senate</a:t>
            </a:r>
            <a:r>
              <a:rPr lang="cs-CZ" dirty="0" smtClean="0"/>
              <a:t> (81, 6-</a:t>
            </a:r>
            <a:r>
              <a:rPr lang="cs-CZ" dirty="0" err="1" smtClean="0"/>
              <a:t>year</a:t>
            </a:r>
            <a:r>
              <a:rPr lang="cs-CZ" dirty="0" smtClean="0"/>
              <a:t> term)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president (5-</a:t>
            </a:r>
            <a:r>
              <a:rPr lang="cs-CZ" dirty="0" err="1" smtClean="0"/>
              <a:t>year</a:t>
            </a:r>
            <a:r>
              <a:rPr lang="cs-CZ" dirty="0" smtClean="0"/>
              <a:t> term, </a:t>
            </a:r>
            <a:r>
              <a:rPr lang="cs-CZ" dirty="0" err="1" smtClean="0"/>
              <a:t>direct</a:t>
            </a:r>
            <a:r>
              <a:rPr lang="cs-CZ" dirty="0" smtClean="0"/>
              <a:t> </a:t>
            </a:r>
            <a:r>
              <a:rPr lang="cs-CZ" dirty="0" err="1" smtClean="0"/>
              <a:t>presidential</a:t>
            </a:r>
            <a:r>
              <a:rPr lang="cs-CZ" dirty="0" smtClean="0"/>
              <a:t> </a:t>
            </a:r>
            <a:r>
              <a:rPr lang="cs-CZ" dirty="0" err="1" smtClean="0"/>
              <a:t>election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ECONOMY+NATURAL RESOUCES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5661248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deposits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coal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anthracite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Ostrava </a:t>
            </a:r>
            <a:r>
              <a:rPr lang="cs-CZ" dirty="0" err="1" smtClean="0"/>
              <a:t>coal</a:t>
            </a:r>
            <a:r>
              <a:rPr lang="cs-CZ" dirty="0" smtClean="0"/>
              <a:t> </a:t>
            </a:r>
            <a:r>
              <a:rPr lang="cs-CZ" dirty="0" err="1" smtClean="0"/>
              <a:t>basin</a:t>
            </a:r>
            <a:r>
              <a:rPr lang="cs-CZ" dirty="0" smtClean="0"/>
              <a:t>, Kladno, Plzeň</a:t>
            </a:r>
          </a:p>
          <a:p>
            <a:r>
              <a:rPr lang="cs-CZ" dirty="0" err="1" smtClean="0"/>
              <a:t>supplies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coal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lignite</a:t>
            </a:r>
          </a:p>
          <a:p>
            <a:r>
              <a:rPr lang="cs-CZ" dirty="0" smtClean="0"/>
              <a:t>uranium, </a:t>
            </a:r>
            <a:r>
              <a:rPr lang="cs-CZ" dirty="0" err="1" smtClean="0"/>
              <a:t>mercury</a:t>
            </a:r>
            <a:r>
              <a:rPr lang="cs-CZ" dirty="0" smtClean="0"/>
              <a:t>, </a:t>
            </a:r>
            <a:r>
              <a:rPr lang="cs-CZ" dirty="0" err="1" smtClean="0"/>
              <a:t>tin</a:t>
            </a:r>
            <a:r>
              <a:rPr lang="cs-CZ" dirty="0" smtClean="0"/>
              <a:t>, </a:t>
            </a:r>
            <a:r>
              <a:rPr lang="cs-CZ" dirty="0" err="1" smtClean="0"/>
              <a:t>lead</a:t>
            </a:r>
            <a:r>
              <a:rPr lang="cs-CZ" dirty="0" smtClean="0"/>
              <a:t>, </a:t>
            </a:r>
            <a:r>
              <a:rPr lang="cs-CZ" dirty="0" err="1" smtClean="0"/>
              <a:t>zinc</a:t>
            </a:r>
            <a:endParaRPr lang="cs-CZ" dirty="0" smtClean="0"/>
          </a:p>
          <a:p>
            <a:r>
              <a:rPr lang="cs-CZ" dirty="0" err="1" smtClean="0"/>
              <a:t>industry</a:t>
            </a:r>
            <a:r>
              <a:rPr lang="cs-CZ" dirty="0" smtClean="0"/>
              <a:t> – </a:t>
            </a:r>
            <a:r>
              <a:rPr lang="cs-CZ" dirty="0" err="1" smtClean="0"/>
              <a:t>coal</a:t>
            </a:r>
            <a:r>
              <a:rPr lang="cs-CZ" dirty="0" smtClean="0"/>
              <a:t> </a:t>
            </a:r>
            <a:r>
              <a:rPr lang="cs-CZ" dirty="0" err="1" smtClean="0"/>
              <a:t>mining</a:t>
            </a:r>
            <a:r>
              <a:rPr lang="cs-CZ" dirty="0" smtClean="0"/>
              <a:t>, </a:t>
            </a:r>
            <a:r>
              <a:rPr lang="cs-CZ" dirty="0" err="1" smtClean="0"/>
              <a:t>chemical</a:t>
            </a:r>
            <a:r>
              <a:rPr lang="cs-CZ" dirty="0" smtClean="0"/>
              <a:t> </a:t>
            </a:r>
            <a:r>
              <a:rPr lang="cs-CZ" dirty="0" err="1" smtClean="0"/>
              <a:t>industry</a:t>
            </a:r>
            <a:r>
              <a:rPr lang="cs-CZ" dirty="0" smtClean="0"/>
              <a:t>, </a:t>
            </a:r>
            <a:r>
              <a:rPr lang="cs-CZ" dirty="0" err="1" smtClean="0"/>
              <a:t>metallurgical</a:t>
            </a:r>
            <a:r>
              <a:rPr lang="cs-CZ" dirty="0" smtClean="0"/>
              <a:t>, </a:t>
            </a:r>
            <a:r>
              <a:rPr lang="cs-CZ" dirty="0" err="1" smtClean="0"/>
              <a:t>engineering</a:t>
            </a:r>
            <a:r>
              <a:rPr lang="cs-CZ" dirty="0" smtClean="0"/>
              <a:t>, car, </a:t>
            </a:r>
            <a:r>
              <a:rPr lang="cs-CZ" dirty="0" err="1" smtClean="0"/>
              <a:t>food</a:t>
            </a:r>
            <a:r>
              <a:rPr lang="cs-CZ" dirty="0" smtClean="0"/>
              <a:t>, textile </a:t>
            </a:r>
            <a:r>
              <a:rPr lang="cs-CZ" dirty="0" err="1" smtClean="0"/>
              <a:t>industry</a:t>
            </a:r>
            <a:endParaRPr lang="cs-CZ" dirty="0" smtClean="0"/>
          </a:p>
          <a:p>
            <a:r>
              <a:rPr lang="cs-CZ" dirty="0" err="1" smtClean="0"/>
              <a:t>agriculture</a:t>
            </a:r>
            <a:r>
              <a:rPr lang="cs-CZ" dirty="0" smtClean="0"/>
              <a:t> – </a:t>
            </a:r>
            <a:r>
              <a:rPr lang="cs-CZ" dirty="0" err="1" smtClean="0"/>
              <a:t>fertile</a:t>
            </a:r>
            <a:r>
              <a:rPr lang="cs-CZ" dirty="0" smtClean="0"/>
              <a:t> </a:t>
            </a:r>
            <a:r>
              <a:rPr lang="cs-CZ" dirty="0" err="1" smtClean="0"/>
              <a:t>soil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valleys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rivers</a:t>
            </a:r>
            <a:endParaRPr lang="cs-CZ" dirty="0" smtClean="0"/>
          </a:p>
          <a:p>
            <a:r>
              <a:rPr lang="cs-CZ" dirty="0" err="1" smtClean="0"/>
              <a:t>lowlands</a:t>
            </a:r>
            <a:r>
              <a:rPr lang="cs-CZ" dirty="0" smtClean="0"/>
              <a:t> – </a:t>
            </a:r>
            <a:r>
              <a:rPr lang="cs-CZ" dirty="0" err="1" smtClean="0"/>
              <a:t>sugar</a:t>
            </a:r>
            <a:r>
              <a:rPr lang="cs-CZ" dirty="0" smtClean="0"/>
              <a:t> </a:t>
            </a:r>
            <a:r>
              <a:rPr lang="cs-CZ" dirty="0" err="1" smtClean="0"/>
              <a:t>beet</a:t>
            </a:r>
            <a:r>
              <a:rPr lang="cs-CZ" dirty="0" smtClean="0"/>
              <a:t>, </a:t>
            </a:r>
            <a:r>
              <a:rPr lang="cs-CZ" dirty="0" err="1" smtClean="0"/>
              <a:t>sunflowers</a:t>
            </a:r>
            <a:r>
              <a:rPr lang="cs-CZ" dirty="0" smtClean="0"/>
              <a:t>, </a:t>
            </a:r>
            <a:r>
              <a:rPr lang="cs-CZ" dirty="0" err="1" smtClean="0"/>
              <a:t>sweeet</a:t>
            </a:r>
            <a:r>
              <a:rPr lang="cs-CZ" dirty="0" smtClean="0"/>
              <a:t> </a:t>
            </a:r>
            <a:r>
              <a:rPr lang="cs-CZ" dirty="0" err="1" smtClean="0"/>
              <a:t>corn</a:t>
            </a:r>
            <a:r>
              <a:rPr lang="cs-CZ" dirty="0" smtClean="0"/>
              <a:t>, </a:t>
            </a:r>
            <a:r>
              <a:rPr lang="cs-CZ" dirty="0" err="1" smtClean="0"/>
              <a:t>fruits</a:t>
            </a:r>
            <a:r>
              <a:rPr lang="cs-CZ" dirty="0" smtClean="0"/>
              <a:t>, </a:t>
            </a:r>
            <a:r>
              <a:rPr lang="cs-CZ" dirty="0" err="1" smtClean="0"/>
              <a:t>vegetables</a:t>
            </a:r>
            <a:r>
              <a:rPr lang="cs-CZ" dirty="0" smtClean="0"/>
              <a:t>, </a:t>
            </a:r>
            <a:r>
              <a:rPr lang="cs-CZ" dirty="0" err="1" smtClean="0"/>
              <a:t>potatoes</a:t>
            </a:r>
            <a:r>
              <a:rPr lang="cs-CZ" dirty="0" smtClean="0"/>
              <a:t>, </a:t>
            </a:r>
            <a:r>
              <a:rPr lang="cs-CZ" dirty="0" err="1" smtClean="0"/>
              <a:t>wheat</a:t>
            </a:r>
            <a:r>
              <a:rPr lang="cs-CZ" dirty="0" smtClean="0"/>
              <a:t>,  </a:t>
            </a:r>
            <a:r>
              <a:rPr lang="cs-CZ" dirty="0" err="1" smtClean="0"/>
              <a:t>barley</a:t>
            </a:r>
            <a:r>
              <a:rPr lang="cs-CZ" dirty="0" smtClean="0"/>
              <a:t>, </a:t>
            </a:r>
            <a:r>
              <a:rPr lang="cs-CZ" dirty="0" err="1" smtClean="0"/>
              <a:t>rye</a:t>
            </a:r>
            <a:r>
              <a:rPr lang="cs-CZ" dirty="0" smtClean="0"/>
              <a:t>, </a:t>
            </a:r>
            <a:r>
              <a:rPr lang="cs-CZ" dirty="0" err="1" smtClean="0"/>
              <a:t>oat</a:t>
            </a:r>
            <a:r>
              <a:rPr lang="cs-CZ" dirty="0" smtClean="0"/>
              <a:t>, </a:t>
            </a:r>
            <a:r>
              <a:rPr lang="cs-CZ" dirty="0" err="1" smtClean="0"/>
              <a:t>hops</a:t>
            </a:r>
            <a:r>
              <a:rPr lang="cs-CZ" dirty="0" smtClean="0"/>
              <a:t>, </a:t>
            </a:r>
            <a:r>
              <a:rPr lang="cs-CZ" dirty="0" err="1" smtClean="0"/>
              <a:t>grapevine</a:t>
            </a:r>
            <a:endParaRPr lang="cs-CZ" dirty="0" smtClean="0"/>
          </a:p>
          <a:p>
            <a:r>
              <a:rPr lang="cs-CZ" dirty="0" err="1" smtClean="0"/>
              <a:t>tourism</a:t>
            </a:r>
            <a:r>
              <a:rPr lang="cs-CZ" dirty="0" smtClean="0"/>
              <a:t>  </a:t>
            </a:r>
          </a:p>
          <a:p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beer</a:t>
            </a:r>
            <a:r>
              <a:rPr lang="cs-CZ" dirty="0" smtClean="0"/>
              <a:t>, </a:t>
            </a:r>
            <a:r>
              <a:rPr lang="cs-CZ" dirty="0" err="1" smtClean="0"/>
              <a:t>cars</a:t>
            </a:r>
            <a:r>
              <a:rPr lang="cs-CZ" dirty="0" smtClean="0"/>
              <a:t>, </a:t>
            </a:r>
            <a:r>
              <a:rPr lang="cs-CZ" dirty="0" err="1" smtClean="0"/>
              <a:t>cut</a:t>
            </a:r>
            <a:r>
              <a:rPr lang="cs-CZ" dirty="0" smtClean="0"/>
              <a:t>-</a:t>
            </a:r>
            <a:r>
              <a:rPr lang="cs-CZ" dirty="0" err="1" smtClean="0"/>
              <a:t>glass</a:t>
            </a:r>
            <a:r>
              <a:rPr lang="cs-CZ" dirty="0" smtClean="0"/>
              <a:t>, </a:t>
            </a:r>
            <a:r>
              <a:rPr lang="cs-CZ" dirty="0" err="1" smtClean="0"/>
              <a:t>china</a:t>
            </a:r>
            <a:r>
              <a:rPr lang="cs-CZ" dirty="0" smtClean="0"/>
              <a:t>, </a:t>
            </a:r>
            <a:r>
              <a:rPr lang="cs-CZ" dirty="0" err="1" smtClean="0"/>
              <a:t>wooden</a:t>
            </a:r>
            <a:r>
              <a:rPr lang="cs-CZ" dirty="0" smtClean="0"/>
              <a:t> </a:t>
            </a:r>
            <a:r>
              <a:rPr lang="cs-CZ" dirty="0" err="1" smtClean="0"/>
              <a:t>toys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PLACES  OF  INTERESTS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parks</a:t>
            </a:r>
            <a:endParaRPr lang="cs-CZ" dirty="0" smtClean="0"/>
          </a:p>
          <a:p>
            <a:r>
              <a:rPr lang="cs-CZ" dirty="0" err="1" smtClean="0"/>
              <a:t>castles</a:t>
            </a:r>
            <a:endParaRPr lang="cs-CZ" dirty="0" smtClean="0"/>
          </a:p>
          <a:p>
            <a:r>
              <a:rPr lang="cs-CZ" dirty="0" err="1" smtClean="0"/>
              <a:t>chateaux</a:t>
            </a:r>
            <a:endParaRPr lang="cs-CZ" dirty="0" smtClean="0"/>
          </a:p>
          <a:p>
            <a:r>
              <a:rPr lang="cs-CZ" dirty="0" err="1" smtClean="0"/>
              <a:t>spa</a:t>
            </a:r>
            <a:r>
              <a:rPr lang="cs-CZ" dirty="0" smtClean="0"/>
              <a:t> </a:t>
            </a:r>
            <a:r>
              <a:rPr lang="cs-CZ" dirty="0" err="1" smtClean="0"/>
              <a:t>towns</a:t>
            </a:r>
            <a:endParaRPr lang="cs-CZ" dirty="0" smtClean="0"/>
          </a:p>
          <a:p>
            <a:r>
              <a:rPr lang="cs-CZ" dirty="0" err="1" smtClean="0"/>
              <a:t>wine</a:t>
            </a:r>
            <a:r>
              <a:rPr lang="cs-CZ" dirty="0" smtClean="0"/>
              <a:t> </a:t>
            </a:r>
            <a:r>
              <a:rPr lang="cs-CZ" dirty="0" err="1" smtClean="0"/>
              <a:t>cellars</a:t>
            </a:r>
            <a:endParaRPr lang="cs-CZ" dirty="0" smtClean="0"/>
          </a:p>
          <a:p>
            <a:r>
              <a:rPr lang="cs-CZ" dirty="0" err="1" smtClean="0"/>
              <a:t>breweries</a:t>
            </a:r>
            <a:endParaRPr lang="cs-CZ" dirty="0" smtClean="0"/>
          </a:p>
          <a:p>
            <a:r>
              <a:rPr lang="cs-CZ" dirty="0" smtClean="0"/>
              <a:t>UNESCO list </a:t>
            </a:r>
            <a:r>
              <a:rPr lang="cs-CZ" dirty="0" err="1" smtClean="0"/>
              <a:t>sights</a:t>
            </a:r>
            <a:endParaRPr lang="cs-CZ" dirty="0" smtClean="0"/>
          </a:p>
          <a:p>
            <a:r>
              <a:rPr lang="cs-CZ" dirty="0" smtClean="0"/>
              <a:t>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text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notes to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mind</a:t>
            </a:r>
            <a:r>
              <a:rPr lang="cs-CZ" dirty="0" smtClean="0"/>
              <a:t> map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bridge</a:t>
            </a:r>
            <a:r>
              <a:rPr lang="cs-CZ" dirty="0" smtClean="0">
                <a:hlinkClick r:id="rId2"/>
              </a:rPr>
              <a:t>-online.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aitom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</a:t>
            </a:r>
            <a:r>
              <a:rPr lang="cs-CZ" dirty="0" smtClean="0">
                <a:hlinkClick r:id="rId2"/>
              </a:rPr>
              <a:t>/maturita/</a:t>
            </a:r>
            <a:r>
              <a:rPr lang="cs-CZ" dirty="0" err="1" smtClean="0">
                <a:hlinkClick r:id="rId2"/>
              </a:rPr>
              <a:t>temata</a:t>
            </a:r>
            <a:r>
              <a:rPr lang="cs-CZ" dirty="0" smtClean="0">
                <a:hlinkClick r:id="rId2"/>
              </a:rPr>
              <a:t>/16_</a:t>
            </a:r>
            <a:r>
              <a:rPr lang="cs-CZ" dirty="0" err="1" smtClean="0">
                <a:hlinkClick r:id="rId2"/>
              </a:rPr>
              <a:t>czech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republic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unesco.pdf</a:t>
            </a:r>
            <a:endParaRPr lang="cs-CZ" dirty="0" smtClean="0"/>
          </a:p>
          <a:p>
            <a:pPr marL="0" indent="0">
              <a:buNone/>
            </a:pP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3599892" y="2678583"/>
            <a:ext cx="1872208" cy="1820161"/>
          </a:xfrm>
          <a:prstGeom prst="ellipse">
            <a:avLst/>
          </a:prstGeom>
          <a:noFill/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472100" y="471317"/>
            <a:ext cx="1656184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156176" y="1321946"/>
            <a:ext cx="1944216" cy="8640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507615" y="2636912"/>
            <a:ext cx="2232248" cy="9361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759643" y="4097033"/>
            <a:ext cx="1728192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139815" y="5517232"/>
            <a:ext cx="2160240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515060" y="5373216"/>
            <a:ext cx="2016224" cy="12961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63150" y="5202588"/>
            <a:ext cx="2160240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95536" y="3789040"/>
            <a:ext cx="2160240" cy="11521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71062" y="2186042"/>
            <a:ext cx="1872208" cy="124295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58328" y="1105922"/>
            <a:ext cx="2016224" cy="91728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939754" y="2852936"/>
            <a:ext cx="14243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PLACES OF INTEREST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12719" y="559294"/>
            <a:ext cx="7749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???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07615" y="1564563"/>
            <a:ext cx="13863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???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2924944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MACOCHA ABYSS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83679" y="4437112"/>
            <a:ext cx="11433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???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99854" y="5706644"/>
            <a:ext cx="16195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???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51920" y="5706644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KARLŠTEJN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65068" y="5517232"/>
            <a:ext cx="23483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PLZEŇ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91579" y="4180438"/>
            <a:ext cx="1538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ČESKÝ KRUMLOV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8048" y="2571170"/>
            <a:ext cx="1279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TEREZÍN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59632" y="1268760"/>
            <a:ext cx="16838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KUTNÁ  HORA </a:t>
            </a:r>
            <a:endParaRPr lang="cs-CZ" sz="2000" dirty="0"/>
          </a:p>
        </p:txBody>
      </p:sp>
      <p:sp>
        <p:nvSpPr>
          <p:cNvPr id="28" name="Ovál 27"/>
          <p:cNvSpPr/>
          <p:nvPr/>
        </p:nvSpPr>
        <p:spPr>
          <a:xfrm>
            <a:off x="3923928" y="836712"/>
            <a:ext cx="1368152" cy="109718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055119" y="1484784"/>
            <a:ext cx="6622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???</a:t>
            </a:r>
            <a:endParaRPr lang="cs-CZ" sz="2000" dirty="0"/>
          </a:p>
        </p:txBody>
      </p:sp>
      <p:cxnSp>
        <p:nvCxnSpPr>
          <p:cNvPr id="31" name="Přímá spojnice 30"/>
          <p:cNvCxnSpPr/>
          <p:nvPr/>
        </p:nvCxnSpPr>
        <p:spPr>
          <a:xfrm flipV="1">
            <a:off x="5004048" y="1047381"/>
            <a:ext cx="908671" cy="17238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endCxn id="8" idx="3"/>
          </p:cNvCxnSpPr>
          <p:nvPr/>
        </p:nvCxnSpPr>
        <p:spPr>
          <a:xfrm flipV="1">
            <a:off x="5292080" y="2059498"/>
            <a:ext cx="1148820" cy="1009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9" idx="2"/>
          </p:cNvCxnSpPr>
          <p:nvPr/>
        </p:nvCxnSpPr>
        <p:spPr>
          <a:xfrm flipV="1">
            <a:off x="5472100" y="3104964"/>
            <a:ext cx="1035515" cy="248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458383" y="3933056"/>
            <a:ext cx="1301260" cy="5656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5" idx="5"/>
            <a:endCxn id="11" idx="1"/>
          </p:cNvCxnSpPr>
          <p:nvPr/>
        </p:nvCxnSpPr>
        <p:spPr>
          <a:xfrm>
            <a:off x="5197921" y="4232188"/>
            <a:ext cx="1258254" cy="14326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5" idx="4"/>
            <a:endCxn id="12" idx="0"/>
          </p:cNvCxnSpPr>
          <p:nvPr/>
        </p:nvCxnSpPr>
        <p:spPr>
          <a:xfrm flipH="1">
            <a:off x="4523172" y="4498744"/>
            <a:ext cx="12824" cy="8744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5" idx="3"/>
            <a:endCxn id="13" idx="7"/>
          </p:cNvCxnSpPr>
          <p:nvPr/>
        </p:nvCxnSpPr>
        <p:spPr>
          <a:xfrm flipH="1">
            <a:off x="2907030" y="4232188"/>
            <a:ext cx="967041" cy="11180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2555776" y="3815354"/>
            <a:ext cx="1044116" cy="4005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 flipV="1">
            <a:off x="2153899" y="2920298"/>
            <a:ext cx="1554005" cy="2000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5" idx="1"/>
          </p:cNvCxnSpPr>
          <p:nvPr/>
        </p:nvCxnSpPr>
        <p:spPr>
          <a:xfrm flipH="1" flipV="1">
            <a:off x="2930901" y="1780007"/>
            <a:ext cx="943170" cy="116513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endCxn id="28" idx="4"/>
          </p:cNvCxnSpPr>
          <p:nvPr/>
        </p:nvCxnSpPr>
        <p:spPr>
          <a:xfrm flipV="1">
            <a:off x="4386242" y="1933895"/>
            <a:ext cx="221762" cy="74468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5016582" y="1047381"/>
            <a:ext cx="908671" cy="1723844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5304614" y="2059498"/>
            <a:ext cx="1148820" cy="100946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5484634" y="3104964"/>
            <a:ext cx="1035515" cy="248725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5470917" y="3933056"/>
            <a:ext cx="1301260" cy="56568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210455" y="4232188"/>
            <a:ext cx="1258254" cy="1432679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4535706" y="4498744"/>
            <a:ext cx="12824" cy="87447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2919564" y="4232188"/>
            <a:ext cx="967041" cy="1118035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2568310" y="3815354"/>
            <a:ext cx="1044116" cy="40054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 flipV="1">
            <a:off x="2166433" y="2920298"/>
            <a:ext cx="1554005" cy="200055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14579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smtClean="0"/>
              <a:t>Slide </a:t>
            </a:r>
            <a:r>
              <a:rPr lang="cs-CZ" sz="1400" dirty="0" smtClean="0"/>
              <a:t>5,6: Obrázky z galerie MS Office</a:t>
            </a:r>
          </a:p>
          <a:p>
            <a:r>
              <a:rPr lang="cs-CZ" sz="1400" dirty="0" smtClean="0"/>
              <a:t>Slide 6: AUTOR NEUVEDEN.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[cit. 16.7.2013]. Dostupný na WWW: </a:t>
            </a:r>
            <a:r>
              <a:rPr lang="cs-CZ" sz="1400" dirty="0" smtClean="0">
                <a:hlinkClick r:id="rId3"/>
              </a:rPr>
              <a:t>http://en.wikipedia.org/wiki/Czech_presidential_election,_2013</a:t>
            </a:r>
            <a:endParaRPr lang="cs-CZ" sz="1400" dirty="0" smtClean="0"/>
          </a:p>
          <a:p>
            <a:r>
              <a:rPr lang="cs-CZ" sz="1400" dirty="0" smtClean="0"/>
              <a:t>Slide 8,9: </a:t>
            </a:r>
            <a:r>
              <a:rPr lang="en-US" sz="1400" dirty="0" smtClean="0"/>
              <a:t>AUTOR NEUVEDEN. </a:t>
            </a:r>
            <a:r>
              <a:rPr lang="en-US" sz="1400" i="1" dirty="0" smtClean="0"/>
              <a:t>Brief History of the Czech Republic</a:t>
            </a:r>
            <a:r>
              <a:rPr lang="en-US" sz="1400" dirty="0" smtClean="0"/>
              <a:t> [online]. [cit. 16.7.2013].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</a:t>
            </a:r>
            <a:r>
              <a:rPr lang="en-US" sz="1400" dirty="0" smtClean="0">
                <a:hlinkClick r:id="rId4"/>
              </a:rPr>
              <a:t>http://www.mzv.cz/tripoli/en/general_information_about_the_czech/history/index.html</a:t>
            </a:r>
            <a:endParaRPr lang="cs-CZ" sz="1400" dirty="0" smtClean="0"/>
          </a:p>
          <a:p>
            <a:r>
              <a:rPr lang="cs-CZ" sz="1400" dirty="0" smtClean="0"/>
              <a:t>Slide 11: Mapa z galerie MS Office</a:t>
            </a:r>
          </a:p>
          <a:p>
            <a:r>
              <a:rPr lang="en-US" sz="1400" dirty="0" smtClean="0"/>
              <a:t> </a:t>
            </a:r>
            <a:r>
              <a:rPr lang="cs-CZ" sz="1400" dirty="0" smtClean="0"/>
              <a:t>Slide 13:  ZUZANA SKLENKOVÁ, </a:t>
            </a:r>
            <a:r>
              <a:rPr lang="cs-CZ" sz="1400" dirty="0" err="1" smtClean="0"/>
              <a:t>Ryan</a:t>
            </a:r>
            <a:r>
              <a:rPr lang="cs-CZ" sz="1400" dirty="0" smtClean="0"/>
              <a:t> </a:t>
            </a:r>
            <a:r>
              <a:rPr lang="cs-CZ" sz="1400" dirty="0" err="1" smtClean="0"/>
              <a:t>Scott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Czech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Republic</a:t>
            </a:r>
            <a:r>
              <a:rPr lang="cs-CZ" sz="1400" dirty="0" smtClean="0"/>
              <a:t> [online]. [cit. 16.7.2013]. Dostupný na WWW: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bridge</a:t>
            </a:r>
            <a:r>
              <a:rPr lang="cs-CZ" sz="1400" dirty="0" smtClean="0">
                <a:hlinkClick r:id="rId5"/>
              </a:rPr>
              <a:t>-online.</a:t>
            </a:r>
            <a:r>
              <a:rPr lang="cs-CZ" sz="1400" dirty="0" err="1" smtClean="0">
                <a:hlinkClick r:id="rId5"/>
              </a:rPr>
              <a:t>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aitom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upload</a:t>
            </a:r>
            <a:r>
              <a:rPr lang="cs-CZ" sz="1400" dirty="0" smtClean="0">
                <a:hlinkClick r:id="rId5"/>
              </a:rPr>
              <a:t>/maturita/</a:t>
            </a:r>
            <a:r>
              <a:rPr lang="cs-CZ" sz="1400" dirty="0" err="1" smtClean="0">
                <a:hlinkClick r:id="rId5"/>
              </a:rPr>
              <a:t>temata</a:t>
            </a:r>
            <a:r>
              <a:rPr lang="cs-CZ" sz="1400" dirty="0" smtClean="0">
                <a:hlinkClick r:id="rId5"/>
              </a:rPr>
              <a:t>/16_</a:t>
            </a:r>
            <a:r>
              <a:rPr lang="cs-CZ" sz="1400" dirty="0" err="1" smtClean="0">
                <a:hlinkClick r:id="rId5"/>
              </a:rPr>
              <a:t>czech</a:t>
            </a:r>
            <a:r>
              <a:rPr lang="cs-CZ" sz="1400" dirty="0" smtClean="0">
                <a:hlinkClick r:id="rId5"/>
              </a:rPr>
              <a:t>_</a:t>
            </a:r>
            <a:r>
              <a:rPr lang="cs-CZ" sz="1400" dirty="0" err="1" smtClean="0">
                <a:hlinkClick r:id="rId5"/>
              </a:rPr>
              <a:t>republic</a:t>
            </a:r>
            <a:r>
              <a:rPr lang="cs-CZ" sz="1400" dirty="0" smtClean="0">
                <a:hlinkClick r:id="rId5"/>
              </a:rPr>
              <a:t>_</a:t>
            </a:r>
            <a:r>
              <a:rPr lang="cs-CZ" sz="1400" dirty="0" err="1" smtClean="0">
                <a:hlinkClick r:id="rId5"/>
              </a:rPr>
              <a:t>unesco.pdf</a:t>
            </a:r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693</Words>
  <Application>Microsoft Office PowerPoint</Application>
  <PresentationFormat>Předvádění na obrazovce (4:3)</PresentationFormat>
  <Paragraphs>130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THE  CZECH  REPUBLIC</vt:lpstr>
      <vt:lpstr>MAKE UP A MIND MAP FOR YOUR TALK</vt:lpstr>
      <vt:lpstr>Snímek 5</vt:lpstr>
      <vt:lpstr>BRAINSTORMING</vt:lpstr>
      <vt:lpstr>BASIC  INFO</vt:lpstr>
      <vt:lpstr>HISTORY</vt:lpstr>
      <vt:lpstr>HISTORY</vt:lpstr>
      <vt:lpstr>POLITICAL  SYSTEM</vt:lpstr>
      <vt:lpstr>ECONOMY+NATURAL RESOUCES</vt:lpstr>
      <vt:lpstr>PLACES  OF  INTERESTS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 CZECH  REPUBLIC</dc:title>
  <dc:creator>Standa</dc:creator>
  <cp:lastModifiedBy>Standa</cp:lastModifiedBy>
  <cp:revision>22</cp:revision>
  <dcterms:created xsi:type="dcterms:W3CDTF">2012-05-10T14:25:42Z</dcterms:created>
  <dcterms:modified xsi:type="dcterms:W3CDTF">2013-07-23T15:09:36Z</dcterms:modified>
</cp:coreProperties>
</file>