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8" r:id="rId2"/>
    <p:sldId id="262" r:id="rId3"/>
    <p:sldId id="256" r:id="rId4"/>
    <p:sldId id="259" r:id="rId5"/>
    <p:sldId id="260" r:id="rId6"/>
    <p:sldId id="263" r:id="rId7"/>
    <p:sldId id="264" r:id="rId8"/>
    <p:sldId id="265" r:id="rId9"/>
    <p:sldId id="266" r:id="rId10"/>
    <p:sldId id="268" r:id="rId11"/>
    <p:sldId id="269" r:id="rId12"/>
    <p:sldId id="272" r:id="rId13"/>
    <p:sldId id="270" r:id="rId14"/>
    <p:sldId id="274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C66650-4A7A-4B3E-9540-31E4A818FF28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C8B82D-74C8-4BBE-832E-C96DDB4966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537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653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394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165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554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360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649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805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486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828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674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406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6B57F-9835-4EED-AB42-33D303AD477C}" type="datetimeFigureOut">
              <a:rPr lang="en-US" smtClean="0"/>
              <a:t>7/20/2013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A09E3B-BE67-428D-96B3-656A4298A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326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811378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VY_32_INOVACE_03B_02_Countable and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uncountable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nouns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pro maturitní přípravu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16.7.2013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4401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Anotace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sz="2400" dirty="0" smtClean="0"/>
              <a:t>Materiál je určen žákům na úrovni B1,B2.</a:t>
            </a:r>
          </a:p>
          <a:p>
            <a:r>
              <a:rPr lang="cs-CZ" sz="2400" dirty="0" smtClean="0"/>
              <a:t>V první části je koncipován jako stručné a přehledné </a:t>
            </a:r>
            <a:r>
              <a:rPr lang="cs-CZ" sz="2400" u="sng" dirty="0" smtClean="0"/>
              <a:t>opakován</a:t>
            </a:r>
            <a:r>
              <a:rPr lang="cs-CZ" sz="2400" dirty="0" smtClean="0"/>
              <a:t>í základních typů </a:t>
            </a:r>
            <a:r>
              <a:rPr lang="cs-CZ" sz="2400" dirty="0" smtClean="0"/>
              <a:t>počitatelných a </a:t>
            </a:r>
            <a:r>
              <a:rPr lang="cs-CZ" sz="2400" dirty="0" err="1" smtClean="0"/>
              <a:t>nepočitatených</a:t>
            </a:r>
            <a:r>
              <a:rPr lang="cs-CZ" sz="2400" dirty="0" smtClean="0"/>
              <a:t> podstatných jmen </a:t>
            </a:r>
            <a:r>
              <a:rPr lang="cs-CZ" sz="2400" dirty="0" smtClean="0"/>
              <a:t>a jejich hlavních rysů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Vzhledem k tomu, že jde o shrnutí a opakování známého, je materiál naplánován na jednu vyučovací hodinu.</a:t>
            </a:r>
            <a:endParaRPr lang="cs-CZ" sz="2400" dirty="0" smtClean="0"/>
          </a:p>
          <a:p>
            <a:r>
              <a:rPr lang="cs-CZ" sz="2400" dirty="0" smtClean="0"/>
              <a:t>Materiál </a:t>
            </a:r>
            <a:r>
              <a:rPr lang="cs-CZ" sz="2400" dirty="0" smtClean="0"/>
              <a:t>je plánován pro poslední ročník před maturitou ale může být použit dle potřeby při opakování probraného tématu i jindy.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</a:t>
            </a:r>
            <a:r>
              <a:rPr lang="cs-CZ" sz="2400" dirty="0" smtClean="0"/>
              <a:t>3-8: </a:t>
            </a:r>
            <a:r>
              <a:rPr lang="cs-CZ" sz="2400" dirty="0" smtClean="0"/>
              <a:t>Žáci si názorně zopakují </a:t>
            </a:r>
            <a:r>
              <a:rPr lang="cs-CZ" sz="2400" dirty="0" smtClean="0"/>
              <a:t>znaky uvedené gramatické látky a známou slovní zásobu.</a:t>
            </a:r>
            <a:endParaRPr lang="cs-CZ" sz="2400" dirty="0" smtClean="0"/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</a:t>
            </a:r>
            <a:r>
              <a:rPr lang="cs-CZ" sz="2400" dirty="0" smtClean="0"/>
              <a:t>9-14:Uvedená cvičení slouží k procvičení a upevnění látky.</a:t>
            </a:r>
          </a:p>
          <a:p>
            <a:r>
              <a:rPr lang="cs-CZ" sz="2400" dirty="0" smtClean="0"/>
              <a:t>Žáci </a:t>
            </a:r>
            <a:r>
              <a:rPr lang="cs-CZ" sz="2400" dirty="0" smtClean="0"/>
              <a:t>pomocí digitálního pera vpisují správná řešení do tabulek.</a:t>
            </a:r>
          </a:p>
          <a:p>
            <a:r>
              <a:rPr lang="cs-CZ" sz="2400" dirty="0"/>
              <a:t>Úlohy lze též provádět fixem, nebo křídou do </a:t>
            </a:r>
            <a:r>
              <a:rPr lang="cs-CZ" sz="2400" dirty="0" err="1"/>
              <a:t>slidu</a:t>
            </a:r>
            <a:r>
              <a:rPr lang="cs-CZ" sz="2400" dirty="0"/>
              <a:t>, promítnutého na bílou interaktivní tabuli.</a:t>
            </a:r>
          </a:p>
          <a:p>
            <a:r>
              <a:rPr lang="cs-CZ" sz="2400" dirty="0"/>
              <a:t>Vzhledem k početně malým jazykovým skupinám, lze užít materiál k samostatné práci v PC učebně.</a:t>
            </a:r>
          </a:p>
          <a:p>
            <a:r>
              <a:rPr lang="cs-CZ" sz="2400" dirty="0"/>
              <a:t>Shrnutí všech aktivit, včetně kontroly, musí být doplněno ve spolupráci s vyučujícím.</a:t>
            </a:r>
          </a:p>
          <a:p>
            <a:r>
              <a:rPr lang="cs-CZ" sz="2400" dirty="0"/>
              <a:t>Materiál je určen k interaktivní výuce.</a:t>
            </a:r>
            <a:endParaRPr lang="en-US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00653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err="1" smtClean="0"/>
              <a:t>Countable</a:t>
            </a:r>
            <a:r>
              <a:rPr lang="cs-CZ" sz="4000" dirty="0" smtClean="0"/>
              <a:t> and </a:t>
            </a:r>
            <a:r>
              <a:rPr lang="cs-CZ" sz="4000" dirty="0" err="1" smtClean="0"/>
              <a:t>uncountable</a:t>
            </a:r>
            <a:r>
              <a:rPr lang="cs-CZ" sz="4000" dirty="0" smtClean="0"/>
              <a:t>  </a:t>
            </a:r>
            <a:r>
              <a:rPr lang="cs-CZ" sz="4000" dirty="0" err="1" smtClean="0"/>
              <a:t>nouns</a:t>
            </a:r>
            <a:endParaRPr lang="en-US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537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Countable</a:t>
            </a:r>
            <a:r>
              <a:rPr lang="cs-CZ" sz="3600" dirty="0" smtClean="0"/>
              <a:t> </a:t>
            </a:r>
            <a:r>
              <a:rPr lang="cs-CZ" sz="3600" dirty="0" err="1" smtClean="0"/>
              <a:t>nouns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dirty="0" err="1"/>
              <a:t>c</a:t>
            </a:r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  <a:r>
              <a:rPr lang="cs-CZ" sz="2800" dirty="0" err="1" smtClean="0"/>
              <a:t>used</a:t>
            </a:r>
            <a:r>
              <a:rPr lang="cs-CZ" sz="2800" dirty="0" smtClean="0"/>
              <a:t> in </a:t>
            </a:r>
            <a:r>
              <a:rPr lang="cs-CZ" sz="2800" b="1" dirty="0" err="1" smtClean="0"/>
              <a:t>sg</a:t>
            </a:r>
            <a:r>
              <a:rPr lang="cs-CZ" sz="2800" dirty="0" smtClean="0"/>
              <a:t>. and </a:t>
            </a:r>
            <a:r>
              <a:rPr lang="cs-CZ" sz="2800" b="1" dirty="0" err="1" smtClean="0"/>
              <a:t>pl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(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count</a:t>
            </a:r>
            <a:r>
              <a:rPr lang="cs-CZ" sz="2000" dirty="0" smtClean="0"/>
              <a:t> “</a:t>
            </a:r>
            <a:r>
              <a:rPr lang="cs-CZ" sz="2000" dirty="0" err="1" smtClean="0"/>
              <a:t>How</a:t>
            </a:r>
            <a:r>
              <a:rPr lang="cs-CZ" sz="2000" dirty="0" smtClean="0"/>
              <a:t> many?“)</a:t>
            </a:r>
          </a:p>
          <a:p>
            <a:pPr marL="0" indent="0">
              <a:buNone/>
            </a:pPr>
            <a:r>
              <a:rPr lang="cs-CZ" sz="2800" dirty="0" smtClean="0"/>
              <a:t>    - in a </a:t>
            </a:r>
            <a:r>
              <a:rPr lang="cs-CZ" sz="2800" b="1" dirty="0" err="1" smtClean="0"/>
              <a:t>sg.</a:t>
            </a:r>
            <a:r>
              <a:rPr lang="cs-CZ" sz="2800" dirty="0" err="1" smtClean="0"/>
              <a:t>form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countable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-   a/ </a:t>
            </a:r>
            <a:r>
              <a:rPr lang="cs-CZ" sz="2800" b="1" dirty="0" err="1" smtClean="0">
                <a:solidFill>
                  <a:srgbClr val="FF0000"/>
                </a:solidFill>
              </a:rPr>
              <a:t>an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one</a:t>
            </a:r>
            <a:r>
              <a:rPr lang="cs-CZ" sz="2800" dirty="0" smtClean="0"/>
              <a:t>)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- in </a:t>
            </a:r>
            <a:r>
              <a:rPr lang="cs-CZ" sz="2800" dirty="0" err="1" smtClean="0"/>
              <a:t>plural</a:t>
            </a:r>
            <a:r>
              <a:rPr lang="cs-CZ" sz="2800" dirty="0" smtClean="0"/>
              <a:t> </a:t>
            </a:r>
            <a:r>
              <a:rPr lang="cs-CZ" sz="2800" dirty="0" err="1" smtClean="0"/>
              <a:t>forms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count</a:t>
            </a:r>
            <a:r>
              <a:rPr lang="cs-CZ" sz="2800" dirty="0" smtClean="0"/>
              <a:t>. – </a:t>
            </a:r>
            <a:r>
              <a:rPr lang="cs-CZ" sz="2800" b="1" dirty="0" err="1" smtClean="0">
                <a:solidFill>
                  <a:srgbClr val="00B0F0"/>
                </a:solidFill>
              </a:rPr>
              <a:t>the</a:t>
            </a:r>
            <a:r>
              <a:rPr lang="cs-CZ" sz="2800" dirty="0" smtClean="0"/>
              <a:t>, </a:t>
            </a:r>
            <a:r>
              <a:rPr lang="cs-CZ" sz="2800" b="1" dirty="0" err="1" smtClean="0">
                <a:solidFill>
                  <a:srgbClr val="FFC000"/>
                </a:solidFill>
              </a:rPr>
              <a:t>some</a:t>
            </a:r>
            <a:r>
              <a:rPr lang="cs-CZ" sz="2800" b="1" dirty="0" smtClean="0">
                <a:solidFill>
                  <a:srgbClr val="FFC000"/>
                </a:solidFill>
              </a:rPr>
              <a:t>/</a:t>
            </a:r>
            <a:r>
              <a:rPr lang="cs-CZ" sz="2800" b="1" dirty="0" err="1" smtClean="0">
                <a:solidFill>
                  <a:srgbClr val="FFC000"/>
                </a:solidFill>
              </a:rPr>
              <a:t>any</a:t>
            </a:r>
            <a:r>
              <a:rPr lang="cs-CZ" sz="2800" dirty="0"/>
              <a:t> </a:t>
            </a:r>
            <a:r>
              <a:rPr lang="cs-CZ" sz="2000" b="1" dirty="0" err="1" smtClean="0"/>
              <a:t>or</a:t>
            </a:r>
            <a:r>
              <a:rPr lang="cs-CZ" sz="2800" dirty="0" smtClean="0"/>
              <a:t> O, many, </a:t>
            </a:r>
          </a:p>
          <a:p>
            <a:pPr marL="0" indent="0">
              <a:buNone/>
            </a:pPr>
            <a:r>
              <a:rPr lang="cs-CZ" sz="2800" b="1" dirty="0" smtClean="0"/>
              <a:t>                                                     </a:t>
            </a:r>
            <a:r>
              <a:rPr lang="cs-CZ" sz="2800" b="1" dirty="0" err="1" smtClean="0"/>
              <a:t>few</a:t>
            </a:r>
            <a:r>
              <a:rPr lang="cs-CZ" sz="2800" b="1" dirty="0" smtClean="0"/>
              <a:t>,</a:t>
            </a:r>
            <a:r>
              <a:rPr lang="cs-CZ" sz="2800" dirty="0" smtClean="0"/>
              <a:t> </a:t>
            </a:r>
            <a:r>
              <a:rPr lang="cs-CZ" sz="2800" i="1" dirty="0" smtClean="0"/>
              <a:t>a </a:t>
            </a:r>
            <a:r>
              <a:rPr lang="cs-CZ" sz="2800" i="1" dirty="0" err="1" smtClean="0"/>
              <a:t>few</a:t>
            </a:r>
            <a:r>
              <a:rPr lang="cs-CZ" sz="2800" dirty="0" smtClean="0"/>
              <a:t>, </a:t>
            </a:r>
            <a:r>
              <a:rPr lang="cs-CZ" sz="2800" dirty="0" err="1" smtClean="0"/>
              <a:t>several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dirty="0" err="1" smtClean="0"/>
              <a:t>cat</a:t>
            </a:r>
            <a:r>
              <a:rPr lang="cs-CZ" sz="2000" dirty="0" smtClean="0"/>
              <a:t> – </a:t>
            </a:r>
            <a:r>
              <a:rPr lang="cs-CZ" sz="2000" dirty="0" err="1" smtClean="0"/>
              <a:t>cats</a:t>
            </a:r>
            <a:r>
              <a:rPr lang="cs-CZ" sz="2000" dirty="0" smtClean="0"/>
              <a:t> , </a:t>
            </a:r>
            <a:r>
              <a:rPr lang="cs-CZ" sz="2000" b="1" dirty="0" err="1" smtClean="0">
                <a:solidFill>
                  <a:srgbClr val="00B0F0"/>
                </a:solidFill>
              </a:rPr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cats</a:t>
            </a:r>
            <a:r>
              <a:rPr lang="cs-CZ" sz="2000" dirty="0" smtClean="0"/>
              <a:t> , </a:t>
            </a:r>
            <a:r>
              <a:rPr lang="cs-CZ" sz="2000" dirty="0" err="1" smtClean="0"/>
              <a:t>several</a:t>
            </a:r>
            <a:r>
              <a:rPr lang="cs-CZ" sz="2000" dirty="0" smtClean="0"/>
              <a:t> </a:t>
            </a:r>
            <a:r>
              <a:rPr lang="cs-CZ" sz="2000" dirty="0" err="1" smtClean="0"/>
              <a:t>cats</a:t>
            </a:r>
            <a:r>
              <a:rPr lang="cs-CZ" sz="2000" dirty="0" smtClean="0"/>
              <a:t>, </a:t>
            </a:r>
            <a:r>
              <a:rPr lang="cs-CZ" sz="2000" b="1" dirty="0" err="1" smtClean="0"/>
              <a:t>few</a:t>
            </a:r>
            <a:r>
              <a:rPr lang="cs-CZ" sz="2000" dirty="0" smtClean="0"/>
              <a:t> </a:t>
            </a:r>
            <a:r>
              <a:rPr lang="cs-CZ" sz="2000" dirty="0" err="1" smtClean="0"/>
              <a:t>cats</a:t>
            </a:r>
            <a:r>
              <a:rPr lang="cs-CZ" sz="2000" dirty="0" smtClean="0"/>
              <a:t>, </a:t>
            </a:r>
            <a:r>
              <a:rPr lang="cs-CZ" sz="2000" i="1" dirty="0" smtClean="0"/>
              <a:t>a </a:t>
            </a:r>
            <a:r>
              <a:rPr lang="cs-CZ" sz="2000" i="1" dirty="0" err="1" smtClean="0"/>
              <a:t>few</a:t>
            </a:r>
            <a:r>
              <a:rPr lang="cs-CZ" sz="2000" i="1" dirty="0" smtClean="0"/>
              <a:t> </a:t>
            </a:r>
            <a:r>
              <a:rPr lang="cs-CZ" sz="2000" dirty="0" err="1" smtClean="0"/>
              <a:t>cats</a:t>
            </a:r>
            <a:r>
              <a:rPr lang="cs-CZ" sz="2000" dirty="0" smtClean="0"/>
              <a:t>, </a:t>
            </a:r>
            <a:r>
              <a:rPr lang="cs-CZ" sz="2000" b="1" dirty="0" err="1" smtClean="0">
                <a:solidFill>
                  <a:srgbClr val="FFC000"/>
                </a:solidFill>
              </a:rPr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cats</a:t>
            </a:r>
            <a:r>
              <a:rPr lang="cs-CZ" sz="2000" dirty="0" smtClean="0"/>
              <a:t>…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apple</a:t>
            </a:r>
            <a:r>
              <a:rPr lang="cs-CZ" sz="2000" dirty="0" smtClean="0"/>
              <a:t> – </a:t>
            </a:r>
            <a:r>
              <a:rPr lang="cs-CZ" sz="2000" dirty="0" err="1" smtClean="0"/>
              <a:t>apples</a:t>
            </a:r>
            <a:r>
              <a:rPr lang="cs-CZ" sz="2000" dirty="0" smtClean="0"/>
              <a:t> ,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the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dirty="0" err="1" smtClean="0"/>
              <a:t>apples</a:t>
            </a:r>
            <a:r>
              <a:rPr lang="cs-CZ" sz="2000" dirty="0" smtClean="0"/>
              <a:t> , </a:t>
            </a:r>
            <a:r>
              <a:rPr lang="cs-CZ" sz="2000" dirty="0" err="1" smtClean="0"/>
              <a:t>several</a:t>
            </a:r>
            <a:r>
              <a:rPr lang="cs-CZ" sz="2000" dirty="0" smtClean="0"/>
              <a:t> </a:t>
            </a:r>
            <a:r>
              <a:rPr lang="cs-CZ" sz="2000" dirty="0" err="1" smtClean="0"/>
              <a:t>apples</a:t>
            </a:r>
            <a:r>
              <a:rPr lang="cs-CZ" sz="2000" dirty="0" smtClean="0"/>
              <a:t>, </a:t>
            </a:r>
            <a:r>
              <a:rPr lang="cs-CZ" sz="2000" b="1" dirty="0" err="1" smtClean="0"/>
              <a:t>few</a:t>
            </a:r>
            <a:r>
              <a:rPr lang="cs-CZ" sz="2000" dirty="0" smtClean="0"/>
              <a:t> </a:t>
            </a:r>
            <a:r>
              <a:rPr lang="cs-CZ" sz="2000" dirty="0" err="1" smtClean="0"/>
              <a:t>apples</a:t>
            </a:r>
            <a:r>
              <a:rPr lang="cs-CZ" sz="2000" dirty="0" smtClean="0"/>
              <a:t>, </a:t>
            </a:r>
            <a:r>
              <a:rPr lang="cs-CZ" sz="2000" i="1" dirty="0" smtClean="0"/>
              <a:t>a </a:t>
            </a:r>
            <a:r>
              <a:rPr lang="cs-CZ" sz="2000" i="1" dirty="0" err="1" smtClean="0"/>
              <a:t>few</a:t>
            </a:r>
            <a:r>
              <a:rPr lang="cs-CZ" sz="2000" i="1" dirty="0" smtClean="0"/>
              <a:t> </a:t>
            </a:r>
            <a:r>
              <a:rPr lang="cs-CZ" sz="2000" dirty="0" err="1" smtClean="0"/>
              <a:t>apples</a:t>
            </a:r>
            <a:r>
              <a:rPr lang="cs-CZ" sz="2000" b="1" dirty="0" smtClean="0">
                <a:solidFill>
                  <a:srgbClr val="FFC000"/>
                </a:solidFill>
              </a:rPr>
              <a:t>, </a:t>
            </a:r>
            <a:r>
              <a:rPr lang="cs-CZ" sz="2000" b="1" dirty="0" err="1" smtClean="0">
                <a:solidFill>
                  <a:srgbClr val="FFC000"/>
                </a:solidFill>
              </a:rPr>
              <a:t>some</a:t>
            </a:r>
            <a:endParaRPr lang="cs-CZ" sz="20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err="1" smtClean="0"/>
              <a:t>apples</a:t>
            </a:r>
            <a:r>
              <a:rPr lang="cs-CZ" sz="2000" dirty="0" smtClean="0"/>
              <a:t>….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cs-CZ" sz="2800" dirty="0" smtClean="0"/>
              <a:t> </a:t>
            </a:r>
          </a:p>
          <a:p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862582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Uncountable</a:t>
            </a:r>
            <a:r>
              <a:rPr lang="cs-CZ" sz="3600" dirty="0" smtClean="0"/>
              <a:t> </a:t>
            </a:r>
            <a:r>
              <a:rPr lang="cs-CZ" sz="3600" dirty="0" err="1" smtClean="0"/>
              <a:t>nouns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- are </a:t>
            </a:r>
            <a:r>
              <a:rPr lang="cs-CZ" sz="2800" dirty="0" err="1" smtClean="0"/>
              <a:t>used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verbs</a:t>
            </a:r>
            <a:r>
              <a:rPr lang="cs-CZ" sz="2800" dirty="0" smtClean="0"/>
              <a:t> in </a:t>
            </a:r>
            <a:r>
              <a:rPr lang="cs-CZ" sz="2800" dirty="0" err="1" smtClean="0"/>
              <a:t>singular</a:t>
            </a:r>
            <a:r>
              <a:rPr lang="cs-CZ" sz="2800" dirty="0" smtClean="0"/>
              <a:t> </a:t>
            </a:r>
            <a:r>
              <a:rPr lang="cs-CZ" sz="2800" dirty="0" err="1" smtClean="0"/>
              <a:t>forms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 (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ask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</a:t>
            </a:r>
            <a:r>
              <a:rPr lang="cs-CZ" sz="2000" dirty="0" err="1" smtClean="0"/>
              <a:t>their</a:t>
            </a:r>
            <a:r>
              <a:rPr lang="cs-CZ" sz="2000" dirty="0" smtClean="0"/>
              <a:t> </a:t>
            </a:r>
            <a:r>
              <a:rPr lang="cs-CZ" sz="2000" dirty="0" err="1" smtClean="0"/>
              <a:t>amount</a:t>
            </a:r>
            <a:r>
              <a:rPr lang="cs-CZ" sz="2000" dirty="0" smtClean="0"/>
              <a:t> “</a:t>
            </a:r>
            <a:r>
              <a:rPr lang="cs-CZ" sz="2000" dirty="0" err="1" smtClean="0"/>
              <a:t>How</a:t>
            </a:r>
            <a:r>
              <a:rPr lang="cs-CZ" sz="2000" dirty="0" smtClean="0"/>
              <a:t> much?“) </a:t>
            </a:r>
          </a:p>
          <a:p>
            <a:pPr marL="0" indent="0">
              <a:buNone/>
            </a:pPr>
            <a:r>
              <a:rPr lang="cs-CZ" sz="2800" dirty="0" smtClean="0"/>
              <a:t>  -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amount</a:t>
            </a:r>
            <a:r>
              <a:rPr lang="cs-CZ" sz="2800" dirty="0" smtClean="0"/>
              <a:t> </a:t>
            </a:r>
            <a:r>
              <a:rPr lang="cs-CZ" sz="2800" dirty="0" err="1" smtClean="0"/>
              <a:t>expressed</a:t>
            </a:r>
            <a:r>
              <a:rPr lang="cs-CZ" sz="2800" dirty="0" smtClean="0"/>
              <a:t>: </a:t>
            </a:r>
          </a:p>
          <a:p>
            <a:pPr marL="0" indent="0">
              <a:buNone/>
            </a:pPr>
            <a:r>
              <a:rPr lang="cs-CZ" sz="2800" dirty="0" smtClean="0"/>
              <a:t>  </a:t>
            </a:r>
            <a:r>
              <a:rPr lang="cs-CZ" sz="2800" b="1" dirty="0" err="1" smtClean="0">
                <a:solidFill>
                  <a:srgbClr val="00B0F0"/>
                </a:solidFill>
              </a:rPr>
              <a:t>the</a:t>
            </a:r>
            <a:r>
              <a:rPr lang="cs-CZ" sz="2800" dirty="0" smtClean="0"/>
              <a:t>, </a:t>
            </a:r>
            <a:r>
              <a:rPr lang="cs-CZ" sz="2800" b="1" dirty="0" err="1" smtClean="0">
                <a:solidFill>
                  <a:srgbClr val="FFC000"/>
                </a:solidFill>
              </a:rPr>
              <a:t>some</a:t>
            </a:r>
            <a:r>
              <a:rPr lang="cs-CZ" sz="2800" b="1" dirty="0" smtClean="0">
                <a:solidFill>
                  <a:srgbClr val="FFC000"/>
                </a:solidFill>
              </a:rPr>
              <a:t>/</a:t>
            </a:r>
            <a:r>
              <a:rPr lang="cs-CZ" sz="2800" b="1" dirty="0" err="1" smtClean="0">
                <a:solidFill>
                  <a:srgbClr val="FFC000"/>
                </a:solidFill>
              </a:rPr>
              <a:t>any</a:t>
            </a:r>
            <a:r>
              <a:rPr lang="cs-CZ" sz="2800" dirty="0" smtClean="0"/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much</a:t>
            </a:r>
            <a:r>
              <a:rPr lang="cs-CZ" sz="2800" dirty="0" smtClean="0"/>
              <a:t>, </a:t>
            </a:r>
            <a:r>
              <a:rPr lang="cs-CZ" sz="2800" b="1" dirty="0" err="1" smtClean="0"/>
              <a:t>little</a:t>
            </a:r>
            <a:r>
              <a:rPr lang="cs-CZ" sz="2800" dirty="0" smtClean="0"/>
              <a:t>, </a:t>
            </a:r>
            <a:r>
              <a:rPr lang="cs-CZ" sz="2800" i="1" dirty="0" smtClean="0"/>
              <a:t>a </a:t>
            </a:r>
            <a:r>
              <a:rPr lang="cs-CZ" sz="2800" i="1" dirty="0" err="1" smtClean="0"/>
              <a:t>little</a:t>
            </a:r>
            <a:r>
              <a:rPr lang="cs-CZ" sz="2800" i="1" dirty="0" smtClean="0"/>
              <a:t>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snow</a:t>
            </a:r>
            <a:r>
              <a:rPr lang="cs-CZ" sz="2000" dirty="0" smtClean="0"/>
              <a:t>, </a:t>
            </a:r>
            <a:r>
              <a:rPr lang="cs-CZ" sz="2000" b="1" dirty="0" err="1" smtClean="0">
                <a:solidFill>
                  <a:srgbClr val="FFC000"/>
                </a:solidFill>
              </a:rPr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flour</a:t>
            </a:r>
            <a:r>
              <a:rPr lang="cs-CZ" sz="2000" dirty="0" smtClean="0"/>
              <a:t>, </a:t>
            </a:r>
            <a:r>
              <a:rPr lang="cs-CZ" sz="2000" b="1" dirty="0" smtClean="0">
                <a:solidFill>
                  <a:srgbClr val="FF0000"/>
                </a:solidFill>
              </a:rPr>
              <a:t>much</a:t>
            </a:r>
            <a:r>
              <a:rPr lang="cs-CZ" sz="2000" dirty="0" smtClean="0"/>
              <a:t> </a:t>
            </a:r>
            <a:r>
              <a:rPr lang="cs-CZ" sz="2000" dirty="0" err="1" smtClean="0"/>
              <a:t>water</a:t>
            </a:r>
            <a:r>
              <a:rPr lang="cs-CZ" sz="2000" dirty="0" smtClean="0"/>
              <a:t>, </a:t>
            </a:r>
            <a:r>
              <a:rPr lang="cs-CZ" sz="2000" b="1" dirty="0" err="1" smtClean="0"/>
              <a:t>little</a:t>
            </a:r>
            <a:r>
              <a:rPr lang="cs-CZ" sz="2000" dirty="0" smtClean="0"/>
              <a:t> </a:t>
            </a:r>
            <a:r>
              <a:rPr lang="cs-CZ" sz="2000" dirty="0" err="1" smtClean="0"/>
              <a:t>sugar</a:t>
            </a:r>
            <a:r>
              <a:rPr lang="cs-CZ" sz="2000" dirty="0" smtClean="0"/>
              <a:t>, </a:t>
            </a:r>
            <a:r>
              <a:rPr lang="cs-CZ" sz="2000" i="1" dirty="0" smtClean="0"/>
              <a:t>a </a:t>
            </a:r>
            <a:r>
              <a:rPr lang="cs-CZ" sz="2000" i="1" dirty="0" err="1" smtClean="0"/>
              <a:t>little</a:t>
            </a:r>
            <a:r>
              <a:rPr lang="cs-CZ" sz="2000" i="1" dirty="0" smtClean="0"/>
              <a:t> </a:t>
            </a:r>
            <a:r>
              <a:rPr lang="cs-CZ" sz="2000" dirty="0" err="1" smtClean="0"/>
              <a:t>coffee</a:t>
            </a:r>
            <a:r>
              <a:rPr lang="cs-CZ" sz="2000" dirty="0" smtClean="0"/>
              <a:t>…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- </a:t>
            </a:r>
            <a:r>
              <a:rPr lang="cs-CZ" sz="2800" dirty="0" err="1" smtClean="0"/>
              <a:t>expressing</a:t>
            </a:r>
            <a:r>
              <a:rPr lang="cs-CZ" sz="2800" dirty="0" smtClean="0"/>
              <a:t> </a:t>
            </a:r>
            <a:r>
              <a:rPr lang="cs-CZ" sz="2800" dirty="0" err="1" smtClean="0"/>
              <a:t>some</a:t>
            </a:r>
            <a:r>
              <a:rPr lang="cs-CZ" sz="2800" dirty="0" smtClean="0"/>
              <a:t> limited </a:t>
            </a:r>
            <a:r>
              <a:rPr lang="cs-CZ" sz="2800" dirty="0" err="1" smtClean="0"/>
              <a:t>amount</a:t>
            </a:r>
            <a:r>
              <a:rPr lang="cs-CZ" sz="28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b="1" dirty="0" smtClean="0"/>
              <a:t>a bit </a:t>
            </a:r>
            <a:r>
              <a:rPr lang="cs-CZ" sz="2000" dirty="0" smtClean="0"/>
              <a:t>(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chocolate</a:t>
            </a:r>
            <a:r>
              <a:rPr lang="cs-CZ" sz="2000" dirty="0" smtClean="0"/>
              <a:t>), </a:t>
            </a:r>
            <a:r>
              <a:rPr lang="cs-CZ" sz="2000" b="1" dirty="0" smtClean="0"/>
              <a:t>a bar</a:t>
            </a:r>
            <a:r>
              <a:rPr lang="cs-CZ" sz="2000" dirty="0" smtClean="0"/>
              <a:t>(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soap</a:t>
            </a:r>
            <a:r>
              <a:rPr lang="cs-CZ" sz="2000" dirty="0" smtClean="0"/>
              <a:t>), </a:t>
            </a:r>
            <a:r>
              <a:rPr lang="cs-CZ" sz="2000" b="1" dirty="0" smtClean="0"/>
              <a:t>a </a:t>
            </a:r>
            <a:r>
              <a:rPr lang="cs-CZ" sz="2000" b="1" dirty="0" err="1" smtClean="0"/>
              <a:t>glass</a:t>
            </a:r>
            <a:r>
              <a:rPr lang="cs-CZ" sz="2000" b="1" dirty="0" smtClean="0"/>
              <a:t> </a:t>
            </a:r>
            <a:r>
              <a:rPr lang="cs-CZ" sz="2000" dirty="0" smtClean="0"/>
              <a:t>(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water</a:t>
            </a:r>
            <a:r>
              <a:rPr lang="cs-CZ" sz="2000" dirty="0" smtClean="0"/>
              <a:t>), </a:t>
            </a:r>
            <a:r>
              <a:rPr lang="cs-CZ" sz="2000" b="1" dirty="0" smtClean="0"/>
              <a:t>a </a:t>
            </a:r>
            <a:r>
              <a:rPr lang="cs-CZ" sz="2000" b="1" dirty="0" err="1" smtClean="0"/>
              <a:t>loaf</a:t>
            </a:r>
            <a:r>
              <a:rPr lang="cs-CZ" sz="2000" b="1" dirty="0" smtClean="0"/>
              <a:t> </a:t>
            </a:r>
            <a:r>
              <a:rPr lang="cs-CZ" sz="2000" dirty="0" smtClean="0"/>
              <a:t>(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bread</a:t>
            </a:r>
            <a:r>
              <a:rPr lang="cs-CZ" sz="2000" dirty="0" smtClean="0"/>
              <a:t>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000" b="1" dirty="0" smtClean="0"/>
              <a:t>a cup </a:t>
            </a:r>
            <a:r>
              <a:rPr lang="cs-CZ" sz="2000" dirty="0" smtClean="0"/>
              <a:t>(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tea</a:t>
            </a:r>
            <a:r>
              <a:rPr lang="cs-CZ" sz="2000" dirty="0" smtClean="0"/>
              <a:t>/</a:t>
            </a:r>
            <a:r>
              <a:rPr lang="cs-CZ" sz="2000" dirty="0" err="1" smtClean="0"/>
              <a:t>coffee</a:t>
            </a:r>
            <a:r>
              <a:rPr lang="cs-CZ" sz="2000" dirty="0" smtClean="0"/>
              <a:t>), </a:t>
            </a:r>
            <a:r>
              <a:rPr lang="cs-CZ" sz="2000" b="1" dirty="0" smtClean="0"/>
              <a:t>a </a:t>
            </a:r>
            <a:r>
              <a:rPr lang="cs-CZ" sz="2000" b="1" dirty="0" err="1" smtClean="0"/>
              <a:t>piece</a:t>
            </a:r>
            <a:r>
              <a:rPr lang="cs-CZ" sz="2000" b="1" dirty="0" smtClean="0"/>
              <a:t> </a:t>
            </a:r>
            <a:r>
              <a:rPr lang="cs-CZ" sz="2000" dirty="0" smtClean="0"/>
              <a:t>(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cake</a:t>
            </a:r>
            <a:r>
              <a:rPr lang="cs-CZ" sz="2000" dirty="0" smtClean="0"/>
              <a:t>), </a:t>
            </a:r>
            <a:r>
              <a:rPr lang="cs-CZ" sz="2000" b="1" dirty="0" smtClean="0"/>
              <a:t>a kilo </a:t>
            </a:r>
            <a:r>
              <a:rPr lang="cs-CZ" sz="2000" dirty="0" smtClean="0"/>
              <a:t>(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flour</a:t>
            </a:r>
            <a:r>
              <a:rPr lang="cs-CZ" sz="2000" dirty="0" smtClean="0"/>
              <a:t>)…..</a:t>
            </a:r>
            <a:r>
              <a:rPr lang="cs-CZ" sz="2800" dirty="0" smtClean="0"/>
              <a:t>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000" dirty="0" smtClean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11839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Expressing</a:t>
            </a:r>
            <a:r>
              <a:rPr lang="cs-CZ" sz="3600" dirty="0" smtClean="0"/>
              <a:t> </a:t>
            </a:r>
            <a:r>
              <a:rPr lang="cs-CZ" sz="3600" dirty="0" err="1" smtClean="0"/>
              <a:t>quantity</a:t>
            </a:r>
            <a:r>
              <a:rPr lang="cs-CZ" sz="3600" dirty="0" smtClean="0"/>
              <a:t> </a:t>
            </a:r>
            <a:r>
              <a:rPr lang="cs-CZ" sz="3600" b="1" dirty="0" err="1" smtClean="0"/>
              <a:t>of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both</a:t>
            </a:r>
            <a:r>
              <a:rPr lang="cs-CZ" sz="3600" b="1" dirty="0" smtClean="0"/>
              <a:t> </a:t>
            </a:r>
            <a:r>
              <a:rPr lang="cs-CZ" sz="3600" dirty="0" smtClean="0"/>
              <a:t>– </a:t>
            </a:r>
            <a:r>
              <a:rPr lang="cs-CZ" sz="3600" b="1" dirty="0" smtClean="0">
                <a:solidFill>
                  <a:srgbClr val="0070C0"/>
                </a:solidFill>
              </a:rPr>
              <a:t>C</a:t>
            </a:r>
            <a:r>
              <a:rPr lang="cs-CZ" sz="3600" b="1" dirty="0" smtClean="0"/>
              <a:t> + </a:t>
            </a:r>
            <a:r>
              <a:rPr lang="cs-CZ" sz="3600" b="1" dirty="0" smtClean="0">
                <a:solidFill>
                  <a:srgbClr val="FFC000"/>
                </a:solidFill>
              </a:rPr>
              <a:t>U</a:t>
            </a:r>
            <a:endParaRPr lang="en-US" sz="36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a lot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      </a:t>
            </a:r>
            <a:r>
              <a:rPr lang="cs-CZ" sz="2800" dirty="0" err="1" smtClean="0">
                <a:solidFill>
                  <a:srgbClr val="0070C0"/>
                </a:solidFill>
              </a:rPr>
              <a:t>cats</a:t>
            </a:r>
            <a:r>
              <a:rPr lang="cs-CZ" sz="2800" dirty="0" smtClean="0"/>
              <a:t> / </a:t>
            </a:r>
            <a:r>
              <a:rPr lang="cs-CZ" sz="2800" dirty="0" err="1" smtClean="0">
                <a:solidFill>
                  <a:srgbClr val="FFC000"/>
                </a:solidFill>
              </a:rPr>
              <a:t>rice</a:t>
            </a:r>
            <a:r>
              <a:rPr lang="cs-CZ" sz="2800" dirty="0" smtClean="0"/>
              <a:t> /</a:t>
            </a:r>
            <a:r>
              <a:rPr lang="cs-CZ" sz="2800" dirty="0" err="1" smtClean="0">
                <a:solidFill>
                  <a:srgbClr val="0070C0"/>
                </a:solidFill>
              </a:rPr>
              <a:t>people</a:t>
            </a:r>
            <a:r>
              <a:rPr lang="cs-CZ" sz="2800" dirty="0" smtClean="0"/>
              <a:t>/ </a:t>
            </a:r>
            <a:r>
              <a:rPr lang="cs-CZ" sz="2800" dirty="0" err="1" smtClean="0">
                <a:solidFill>
                  <a:srgbClr val="FFC000"/>
                </a:solidFill>
              </a:rPr>
              <a:t>water</a:t>
            </a:r>
            <a:r>
              <a:rPr lang="cs-CZ" sz="2800" dirty="0" smtClean="0"/>
              <a:t> …… 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lots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dirty="0" smtClean="0"/>
              <a:t>        </a:t>
            </a:r>
            <a:r>
              <a:rPr lang="cs-CZ" sz="2800" dirty="0" err="1" smtClean="0">
                <a:solidFill>
                  <a:srgbClr val="0070C0"/>
                </a:solidFill>
              </a:rPr>
              <a:t>pupils</a:t>
            </a:r>
            <a:r>
              <a:rPr lang="cs-CZ" sz="2800" dirty="0" smtClean="0"/>
              <a:t> / </a:t>
            </a:r>
            <a:r>
              <a:rPr lang="cs-CZ" sz="2800" dirty="0" err="1" smtClean="0">
                <a:solidFill>
                  <a:srgbClr val="FFC000"/>
                </a:solidFill>
              </a:rPr>
              <a:t>sugar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smtClean="0"/>
              <a:t>/ </a:t>
            </a:r>
            <a:r>
              <a:rPr lang="cs-CZ" sz="2800" dirty="0" err="1" smtClean="0">
                <a:solidFill>
                  <a:srgbClr val="0070C0"/>
                </a:solidFill>
              </a:rPr>
              <a:t>friends</a:t>
            </a:r>
            <a:r>
              <a:rPr lang="cs-CZ" sz="2800" dirty="0" smtClean="0"/>
              <a:t> / </a:t>
            </a:r>
            <a:r>
              <a:rPr lang="cs-CZ" sz="2800" dirty="0" err="1" smtClean="0">
                <a:solidFill>
                  <a:srgbClr val="FFC000"/>
                </a:solidFill>
              </a:rPr>
              <a:t>snow</a:t>
            </a:r>
            <a:r>
              <a:rPr lang="cs-CZ" sz="2800" dirty="0" smtClean="0"/>
              <a:t>…... </a:t>
            </a:r>
          </a:p>
          <a:p>
            <a:endParaRPr lang="cs-CZ" sz="2800" b="1" dirty="0" smtClean="0">
              <a:solidFill>
                <a:srgbClr val="00B05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plenty </a:t>
            </a:r>
            <a:r>
              <a:rPr lang="cs-CZ" sz="2800" b="1" dirty="0" err="1" smtClean="0">
                <a:solidFill>
                  <a:srgbClr val="00B050"/>
                </a:solidFill>
              </a:rPr>
              <a:t>of</a:t>
            </a:r>
            <a:r>
              <a:rPr lang="cs-CZ" sz="2800" b="1" dirty="0" smtClean="0">
                <a:solidFill>
                  <a:srgbClr val="00B050"/>
                </a:solidFill>
              </a:rPr>
              <a:t>   </a:t>
            </a:r>
            <a:r>
              <a:rPr lang="cs-CZ" sz="2800" dirty="0" err="1" smtClean="0">
                <a:solidFill>
                  <a:srgbClr val="0070C0"/>
                </a:solidFill>
              </a:rPr>
              <a:t>animals</a:t>
            </a:r>
            <a:r>
              <a:rPr lang="cs-CZ" sz="2800" dirty="0" smtClean="0"/>
              <a:t> / </a:t>
            </a:r>
            <a:r>
              <a:rPr lang="cs-CZ" sz="2800" dirty="0" err="1" smtClean="0">
                <a:solidFill>
                  <a:srgbClr val="FFC000"/>
                </a:solidFill>
              </a:rPr>
              <a:t>work</a:t>
            </a:r>
            <a:r>
              <a:rPr lang="cs-CZ" sz="2800" dirty="0" smtClean="0"/>
              <a:t>/ </a:t>
            </a:r>
            <a:r>
              <a:rPr lang="cs-CZ" sz="2800" dirty="0" err="1" smtClean="0">
                <a:solidFill>
                  <a:srgbClr val="0070C0"/>
                </a:solidFill>
              </a:rPr>
              <a:t>possibilities</a:t>
            </a:r>
            <a:r>
              <a:rPr lang="cs-CZ" sz="2800" dirty="0" smtClean="0"/>
              <a:t> / </a:t>
            </a:r>
            <a:r>
              <a:rPr lang="cs-CZ" sz="2800" dirty="0" err="1" smtClean="0">
                <a:solidFill>
                  <a:srgbClr val="FFC000"/>
                </a:solidFill>
              </a:rPr>
              <a:t>time</a:t>
            </a:r>
            <a:r>
              <a:rPr lang="cs-CZ" sz="2800" dirty="0" smtClean="0"/>
              <a:t> 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5159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5705656"/>
              </p:ext>
            </p:extLst>
          </p:nvPr>
        </p:nvGraphicFramePr>
        <p:xfrm>
          <a:off x="611560" y="620686"/>
          <a:ext cx="7941568" cy="605557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970784"/>
                <a:gridCol w="3970784"/>
              </a:tblGrid>
              <a:tr h="61290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74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hair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 </a:t>
                      </a:r>
                      <a:r>
                        <a:rPr lang="cs-CZ" sz="2400" dirty="0" err="1" smtClean="0"/>
                        <a:t>hair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74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glass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 </a:t>
                      </a:r>
                      <a:r>
                        <a:rPr lang="cs-CZ" sz="2400" dirty="0" err="1" smtClean="0"/>
                        <a:t>glass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74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ice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cream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ice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cream</a:t>
                      </a:r>
                      <a:r>
                        <a:rPr lang="cs-CZ" sz="2400" dirty="0" smtClean="0"/>
                        <a:t>  (1 </a:t>
                      </a:r>
                      <a:r>
                        <a:rPr lang="cs-CZ" sz="2400" dirty="0" err="1" smtClean="0"/>
                        <a:t>serving</a:t>
                      </a:r>
                      <a:r>
                        <a:rPr lang="cs-CZ" sz="2400" dirty="0" smtClean="0"/>
                        <a:t>)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74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beer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 </a:t>
                      </a:r>
                      <a:r>
                        <a:rPr lang="cs-CZ" sz="2400" dirty="0" err="1" smtClean="0"/>
                        <a:t>beer</a:t>
                      </a:r>
                      <a:r>
                        <a:rPr lang="cs-CZ" sz="2400" dirty="0" smtClean="0"/>
                        <a:t>              (1 </a:t>
                      </a:r>
                      <a:r>
                        <a:rPr lang="cs-CZ" sz="2400" dirty="0" err="1" smtClean="0"/>
                        <a:t>glass</a:t>
                      </a:r>
                      <a:r>
                        <a:rPr lang="cs-CZ" sz="2400" dirty="0" smtClean="0"/>
                        <a:t>)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74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coffee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 </a:t>
                      </a:r>
                      <a:r>
                        <a:rPr lang="cs-CZ" sz="2400" dirty="0" err="1" smtClean="0"/>
                        <a:t>coffee</a:t>
                      </a:r>
                      <a:r>
                        <a:rPr lang="cs-CZ" sz="2400" dirty="0" smtClean="0"/>
                        <a:t>            ( a cup)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74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work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a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job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74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luggage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    a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suitcase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74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baggage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74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trouble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a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problem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cxnSp>
        <p:nvCxnSpPr>
          <p:cNvPr id="10" name="Přímá spojnice se šipkou 9"/>
          <p:cNvCxnSpPr/>
          <p:nvPr/>
        </p:nvCxnSpPr>
        <p:spPr>
          <a:xfrm>
            <a:off x="1979712" y="5157192"/>
            <a:ext cx="2880320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835696" y="5589240"/>
            <a:ext cx="3024336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26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Some</a:t>
            </a:r>
            <a:r>
              <a:rPr lang="cs-CZ" sz="3600" dirty="0" smtClean="0"/>
              <a:t> </a:t>
            </a:r>
            <a:r>
              <a:rPr lang="cs-CZ" sz="3600" dirty="0" err="1" smtClean="0"/>
              <a:t>frequent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U</a:t>
            </a:r>
            <a:r>
              <a:rPr lang="cs-CZ" sz="3600" dirty="0" smtClean="0"/>
              <a:t> </a:t>
            </a:r>
            <a:r>
              <a:rPr lang="cs-CZ" sz="3600" dirty="0" err="1" smtClean="0"/>
              <a:t>nouns</a:t>
            </a:r>
            <a:r>
              <a:rPr lang="cs-CZ" sz="3600" dirty="0" smtClean="0"/>
              <a:t> </a:t>
            </a:r>
            <a:r>
              <a:rPr lang="cs-CZ" sz="3600" dirty="0" err="1" smtClean="0"/>
              <a:t>from</a:t>
            </a:r>
            <a:r>
              <a:rPr lang="cs-CZ" sz="3600" dirty="0" smtClean="0"/>
              <a:t> </a:t>
            </a:r>
            <a:r>
              <a:rPr lang="cs-CZ" sz="3600" dirty="0" err="1" smtClean="0"/>
              <a:t>our</a:t>
            </a:r>
            <a:r>
              <a:rPr lang="cs-CZ" sz="3600" dirty="0" smtClean="0"/>
              <a:t> </a:t>
            </a:r>
            <a:r>
              <a:rPr lang="cs-CZ" sz="3600" dirty="0" err="1" smtClean="0"/>
              <a:t>usage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dirty="0" err="1" smtClean="0"/>
              <a:t>funiture</a:t>
            </a:r>
            <a:r>
              <a:rPr lang="cs-CZ" sz="2800" dirty="0" smtClean="0"/>
              <a:t>, </a:t>
            </a:r>
            <a:r>
              <a:rPr lang="cs-CZ" sz="2800" dirty="0" err="1" smtClean="0"/>
              <a:t>homework</a:t>
            </a:r>
            <a:r>
              <a:rPr lang="cs-CZ" sz="2800" dirty="0" smtClean="0"/>
              <a:t>, </a:t>
            </a:r>
            <a:r>
              <a:rPr lang="cs-CZ" sz="2800" dirty="0" err="1" smtClean="0"/>
              <a:t>weather</a:t>
            </a:r>
            <a:r>
              <a:rPr lang="cs-CZ" sz="2800" dirty="0" smtClean="0"/>
              <a:t>, </a:t>
            </a:r>
            <a:r>
              <a:rPr lang="cs-CZ" sz="2800" dirty="0" err="1" smtClean="0"/>
              <a:t>advice</a:t>
            </a:r>
            <a:r>
              <a:rPr lang="cs-CZ" sz="2800" dirty="0" smtClean="0"/>
              <a:t>, </a:t>
            </a:r>
            <a:r>
              <a:rPr lang="cs-CZ" sz="2800" dirty="0" err="1" smtClean="0"/>
              <a:t>traffic</a:t>
            </a:r>
            <a:r>
              <a:rPr lang="cs-CZ" sz="2800" dirty="0" smtClean="0"/>
              <a:t>, </a:t>
            </a:r>
            <a:r>
              <a:rPr lang="cs-CZ" sz="2800" dirty="0" err="1" smtClean="0"/>
              <a:t>news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dirty="0" err="1"/>
              <a:t>i</a:t>
            </a:r>
            <a:r>
              <a:rPr lang="cs-CZ" sz="2800" dirty="0" err="1" smtClean="0"/>
              <a:t>nformation</a:t>
            </a:r>
            <a:r>
              <a:rPr lang="cs-CZ" sz="2800" dirty="0" smtClean="0"/>
              <a:t> ,</a:t>
            </a:r>
            <a:r>
              <a:rPr lang="cs-CZ" sz="2800" dirty="0" err="1" smtClean="0"/>
              <a:t>work</a:t>
            </a:r>
            <a:r>
              <a:rPr lang="cs-CZ" sz="2800" dirty="0" smtClean="0"/>
              <a:t>, </a:t>
            </a:r>
            <a:r>
              <a:rPr lang="cs-CZ" sz="2800" dirty="0" err="1" smtClean="0"/>
              <a:t>progress</a:t>
            </a:r>
            <a:r>
              <a:rPr lang="cs-CZ" sz="2800" dirty="0" smtClean="0"/>
              <a:t>, </a:t>
            </a:r>
            <a:r>
              <a:rPr lang="cs-CZ" sz="2800" dirty="0" err="1" smtClean="0"/>
              <a:t>patience</a:t>
            </a:r>
            <a:r>
              <a:rPr lang="cs-CZ" sz="2800" dirty="0" smtClean="0"/>
              <a:t>….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</a:t>
            </a:r>
            <a:r>
              <a:rPr lang="cs-CZ" sz="2800" dirty="0" err="1" smtClean="0"/>
              <a:t>mass</a:t>
            </a:r>
            <a:r>
              <a:rPr lang="cs-CZ" sz="2800" dirty="0" smtClean="0"/>
              <a:t> </a:t>
            </a:r>
            <a:r>
              <a:rPr lang="cs-CZ" sz="2800" dirty="0" err="1" smtClean="0"/>
              <a:t>nouns</a:t>
            </a:r>
            <a:r>
              <a:rPr lang="cs-CZ" sz="2800" dirty="0" smtClean="0"/>
              <a:t>: </a:t>
            </a:r>
            <a:r>
              <a:rPr lang="cs-CZ" sz="2800" dirty="0" err="1" smtClean="0"/>
              <a:t>rice</a:t>
            </a:r>
            <a:r>
              <a:rPr lang="cs-CZ" sz="2800" dirty="0" smtClean="0"/>
              <a:t>, </a:t>
            </a:r>
            <a:r>
              <a:rPr lang="cs-CZ" sz="2800" dirty="0" err="1" smtClean="0"/>
              <a:t>flour</a:t>
            </a:r>
            <a:r>
              <a:rPr lang="cs-CZ" sz="2800" dirty="0" smtClean="0"/>
              <a:t>, </a:t>
            </a:r>
            <a:r>
              <a:rPr lang="cs-CZ" sz="2800" dirty="0" err="1" smtClean="0"/>
              <a:t>sugar</a:t>
            </a:r>
            <a:r>
              <a:rPr lang="cs-CZ" sz="2800" dirty="0" smtClean="0"/>
              <a:t>, </a:t>
            </a:r>
            <a:r>
              <a:rPr lang="cs-CZ" sz="2800" dirty="0" err="1" smtClean="0"/>
              <a:t>tea</a:t>
            </a:r>
            <a:r>
              <a:rPr lang="cs-CZ" sz="2800" dirty="0" smtClean="0"/>
              <a:t>, </a:t>
            </a:r>
            <a:r>
              <a:rPr lang="cs-CZ" sz="2800" dirty="0" err="1" smtClean="0"/>
              <a:t>coffee</a:t>
            </a:r>
            <a:r>
              <a:rPr lang="cs-CZ" sz="2800" dirty="0" smtClean="0"/>
              <a:t>, </a:t>
            </a:r>
            <a:r>
              <a:rPr lang="cs-CZ" sz="2800" dirty="0" err="1" smtClean="0"/>
              <a:t>cream</a:t>
            </a:r>
            <a:r>
              <a:rPr lang="cs-CZ" sz="2800" dirty="0" smtClean="0"/>
              <a:t>, </a:t>
            </a:r>
          </a:p>
          <a:p>
            <a:pPr marL="0" indent="0">
              <a:buNone/>
            </a:pPr>
            <a:r>
              <a:rPr lang="cs-CZ" sz="2800" dirty="0" smtClean="0"/>
              <a:t>                           </a:t>
            </a:r>
            <a:r>
              <a:rPr lang="cs-CZ" sz="2800" dirty="0" err="1" smtClean="0"/>
              <a:t>snow</a:t>
            </a:r>
            <a:r>
              <a:rPr lang="cs-CZ" sz="2800" dirty="0" smtClean="0"/>
              <a:t>, </a:t>
            </a:r>
            <a:r>
              <a:rPr lang="cs-CZ" sz="2800" dirty="0" err="1" smtClean="0"/>
              <a:t>water</a:t>
            </a:r>
            <a:r>
              <a:rPr lang="cs-CZ" sz="2800" dirty="0" smtClean="0"/>
              <a:t>, </a:t>
            </a:r>
            <a:r>
              <a:rPr lang="cs-CZ" sz="2800" dirty="0" err="1" smtClean="0"/>
              <a:t>bread</a:t>
            </a:r>
            <a:r>
              <a:rPr lang="cs-CZ" sz="2800" dirty="0" smtClean="0"/>
              <a:t>, ….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91490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6104"/>
          </a:xfr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Compete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right</a:t>
            </a:r>
            <a:r>
              <a:rPr lang="cs-CZ" sz="3600" dirty="0" smtClean="0"/>
              <a:t> </a:t>
            </a:r>
            <a:r>
              <a:rPr lang="cs-CZ" sz="3600" dirty="0" err="1" smtClean="0"/>
              <a:t>letter</a:t>
            </a:r>
            <a:r>
              <a:rPr lang="cs-CZ" sz="3600" dirty="0"/>
              <a:t>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5874312"/>
              </p:ext>
            </p:extLst>
          </p:nvPr>
        </p:nvGraphicFramePr>
        <p:xfrm>
          <a:off x="467544" y="1196752"/>
          <a:ext cx="8157592" cy="52298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20680"/>
                <a:gridCol w="2036912"/>
              </a:tblGrid>
              <a:tr h="489654">
                <a:tc>
                  <a:txBody>
                    <a:bodyPr/>
                    <a:lstStyle/>
                    <a:p>
                      <a:r>
                        <a:rPr lang="cs-CZ" sz="2400" b="0" dirty="0" err="1" smtClean="0"/>
                        <a:t>Have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you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got</a:t>
                      </a:r>
                      <a:r>
                        <a:rPr lang="cs-CZ" sz="2400" b="0" dirty="0" smtClean="0"/>
                        <a:t> ………………. </a:t>
                      </a:r>
                      <a:r>
                        <a:rPr lang="cs-CZ" sz="2400" b="0" dirty="0" err="1" smtClean="0"/>
                        <a:t>patience</a:t>
                      </a:r>
                      <a:r>
                        <a:rPr lang="cs-CZ" sz="2400" b="0" dirty="0" smtClean="0"/>
                        <a:t>?</a:t>
                      </a:r>
                      <a:endParaRPr lang="en-US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A) </a:t>
                      </a:r>
                      <a:r>
                        <a:rPr lang="cs-CZ" sz="2400" dirty="0" smtClean="0"/>
                        <a:t>much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Too</a:t>
                      </a:r>
                      <a:r>
                        <a:rPr lang="cs-CZ" sz="2400" dirty="0" smtClean="0"/>
                        <a:t> ……………..</a:t>
                      </a:r>
                      <a:r>
                        <a:rPr lang="cs-CZ" sz="2400" dirty="0" err="1" smtClean="0"/>
                        <a:t>students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broke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law</a:t>
                      </a:r>
                      <a:r>
                        <a:rPr lang="cs-CZ" sz="2400" dirty="0" smtClean="0"/>
                        <a:t> last </a:t>
                      </a:r>
                      <a:r>
                        <a:rPr lang="cs-CZ" sz="2400" dirty="0" err="1" smtClean="0"/>
                        <a:t>week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B)  </a:t>
                      </a:r>
                      <a:r>
                        <a:rPr lang="cs-CZ" sz="2400" dirty="0" smtClean="0"/>
                        <a:t>many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only</a:t>
                      </a:r>
                      <a:r>
                        <a:rPr lang="cs-CZ" sz="2400" dirty="0" smtClean="0"/>
                        <a:t> ………………….</a:t>
                      </a:r>
                      <a:r>
                        <a:rPr lang="cs-CZ" sz="2400" dirty="0" err="1" smtClean="0"/>
                        <a:t>sugar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left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C) </a:t>
                      </a:r>
                      <a:r>
                        <a:rPr lang="cs-CZ" sz="2400" dirty="0" smtClean="0"/>
                        <a:t>a </a:t>
                      </a:r>
                      <a:r>
                        <a:rPr lang="cs-CZ" sz="2400" dirty="0" err="1" smtClean="0"/>
                        <a:t>few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How</a:t>
                      </a:r>
                      <a:r>
                        <a:rPr lang="cs-CZ" sz="2400" dirty="0" smtClean="0"/>
                        <a:t> ………………</a:t>
                      </a:r>
                      <a:r>
                        <a:rPr lang="cs-CZ" sz="2400" dirty="0" err="1" smtClean="0"/>
                        <a:t>friends</a:t>
                      </a:r>
                      <a:r>
                        <a:rPr lang="cs-CZ" sz="2400" baseline="0" dirty="0" smtClean="0"/>
                        <a:t> are </a:t>
                      </a:r>
                      <a:r>
                        <a:rPr lang="cs-CZ" sz="2400" baseline="0" dirty="0" err="1" smtClean="0"/>
                        <a:t>there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with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you</a:t>
                      </a:r>
                      <a:r>
                        <a:rPr lang="cs-CZ" sz="2400" baseline="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D) </a:t>
                      </a:r>
                      <a:r>
                        <a:rPr lang="cs-CZ" sz="2400" dirty="0" err="1" smtClean="0"/>
                        <a:t>few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 </a:t>
                      </a:r>
                      <a:r>
                        <a:rPr lang="cs-CZ" sz="2400" dirty="0" err="1" smtClean="0"/>
                        <a:t>have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got</a:t>
                      </a:r>
                      <a:r>
                        <a:rPr lang="cs-CZ" sz="2400" dirty="0" smtClean="0"/>
                        <a:t> …………</a:t>
                      </a:r>
                      <a:r>
                        <a:rPr lang="cs-CZ" sz="2400" dirty="0" err="1" smtClean="0"/>
                        <a:t>friends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here</a:t>
                      </a:r>
                      <a:r>
                        <a:rPr lang="cs-CZ" sz="2400" baseline="0" dirty="0" smtClean="0"/>
                        <a:t>, but </a:t>
                      </a:r>
                      <a:r>
                        <a:rPr lang="cs-CZ" sz="2400" baseline="0" dirty="0" err="1" smtClean="0"/>
                        <a:t>only</a:t>
                      </a:r>
                      <a:r>
                        <a:rPr lang="cs-CZ" sz="2400" baseline="0" dirty="0" smtClean="0"/>
                        <a:t> ……….</a:t>
                      </a:r>
                    </a:p>
                    <a:p>
                      <a:r>
                        <a:rPr lang="cs-CZ" sz="2400" baseline="0" dirty="0" err="1" smtClean="0"/>
                        <a:t>of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them</a:t>
                      </a:r>
                      <a:r>
                        <a:rPr lang="cs-CZ" sz="2400" baseline="0" dirty="0" smtClean="0"/>
                        <a:t> are </a:t>
                      </a:r>
                      <a:r>
                        <a:rPr lang="cs-CZ" sz="2400" baseline="0" dirty="0" err="1" smtClean="0"/>
                        <a:t>really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good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E) </a:t>
                      </a:r>
                      <a:r>
                        <a:rPr lang="cs-CZ" sz="2400" dirty="0" err="1" smtClean="0"/>
                        <a:t>little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Yes</a:t>
                      </a:r>
                      <a:r>
                        <a:rPr lang="cs-CZ" sz="2400" dirty="0" smtClean="0"/>
                        <a:t>, I </a:t>
                      </a:r>
                      <a:r>
                        <a:rPr lang="cs-CZ" sz="2400" dirty="0" err="1" smtClean="0"/>
                        <a:t>speak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Spanish</a:t>
                      </a:r>
                      <a:r>
                        <a:rPr lang="cs-CZ" sz="2400" dirty="0" smtClean="0"/>
                        <a:t>, but </a:t>
                      </a:r>
                      <a:r>
                        <a:rPr lang="cs-CZ" sz="2400" dirty="0" err="1" smtClean="0"/>
                        <a:t>only</a:t>
                      </a:r>
                      <a:r>
                        <a:rPr lang="cs-CZ" sz="2400" dirty="0" smtClean="0"/>
                        <a:t> ……………!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F)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sz="2400" baseline="0" dirty="0" err="1" smtClean="0"/>
                        <a:t>little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Five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dogs</a:t>
                      </a:r>
                      <a:r>
                        <a:rPr lang="cs-CZ" sz="2400" dirty="0" smtClean="0"/>
                        <a:t>? </a:t>
                      </a:r>
                      <a:r>
                        <a:rPr lang="cs-CZ" sz="2400" dirty="0" err="1" smtClean="0"/>
                        <a:t>Oh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it´s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too</a:t>
                      </a:r>
                      <a:r>
                        <a:rPr lang="cs-CZ" sz="2400" dirty="0" smtClean="0"/>
                        <a:t> ………..</a:t>
                      </a:r>
                      <a:r>
                        <a:rPr lang="cs-CZ" sz="2400" dirty="0" err="1" smtClean="0"/>
                        <a:t>for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us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Failed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again</a:t>
                      </a:r>
                      <a:r>
                        <a:rPr lang="cs-CZ" sz="2400" dirty="0" smtClean="0"/>
                        <a:t>? </a:t>
                      </a:r>
                      <a:r>
                        <a:rPr lang="cs-CZ" sz="2400" dirty="0" err="1" smtClean="0"/>
                        <a:t>It´s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too</a:t>
                      </a:r>
                      <a:r>
                        <a:rPr lang="cs-CZ" sz="2400" dirty="0" smtClean="0"/>
                        <a:t>…………</a:t>
                      </a:r>
                      <a:r>
                        <a:rPr lang="cs-CZ" sz="2400" dirty="0" err="1" smtClean="0"/>
                        <a:t>for</a:t>
                      </a:r>
                      <a:r>
                        <a:rPr lang="cs-CZ" sz="2400" dirty="0" smtClean="0"/>
                        <a:t> my </a:t>
                      </a:r>
                      <a:r>
                        <a:rPr lang="cs-CZ" sz="2400" dirty="0" err="1" smtClean="0"/>
                        <a:t>nerves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patient</a:t>
                      </a:r>
                      <a:r>
                        <a:rPr lang="cs-CZ" sz="2400" dirty="0" smtClean="0"/>
                        <a:t>!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takes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only</a:t>
                      </a:r>
                      <a:r>
                        <a:rPr lang="cs-CZ" sz="2400" dirty="0" smtClean="0"/>
                        <a:t> very ……….</a:t>
                      </a:r>
                      <a:r>
                        <a:rPr lang="cs-CZ" sz="2400" dirty="0" err="1" smtClean="0"/>
                        <a:t>time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I´ve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tried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………., but no </a:t>
                      </a:r>
                      <a:r>
                        <a:rPr lang="cs-CZ" sz="2400" dirty="0" err="1" smtClean="0"/>
                        <a:t>one´s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answered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043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6104"/>
          </a:xfr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Compete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right</a:t>
            </a:r>
            <a:r>
              <a:rPr lang="cs-CZ" sz="3600" dirty="0" smtClean="0"/>
              <a:t> </a:t>
            </a:r>
            <a:r>
              <a:rPr lang="cs-CZ" sz="3600" dirty="0" err="1" smtClean="0"/>
              <a:t>letter</a:t>
            </a:r>
            <a:r>
              <a:rPr lang="cs-CZ" sz="3600" dirty="0"/>
              <a:t>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1775816"/>
              </p:ext>
            </p:extLst>
          </p:nvPr>
        </p:nvGraphicFramePr>
        <p:xfrm>
          <a:off x="467544" y="1196752"/>
          <a:ext cx="8157592" cy="52298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20680"/>
                <a:gridCol w="2036912"/>
              </a:tblGrid>
              <a:tr h="489654">
                <a:tc>
                  <a:txBody>
                    <a:bodyPr/>
                    <a:lstStyle/>
                    <a:p>
                      <a:r>
                        <a:rPr lang="cs-CZ" sz="2400" b="0" dirty="0" err="1" smtClean="0"/>
                        <a:t>Have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you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got</a:t>
                      </a:r>
                      <a:r>
                        <a:rPr lang="cs-CZ" sz="2400" b="0" dirty="0" smtClean="0"/>
                        <a:t>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F /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 E / A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0" dirty="0" err="1" smtClean="0"/>
                        <a:t>patience</a:t>
                      </a:r>
                      <a:r>
                        <a:rPr lang="cs-CZ" sz="2400" b="0" dirty="0" smtClean="0"/>
                        <a:t>?</a:t>
                      </a:r>
                      <a:endParaRPr lang="en-US" sz="24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A) </a:t>
                      </a:r>
                      <a:r>
                        <a:rPr lang="cs-CZ" sz="2400" dirty="0" smtClean="0"/>
                        <a:t>much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Too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 /( D)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dirty="0" err="1" smtClean="0"/>
                        <a:t>students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broke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law</a:t>
                      </a:r>
                      <a:r>
                        <a:rPr lang="cs-CZ" sz="2400" dirty="0" smtClean="0"/>
                        <a:t> last </a:t>
                      </a:r>
                      <a:r>
                        <a:rPr lang="cs-CZ" sz="2400" dirty="0" err="1" smtClean="0"/>
                        <a:t>week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B)  </a:t>
                      </a:r>
                      <a:r>
                        <a:rPr lang="cs-CZ" sz="2400" dirty="0" smtClean="0"/>
                        <a:t>many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only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 / F  </a:t>
                      </a:r>
                      <a:r>
                        <a:rPr lang="cs-CZ" sz="2400" dirty="0" err="1" smtClean="0"/>
                        <a:t>sugar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left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C) </a:t>
                      </a:r>
                      <a:r>
                        <a:rPr lang="cs-CZ" sz="2400" dirty="0" smtClean="0"/>
                        <a:t>a </a:t>
                      </a:r>
                      <a:r>
                        <a:rPr lang="cs-CZ" sz="2400" dirty="0" err="1" smtClean="0"/>
                        <a:t>few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How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 </a:t>
                      </a:r>
                      <a:r>
                        <a:rPr lang="cs-CZ" sz="2400" dirty="0" smtClean="0"/>
                        <a:t>   </a:t>
                      </a:r>
                      <a:r>
                        <a:rPr lang="cs-CZ" sz="2400" dirty="0" err="1" smtClean="0"/>
                        <a:t>friends</a:t>
                      </a:r>
                      <a:r>
                        <a:rPr lang="cs-CZ" sz="2400" baseline="0" dirty="0" smtClean="0"/>
                        <a:t> are </a:t>
                      </a:r>
                      <a:r>
                        <a:rPr lang="cs-CZ" sz="2400" baseline="0" dirty="0" err="1" smtClean="0"/>
                        <a:t>there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with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you</a:t>
                      </a:r>
                      <a:r>
                        <a:rPr lang="cs-CZ" sz="2400" baseline="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D) </a:t>
                      </a:r>
                      <a:r>
                        <a:rPr lang="cs-CZ" sz="2400" dirty="0" err="1" smtClean="0"/>
                        <a:t>few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 </a:t>
                      </a:r>
                      <a:r>
                        <a:rPr lang="cs-CZ" sz="2400" dirty="0" err="1" smtClean="0"/>
                        <a:t>have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got</a:t>
                      </a:r>
                      <a:r>
                        <a:rPr lang="cs-CZ" sz="2400" dirty="0" smtClean="0"/>
                        <a:t>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dirty="0" err="1" smtClean="0"/>
                        <a:t>friends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here</a:t>
                      </a:r>
                      <a:r>
                        <a:rPr lang="cs-CZ" sz="2400" baseline="0" dirty="0" smtClean="0"/>
                        <a:t>, but </a:t>
                      </a:r>
                      <a:r>
                        <a:rPr lang="cs-CZ" sz="2400" baseline="0" dirty="0" err="1" smtClean="0"/>
                        <a:t>only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D/C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baseline="0" dirty="0" err="1" smtClean="0"/>
                        <a:t>of</a:t>
                      </a:r>
                      <a:r>
                        <a:rPr lang="cs-CZ" sz="2400" baseline="0" dirty="0" smtClean="0"/>
                        <a:t>   </a:t>
                      </a:r>
                      <a:r>
                        <a:rPr lang="cs-CZ" sz="2400" baseline="0" dirty="0" err="1" smtClean="0"/>
                        <a:t>them</a:t>
                      </a:r>
                      <a:r>
                        <a:rPr lang="cs-CZ" sz="2400" baseline="0" dirty="0" smtClean="0"/>
                        <a:t> are </a:t>
                      </a:r>
                      <a:r>
                        <a:rPr lang="cs-CZ" sz="2400" baseline="0" dirty="0" err="1" smtClean="0"/>
                        <a:t>really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good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E) </a:t>
                      </a:r>
                      <a:r>
                        <a:rPr lang="cs-CZ" sz="2400" dirty="0" err="1" smtClean="0"/>
                        <a:t>little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Yes</a:t>
                      </a:r>
                      <a:r>
                        <a:rPr lang="cs-CZ" sz="2400" dirty="0" smtClean="0"/>
                        <a:t>, I </a:t>
                      </a:r>
                      <a:r>
                        <a:rPr lang="cs-CZ" sz="2400" dirty="0" err="1" smtClean="0"/>
                        <a:t>speak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Spanish</a:t>
                      </a:r>
                      <a:r>
                        <a:rPr lang="cs-CZ" sz="2400" dirty="0" smtClean="0"/>
                        <a:t>, but </a:t>
                      </a:r>
                      <a:r>
                        <a:rPr lang="cs-CZ" sz="2400" dirty="0" err="1" smtClean="0"/>
                        <a:t>only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 / F  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F)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aseline="0" dirty="0" err="1" smtClean="0"/>
                        <a:t>little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Five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dogs</a:t>
                      </a:r>
                      <a:r>
                        <a:rPr lang="cs-CZ" sz="2400" dirty="0" smtClean="0"/>
                        <a:t>? </a:t>
                      </a:r>
                      <a:r>
                        <a:rPr lang="cs-CZ" sz="2400" dirty="0" err="1" smtClean="0"/>
                        <a:t>Oh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it´s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too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 / D  </a:t>
                      </a:r>
                      <a:r>
                        <a:rPr lang="cs-CZ" sz="2400" dirty="0" err="1" smtClean="0"/>
                        <a:t>for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us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Failed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again</a:t>
                      </a:r>
                      <a:r>
                        <a:rPr lang="cs-CZ" sz="2400" dirty="0" smtClean="0"/>
                        <a:t>? </a:t>
                      </a:r>
                      <a:r>
                        <a:rPr lang="cs-CZ" sz="2400" dirty="0" err="1" smtClean="0"/>
                        <a:t>It´s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too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dirty="0" err="1" smtClean="0"/>
                        <a:t>for</a:t>
                      </a:r>
                      <a:r>
                        <a:rPr lang="cs-CZ" sz="2400" dirty="0" smtClean="0"/>
                        <a:t> my </a:t>
                      </a:r>
                      <a:r>
                        <a:rPr lang="cs-CZ" sz="2400" dirty="0" err="1" smtClean="0"/>
                        <a:t>nerves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patient</a:t>
                      </a:r>
                      <a:r>
                        <a:rPr lang="cs-CZ" sz="2400" dirty="0" smtClean="0"/>
                        <a:t>!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takes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only</a:t>
                      </a:r>
                      <a:r>
                        <a:rPr lang="cs-CZ" sz="2400" dirty="0" smtClean="0"/>
                        <a:t> very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dirty="0" err="1" smtClean="0"/>
                        <a:t>time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I´ve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tried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B/C </a:t>
                      </a:r>
                      <a:r>
                        <a:rPr lang="cs-CZ" sz="2400" dirty="0" err="1" smtClean="0"/>
                        <a:t>times</a:t>
                      </a:r>
                      <a:r>
                        <a:rPr lang="cs-CZ" sz="2400" dirty="0" smtClean="0"/>
                        <a:t>, but no </a:t>
                      </a:r>
                      <a:r>
                        <a:rPr lang="cs-CZ" sz="2400" dirty="0" err="1" smtClean="0"/>
                        <a:t>one´s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answered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203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Complete</a:t>
            </a:r>
            <a:r>
              <a:rPr lang="cs-CZ" sz="3600" dirty="0" smtClean="0"/>
              <a:t>: </a:t>
            </a:r>
            <a:r>
              <a:rPr lang="cs-CZ" sz="3600" b="1" dirty="0" smtClean="0"/>
              <a:t>a/</a:t>
            </a:r>
            <a:r>
              <a:rPr lang="cs-CZ" sz="3600" b="1" dirty="0" err="1" smtClean="0"/>
              <a:t>an</a:t>
            </a:r>
            <a:r>
              <a:rPr lang="cs-CZ" sz="3600" dirty="0" smtClean="0"/>
              <a:t> = </a:t>
            </a:r>
            <a:r>
              <a:rPr lang="cs-CZ" sz="3600" b="1" dirty="0" smtClean="0">
                <a:solidFill>
                  <a:srgbClr val="FF0000"/>
                </a:solidFill>
              </a:rPr>
              <a:t>C</a:t>
            </a:r>
            <a:r>
              <a:rPr lang="cs-CZ" sz="3600" dirty="0" smtClean="0"/>
              <a:t>, </a:t>
            </a:r>
            <a:r>
              <a:rPr lang="cs-CZ" sz="3600" b="1" dirty="0" err="1" smtClean="0"/>
              <a:t>some</a:t>
            </a:r>
            <a:r>
              <a:rPr lang="cs-CZ" sz="3600" b="1" dirty="0" smtClean="0"/>
              <a:t>/</a:t>
            </a:r>
            <a:r>
              <a:rPr lang="cs-CZ" sz="3600" b="1" dirty="0" err="1" smtClean="0"/>
              <a:t>any</a:t>
            </a:r>
            <a:r>
              <a:rPr lang="cs-CZ" sz="3600" dirty="0" smtClean="0"/>
              <a:t> = </a:t>
            </a:r>
            <a:r>
              <a:rPr lang="cs-CZ" sz="3600" b="1" dirty="0" smtClean="0">
                <a:solidFill>
                  <a:srgbClr val="FF0000"/>
                </a:solidFill>
              </a:rPr>
              <a:t>U</a:t>
            </a:r>
            <a:endParaRPr lang="en-US" sz="36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9643652"/>
              </p:ext>
            </p:extLst>
          </p:nvPr>
        </p:nvGraphicFramePr>
        <p:xfrm>
          <a:off x="467544" y="1628800"/>
          <a:ext cx="8229600" cy="475253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………. </a:t>
                      </a:r>
                      <a:r>
                        <a:rPr lang="cs-CZ" sz="2400" dirty="0" err="1" smtClean="0"/>
                        <a:t>picture</a:t>
                      </a:r>
                      <a:r>
                        <a:rPr lang="cs-CZ" sz="2400" dirty="0" smtClean="0"/>
                        <a:t> on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wall</a:t>
                      </a:r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No,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isn´t</a:t>
                      </a:r>
                      <a:r>
                        <a:rPr lang="cs-CZ" sz="2400" dirty="0" smtClean="0"/>
                        <a:t> ………. </a:t>
                      </a:r>
                      <a:r>
                        <a:rPr lang="cs-CZ" sz="2400" dirty="0" err="1" smtClean="0"/>
                        <a:t>snow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in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mountains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given</a:t>
                      </a:r>
                      <a:r>
                        <a:rPr lang="cs-CZ" sz="2400" dirty="0" smtClean="0"/>
                        <a:t> ………….</a:t>
                      </a:r>
                      <a:r>
                        <a:rPr lang="cs-CZ" sz="2400" dirty="0" err="1" smtClean="0"/>
                        <a:t>homework</a:t>
                      </a:r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was</a:t>
                      </a:r>
                      <a:r>
                        <a:rPr lang="cs-CZ" sz="2400" dirty="0" smtClean="0"/>
                        <a:t> ……….</a:t>
                      </a:r>
                      <a:r>
                        <a:rPr lang="cs-CZ" sz="2400" dirty="0" err="1" smtClean="0"/>
                        <a:t>knife</a:t>
                      </a:r>
                      <a:r>
                        <a:rPr lang="cs-CZ" sz="2400" baseline="0" dirty="0" smtClean="0"/>
                        <a:t> and …………</a:t>
                      </a:r>
                      <a:r>
                        <a:rPr lang="cs-CZ" sz="2400" baseline="0" dirty="0" err="1" smtClean="0"/>
                        <a:t>glass</a:t>
                      </a:r>
                      <a:r>
                        <a:rPr lang="cs-CZ" sz="2400" baseline="0" dirty="0" smtClean="0"/>
                        <a:t> on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floor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………..</a:t>
                      </a:r>
                      <a:r>
                        <a:rPr lang="cs-CZ" sz="2400" dirty="0" err="1" smtClean="0"/>
                        <a:t>good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job</a:t>
                      </a:r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can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tell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 …………</a:t>
                      </a:r>
                      <a:r>
                        <a:rPr lang="cs-CZ" sz="2400" dirty="0" err="1" smtClean="0"/>
                        <a:t>interesting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information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I´ve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found</a:t>
                      </a:r>
                      <a:r>
                        <a:rPr lang="cs-CZ" sz="2400" baseline="0" dirty="0" smtClean="0"/>
                        <a:t> …….....</a:t>
                      </a:r>
                      <a:r>
                        <a:rPr lang="cs-CZ" sz="2400" baseline="0" dirty="0" err="1" smtClean="0"/>
                        <a:t>interesting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fact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about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it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We´ve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discovered</a:t>
                      </a:r>
                      <a:r>
                        <a:rPr lang="cs-CZ" sz="2400" baseline="0" dirty="0" smtClean="0"/>
                        <a:t> ………….</a:t>
                      </a:r>
                      <a:r>
                        <a:rPr lang="cs-CZ" sz="2400" baseline="0" dirty="0" err="1" smtClean="0"/>
                        <a:t>important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news</a:t>
                      </a:r>
                      <a:r>
                        <a:rPr lang="cs-CZ" sz="2400" baseline="0" dirty="0" smtClean="0"/>
                        <a:t> in </a:t>
                      </a:r>
                      <a:r>
                        <a:rPr lang="cs-CZ" sz="2400" baseline="0" dirty="0" err="1" smtClean="0"/>
                        <a:t>that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paper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………..</a:t>
                      </a:r>
                      <a:r>
                        <a:rPr lang="cs-CZ" sz="2400" dirty="0" err="1" smtClean="0"/>
                        <a:t>bread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Yes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……….</a:t>
                      </a:r>
                      <a:r>
                        <a:rPr lang="cs-CZ" sz="2400" dirty="0" err="1" smtClean="0"/>
                        <a:t>loaf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bread</a:t>
                      </a:r>
                      <a:r>
                        <a:rPr lang="cs-CZ" sz="2400" dirty="0" smtClean="0"/>
                        <a:t> in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fridge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52342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Complete</a:t>
            </a:r>
            <a:r>
              <a:rPr lang="cs-CZ" sz="3600" dirty="0" smtClean="0"/>
              <a:t>: </a:t>
            </a:r>
            <a:r>
              <a:rPr lang="cs-CZ" sz="3600" b="1" dirty="0" smtClean="0"/>
              <a:t>a/</a:t>
            </a:r>
            <a:r>
              <a:rPr lang="cs-CZ" sz="3600" b="1" dirty="0" err="1" smtClean="0"/>
              <a:t>an</a:t>
            </a:r>
            <a:r>
              <a:rPr lang="cs-CZ" sz="3600" dirty="0" smtClean="0"/>
              <a:t> = </a:t>
            </a:r>
            <a:r>
              <a:rPr lang="cs-CZ" sz="3600" b="1" dirty="0" smtClean="0">
                <a:solidFill>
                  <a:srgbClr val="FF0000"/>
                </a:solidFill>
              </a:rPr>
              <a:t>C</a:t>
            </a:r>
            <a:r>
              <a:rPr lang="cs-CZ" sz="3600" dirty="0" smtClean="0"/>
              <a:t>, </a:t>
            </a:r>
            <a:r>
              <a:rPr lang="cs-CZ" sz="3600" b="1" dirty="0" err="1" smtClean="0"/>
              <a:t>some</a:t>
            </a:r>
            <a:r>
              <a:rPr lang="cs-CZ" sz="3600" b="1" dirty="0" smtClean="0"/>
              <a:t>/</a:t>
            </a:r>
            <a:r>
              <a:rPr lang="cs-CZ" sz="3600" b="1" dirty="0" err="1" smtClean="0"/>
              <a:t>any</a:t>
            </a:r>
            <a:r>
              <a:rPr lang="cs-CZ" sz="3600" dirty="0" smtClean="0"/>
              <a:t> = </a:t>
            </a:r>
            <a:r>
              <a:rPr lang="cs-CZ" sz="3600" b="1" dirty="0" smtClean="0">
                <a:solidFill>
                  <a:srgbClr val="FF0000"/>
                </a:solidFill>
              </a:rPr>
              <a:t>U</a:t>
            </a:r>
            <a:endParaRPr lang="en-US" sz="36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5495031"/>
              </p:ext>
            </p:extLst>
          </p:nvPr>
        </p:nvGraphicFramePr>
        <p:xfrm>
          <a:off x="467544" y="1628800"/>
          <a:ext cx="8229600" cy="475253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picture</a:t>
                      </a:r>
                      <a:r>
                        <a:rPr lang="cs-CZ" sz="2400" dirty="0" smtClean="0"/>
                        <a:t> on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wall</a:t>
                      </a:r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No,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isn´t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any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snow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in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mountains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given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any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dirty="0" err="1" smtClean="0"/>
                        <a:t>homework</a:t>
                      </a:r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was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knife</a:t>
                      </a:r>
                      <a:r>
                        <a:rPr lang="cs-CZ" sz="2400" baseline="0" dirty="0" smtClean="0"/>
                        <a:t> and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some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/a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glass</a:t>
                      </a:r>
                      <a:r>
                        <a:rPr lang="cs-CZ" sz="2400" baseline="0" dirty="0" smtClean="0"/>
                        <a:t> on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floor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good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job</a:t>
                      </a:r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can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tell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you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some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interesting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information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I´ve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found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an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interesting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fact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about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it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We´ve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discovered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err="1" smtClean="0">
                          <a:solidFill>
                            <a:srgbClr val="FF0000"/>
                          </a:solidFill>
                        </a:rPr>
                        <a:t>some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important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news</a:t>
                      </a:r>
                      <a:r>
                        <a:rPr lang="cs-CZ" sz="2400" baseline="0" dirty="0" smtClean="0"/>
                        <a:t> in </a:t>
                      </a:r>
                      <a:r>
                        <a:rPr lang="cs-CZ" sz="2400" baseline="0" dirty="0" err="1" smtClean="0"/>
                        <a:t>that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paper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err="1" smtClean="0">
                          <a:solidFill>
                            <a:srgbClr val="FF0000"/>
                          </a:solidFill>
                        </a:rPr>
                        <a:t>any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bread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Yes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loaf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bread</a:t>
                      </a:r>
                      <a:r>
                        <a:rPr lang="cs-CZ" sz="2400" dirty="0" smtClean="0"/>
                        <a:t> in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fridge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22382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Complete</a:t>
            </a:r>
            <a:r>
              <a:rPr lang="cs-CZ" sz="3600" dirty="0" smtClean="0"/>
              <a:t>:  </a:t>
            </a:r>
            <a:r>
              <a:rPr lang="cs-CZ" sz="3600" b="1" dirty="0" smtClean="0">
                <a:solidFill>
                  <a:srgbClr val="FF0000"/>
                </a:solidFill>
              </a:rPr>
              <a:t>U</a:t>
            </a:r>
            <a:r>
              <a:rPr lang="cs-CZ" sz="3600" dirty="0" smtClean="0"/>
              <a:t> </a:t>
            </a:r>
            <a:r>
              <a:rPr lang="cs-CZ" sz="3600" dirty="0" err="1" smtClean="0"/>
              <a:t>if</a:t>
            </a:r>
            <a:r>
              <a:rPr lang="cs-CZ" sz="3600" dirty="0" smtClean="0"/>
              <a:t> </a:t>
            </a:r>
            <a:r>
              <a:rPr lang="cs-CZ" sz="3600" dirty="0" err="1" smtClean="0"/>
              <a:t>uncount</a:t>
            </a:r>
            <a:r>
              <a:rPr lang="cs-CZ" sz="3600" dirty="0" smtClean="0"/>
              <a:t>. / </a:t>
            </a:r>
            <a:r>
              <a:rPr lang="cs-CZ" sz="3600" b="1" dirty="0" smtClean="0">
                <a:solidFill>
                  <a:srgbClr val="FF0000"/>
                </a:solidFill>
              </a:rPr>
              <a:t>C</a:t>
            </a:r>
            <a:r>
              <a:rPr lang="cs-CZ" sz="3600" dirty="0" smtClean="0"/>
              <a:t> </a:t>
            </a:r>
            <a:r>
              <a:rPr lang="cs-CZ" sz="3600" dirty="0" err="1" smtClean="0"/>
              <a:t>if</a:t>
            </a:r>
            <a:r>
              <a:rPr lang="cs-CZ" sz="3600" dirty="0" smtClean="0"/>
              <a:t> </a:t>
            </a:r>
            <a:r>
              <a:rPr lang="cs-CZ" sz="3600" dirty="0" err="1" smtClean="0"/>
              <a:t>countable</a:t>
            </a:r>
            <a:r>
              <a:rPr lang="cs-CZ" sz="3600" dirty="0" smtClean="0"/>
              <a:t> 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0282928"/>
              </p:ext>
            </p:extLst>
          </p:nvPr>
        </p:nvGraphicFramePr>
        <p:xfrm>
          <a:off x="457200" y="1600200"/>
          <a:ext cx="8229600" cy="4853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man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soap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potato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money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cream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friend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advice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problem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trouble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cat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cup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work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fact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lunch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snow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water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father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weather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tea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news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luggage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eye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hair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tooth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chocolate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baby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flour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flower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time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furniture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goods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bottle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coat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traffic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bone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clothes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lamp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homework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book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ink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76455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Complete</a:t>
            </a:r>
            <a:r>
              <a:rPr lang="cs-CZ" sz="3600" dirty="0" smtClean="0"/>
              <a:t>:  </a:t>
            </a:r>
            <a:r>
              <a:rPr lang="cs-CZ" sz="3600" b="1" dirty="0" smtClean="0">
                <a:solidFill>
                  <a:srgbClr val="00B050"/>
                </a:solidFill>
              </a:rPr>
              <a:t>U</a:t>
            </a:r>
            <a:r>
              <a:rPr lang="cs-CZ" sz="3600" dirty="0" smtClean="0"/>
              <a:t> </a:t>
            </a:r>
            <a:r>
              <a:rPr lang="cs-CZ" sz="3600" dirty="0" err="1" smtClean="0"/>
              <a:t>if</a:t>
            </a:r>
            <a:r>
              <a:rPr lang="cs-CZ" sz="3600" dirty="0" smtClean="0"/>
              <a:t> </a:t>
            </a:r>
            <a:r>
              <a:rPr lang="cs-CZ" sz="3600" dirty="0" err="1" smtClean="0"/>
              <a:t>uncount</a:t>
            </a:r>
            <a:r>
              <a:rPr lang="cs-CZ" sz="3600" dirty="0" smtClean="0"/>
              <a:t>. / </a:t>
            </a:r>
            <a:r>
              <a:rPr lang="cs-CZ" sz="3600" b="1" dirty="0" smtClean="0">
                <a:solidFill>
                  <a:srgbClr val="FF0000"/>
                </a:solidFill>
              </a:rPr>
              <a:t>C</a:t>
            </a:r>
            <a:r>
              <a:rPr lang="cs-CZ" sz="3600" dirty="0" smtClean="0"/>
              <a:t> </a:t>
            </a:r>
            <a:r>
              <a:rPr lang="cs-CZ" sz="3600" dirty="0" err="1" smtClean="0"/>
              <a:t>if</a:t>
            </a:r>
            <a:r>
              <a:rPr lang="cs-CZ" sz="3600" dirty="0" smtClean="0"/>
              <a:t> </a:t>
            </a:r>
            <a:r>
              <a:rPr lang="cs-CZ" sz="3600" dirty="0" err="1" smtClean="0"/>
              <a:t>countable</a:t>
            </a:r>
            <a:r>
              <a:rPr lang="cs-CZ" sz="3600" dirty="0" smtClean="0"/>
              <a:t> 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186631"/>
              </p:ext>
            </p:extLst>
          </p:nvPr>
        </p:nvGraphicFramePr>
        <p:xfrm>
          <a:off x="457200" y="1600200"/>
          <a:ext cx="8229600" cy="4853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man 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soap</a:t>
                      </a:r>
                      <a:r>
                        <a:rPr lang="cs-CZ" sz="2400" dirty="0" smtClean="0"/>
                        <a:t>     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potato</a:t>
                      </a:r>
                      <a:r>
                        <a:rPr lang="cs-CZ" sz="2400" dirty="0" smtClean="0"/>
                        <a:t>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money</a:t>
                      </a:r>
                      <a:r>
                        <a:rPr lang="cs-CZ" sz="2400" dirty="0" smtClean="0"/>
                        <a:t>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cream</a:t>
                      </a:r>
                      <a:r>
                        <a:rPr lang="cs-CZ" sz="2400" dirty="0" smtClean="0"/>
                        <a:t>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friend</a:t>
                      </a:r>
                      <a:r>
                        <a:rPr lang="cs-CZ" sz="2400" dirty="0" smtClean="0"/>
                        <a:t>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advice</a:t>
                      </a:r>
                      <a:r>
                        <a:rPr lang="cs-CZ" sz="2400" dirty="0" smtClean="0"/>
                        <a:t>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problem</a:t>
                      </a:r>
                      <a:r>
                        <a:rPr lang="cs-CZ" sz="2400" dirty="0" smtClean="0"/>
                        <a:t>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trouble</a:t>
                      </a:r>
                      <a:r>
                        <a:rPr lang="cs-CZ" sz="2400" dirty="0" smtClean="0"/>
                        <a:t>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cat</a:t>
                      </a:r>
                      <a:r>
                        <a:rPr lang="cs-CZ" sz="2400" dirty="0" smtClean="0"/>
                        <a:t>     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cup   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work</a:t>
                      </a:r>
                      <a:r>
                        <a:rPr lang="cs-CZ" sz="2400" dirty="0" smtClean="0"/>
                        <a:t>    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fact</a:t>
                      </a:r>
                      <a:r>
                        <a:rPr lang="cs-CZ" sz="2400" dirty="0" smtClean="0"/>
                        <a:t>  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lunch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err="1" smtClean="0">
                          <a:solidFill>
                            <a:schemeClr val="tx1"/>
                          </a:solidFill>
                        </a:rPr>
                        <a:t>snow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       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err="1" smtClean="0">
                          <a:solidFill>
                            <a:schemeClr val="tx1"/>
                          </a:solidFill>
                        </a:rPr>
                        <a:t>water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        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father</a:t>
                      </a:r>
                      <a:r>
                        <a:rPr lang="cs-CZ" sz="2400" dirty="0" smtClean="0"/>
                        <a:t>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weather</a:t>
                      </a:r>
                      <a:r>
                        <a:rPr lang="cs-CZ" sz="2400" dirty="0" smtClean="0"/>
                        <a:t>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tea</a:t>
                      </a:r>
                      <a:r>
                        <a:rPr lang="cs-CZ" sz="2400" dirty="0" smtClean="0"/>
                        <a:t>      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news</a:t>
                      </a:r>
                      <a:r>
                        <a:rPr lang="cs-CZ" sz="2400" dirty="0" smtClean="0"/>
                        <a:t>   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luggage</a:t>
                      </a:r>
                      <a:r>
                        <a:rPr lang="cs-CZ" sz="2400" dirty="0" smtClean="0"/>
                        <a:t>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eye</a:t>
                      </a:r>
                      <a:r>
                        <a:rPr lang="cs-CZ" sz="2400" dirty="0" smtClean="0"/>
                        <a:t>     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hair</a:t>
                      </a:r>
                      <a:r>
                        <a:rPr lang="cs-CZ" sz="2400" dirty="0" smtClean="0"/>
                        <a:t>    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tooth</a:t>
                      </a:r>
                      <a:r>
                        <a:rPr lang="cs-CZ" sz="2400" dirty="0" smtClean="0"/>
                        <a:t>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chocolate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baby  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flour</a:t>
                      </a:r>
                      <a:r>
                        <a:rPr lang="cs-CZ" sz="2400" dirty="0" smtClean="0"/>
                        <a:t>  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flower</a:t>
                      </a:r>
                      <a:r>
                        <a:rPr lang="cs-CZ" sz="2400" dirty="0" smtClean="0"/>
                        <a:t>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time</a:t>
                      </a:r>
                      <a:r>
                        <a:rPr lang="cs-CZ" sz="2400" dirty="0" smtClean="0"/>
                        <a:t>    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furniture</a:t>
                      </a:r>
                      <a:r>
                        <a:rPr lang="cs-CZ" sz="2400" dirty="0" smtClean="0"/>
                        <a:t>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goods</a:t>
                      </a:r>
                      <a:r>
                        <a:rPr lang="cs-CZ" sz="2400" dirty="0" smtClean="0"/>
                        <a:t>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bottle</a:t>
                      </a:r>
                      <a:r>
                        <a:rPr lang="cs-CZ" sz="2400" dirty="0" smtClean="0"/>
                        <a:t>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coat</a:t>
                      </a:r>
                      <a:r>
                        <a:rPr lang="cs-CZ" sz="2400" dirty="0" smtClean="0"/>
                        <a:t>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traffic</a:t>
                      </a:r>
                      <a:r>
                        <a:rPr lang="cs-CZ" sz="2400" dirty="0" smtClean="0"/>
                        <a:t>   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bone 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clothes</a:t>
                      </a:r>
                      <a:r>
                        <a:rPr lang="cs-CZ" sz="2400" dirty="0" smtClean="0"/>
                        <a:t>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lamp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homework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book</a:t>
                      </a:r>
                      <a:r>
                        <a:rPr lang="cs-CZ" sz="2400" dirty="0" smtClean="0"/>
                        <a:t>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C</a:t>
                      </a:r>
                      <a:endParaRPr lang="en-US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ink</a:t>
                      </a:r>
                      <a:r>
                        <a:rPr lang="cs-CZ" sz="2400" dirty="0" smtClean="0"/>
                        <a:t>              </a:t>
                      </a:r>
                      <a:r>
                        <a:rPr lang="cs-CZ" sz="24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en-US" sz="2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85905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Prezentace a úkoly - autor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8117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1137</Words>
  <Application>Microsoft Office PowerPoint</Application>
  <PresentationFormat>Předvádění na obrazovce (4:3)</PresentationFormat>
  <Paragraphs>224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Countable and uncountable  nouns</vt:lpstr>
      <vt:lpstr>Countable nouns</vt:lpstr>
      <vt:lpstr>Uncountable nouns</vt:lpstr>
      <vt:lpstr>Expressing quantity of both – C + U</vt:lpstr>
      <vt:lpstr>Prezentace aplikace PowerPoint</vt:lpstr>
      <vt:lpstr>Some frequent U nouns from our usage:</vt:lpstr>
      <vt:lpstr>Compete the right letter:</vt:lpstr>
      <vt:lpstr>Compete the right letter:</vt:lpstr>
      <vt:lpstr>Complete: a/an = C, some/any = U</vt:lpstr>
      <vt:lpstr>Complete: a/an = C, some/any = U</vt:lpstr>
      <vt:lpstr>Complete:  U if uncount. / C if countable </vt:lpstr>
      <vt:lpstr>Complete:  U if uncount. / C if countable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Countable and uncountable  nouns</dc:title>
  <dc:creator>Jana Neradová</dc:creator>
  <cp:lastModifiedBy>Jana Neradová</cp:lastModifiedBy>
  <cp:revision>62</cp:revision>
  <dcterms:created xsi:type="dcterms:W3CDTF">2013-07-19T20:13:44Z</dcterms:created>
  <dcterms:modified xsi:type="dcterms:W3CDTF">2013-07-20T17:25:14Z</dcterms:modified>
</cp:coreProperties>
</file>