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72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66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624FC-FA6A-41F1-B313-725FB61BFC5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97BC5-006E-4A2A-A227-EB4793D5F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08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353F0-9254-4FBC-89D2-8602E115F40B}" type="datetimeFigureOut">
              <a:rPr lang="en-GB" smtClean="0"/>
              <a:t>22/07/2013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730D9-EF6A-4FED-B846-A7ED60117A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VY_32_INOVACE_03B_03_Word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formation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V první části je koncipován jako stručné a přehledné </a:t>
            </a:r>
            <a:r>
              <a:rPr lang="cs-CZ" sz="2400" u="sng" dirty="0" smtClean="0"/>
              <a:t>opakován</a:t>
            </a:r>
            <a:r>
              <a:rPr lang="cs-CZ" sz="2400" dirty="0" smtClean="0"/>
              <a:t>í možností slovotvorby, které rozvíjejí a upevňují zacházení se slovní zásobou.</a:t>
            </a:r>
          </a:p>
          <a:p>
            <a:r>
              <a:rPr lang="cs-CZ" sz="2400" dirty="0" smtClean="0"/>
              <a:t>Prezentace </a:t>
            </a:r>
            <a:r>
              <a:rPr lang="cs-CZ" sz="2400" dirty="0" smtClean="0"/>
              <a:t>postihuje základní skupiny způsobu tvorby </a:t>
            </a:r>
            <a:r>
              <a:rPr lang="cs-CZ" sz="2400" dirty="0" smtClean="0"/>
              <a:t>slov. Není vyčerpávajícím materiálem!</a:t>
            </a:r>
            <a:endParaRPr lang="cs-CZ" sz="2400" dirty="0" smtClean="0"/>
          </a:p>
          <a:p>
            <a:r>
              <a:rPr lang="cs-CZ" sz="2400" dirty="0" smtClean="0"/>
              <a:t>Látka je rozvržena jako shrnutí na jednu vyučovací hodinu. </a:t>
            </a:r>
          </a:p>
          <a:p>
            <a:r>
              <a:rPr lang="cs-CZ" sz="2400" dirty="0" smtClean="0"/>
              <a:t>Materiál je plánován pro poslední ročník před maturitou ale může být použit dle potřeby při opakování probraného tématu i jindy.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</a:t>
            </a:r>
            <a:r>
              <a:rPr lang="cs-CZ" sz="2400" dirty="0" smtClean="0"/>
              <a:t>3-9: </a:t>
            </a:r>
            <a:r>
              <a:rPr lang="cs-CZ" sz="2400" dirty="0" smtClean="0"/>
              <a:t>Žáci si názorně zopakují pravidla a typy tvoření </a:t>
            </a:r>
            <a:r>
              <a:rPr lang="cs-CZ" sz="2400" dirty="0" smtClean="0"/>
              <a:t>slov, nacházejí další možnosti, případně doplní ze slovníku.</a:t>
            </a:r>
            <a:endParaRPr lang="cs-CZ" sz="2400" dirty="0" smtClean="0"/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10-13: </a:t>
            </a:r>
            <a:r>
              <a:rPr lang="cs-CZ" sz="2400" dirty="0" smtClean="0"/>
              <a:t>Žáci pomocí digitálního pera vpisují správná řešení do tabulek.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7166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Word </a:t>
            </a:r>
            <a:r>
              <a:rPr lang="cs-CZ" dirty="0" err="1" smtClean="0"/>
              <a:t>formation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Many </a:t>
            </a:r>
            <a:r>
              <a:rPr lang="cs-CZ" sz="3600" b="1" dirty="0" err="1" smtClean="0"/>
              <a:t>ways</a:t>
            </a:r>
            <a:r>
              <a:rPr lang="cs-CZ" sz="3600" b="1" dirty="0" smtClean="0"/>
              <a:t>:</a:t>
            </a:r>
            <a:endParaRPr lang="en-GB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/>
              <a:t>   Basic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usual</a:t>
            </a:r>
            <a:r>
              <a:rPr lang="cs-CZ" b="1" dirty="0" smtClean="0"/>
              <a:t> </a:t>
            </a:r>
            <a:r>
              <a:rPr lang="cs-CZ" b="1" dirty="0" err="1" smtClean="0"/>
              <a:t>possibilities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b="1" dirty="0" smtClean="0"/>
              <a:t>   1) </a:t>
            </a:r>
            <a:r>
              <a:rPr lang="cs-CZ" b="1" dirty="0" err="1" smtClean="0"/>
              <a:t>derivation</a:t>
            </a:r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2) </a:t>
            </a:r>
            <a:r>
              <a:rPr lang="cs-CZ" b="1" dirty="0" err="1" smtClean="0"/>
              <a:t>composition</a:t>
            </a:r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3) </a:t>
            </a:r>
            <a:r>
              <a:rPr lang="cs-CZ" b="1" dirty="0" err="1" smtClean="0"/>
              <a:t>conversion</a:t>
            </a:r>
            <a:r>
              <a:rPr lang="cs-CZ" b="1" dirty="0" smtClean="0"/>
              <a:t> </a:t>
            </a:r>
          </a:p>
          <a:p>
            <a:endParaRPr lang="cs-CZ" b="1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1) </a:t>
            </a:r>
            <a:r>
              <a:rPr lang="cs-CZ" sz="3600" dirty="0" err="1" smtClean="0"/>
              <a:t>Derivation</a:t>
            </a:r>
            <a:r>
              <a:rPr lang="cs-CZ" sz="3600" dirty="0" smtClean="0"/>
              <a:t> – </a:t>
            </a:r>
            <a:r>
              <a:rPr lang="cs-CZ" sz="3600" dirty="0" smtClean="0">
                <a:solidFill>
                  <a:srgbClr val="FF0000"/>
                </a:solidFill>
              </a:rPr>
              <a:t>A) </a:t>
            </a:r>
            <a:r>
              <a:rPr lang="cs-CZ" sz="3600" dirty="0" err="1" smtClean="0">
                <a:solidFill>
                  <a:srgbClr val="FF0000"/>
                </a:solidFill>
              </a:rPr>
              <a:t>prefixes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FF0000"/>
                </a:solidFill>
              </a:rPr>
              <a:t>B) </a:t>
            </a:r>
            <a:r>
              <a:rPr lang="cs-CZ" sz="3600" dirty="0" err="1" smtClean="0">
                <a:solidFill>
                  <a:srgbClr val="FF0000"/>
                </a:solidFill>
              </a:rPr>
              <a:t>suffixes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A) </a:t>
            </a:r>
            <a:r>
              <a:rPr lang="cs-CZ" sz="2400" dirty="0" err="1" smtClean="0"/>
              <a:t>prefixes</a:t>
            </a:r>
            <a:r>
              <a:rPr lang="cs-CZ" sz="2400" dirty="0" smtClean="0"/>
              <a:t>: </a:t>
            </a:r>
            <a:r>
              <a:rPr lang="cs-CZ" sz="2400" b="1" dirty="0" smtClean="0"/>
              <a:t>1. negative: </a:t>
            </a:r>
            <a:r>
              <a:rPr lang="cs-CZ" sz="2400" dirty="0" err="1" smtClean="0">
                <a:solidFill>
                  <a:srgbClr val="FF0000"/>
                </a:solidFill>
              </a:rPr>
              <a:t>un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un</a:t>
            </a:r>
            <a:r>
              <a:rPr lang="cs-CZ" sz="2400" dirty="0" err="1" smtClean="0"/>
              <a:t>known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un</a:t>
            </a:r>
            <a:r>
              <a:rPr lang="cs-CZ" sz="2400" dirty="0" err="1" smtClean="0"/>
              <a:t>predictable</a:t>
            </a:r>
            <a:r>
              <a:rPr lang="cs-CZ" sz="2400" dirty="0" smtClean="0"/>
              <a:t>…</a:t>
            </a:r>
          </a:p>
          <a:p>
            <a:r>
              <a:rPr lang="cs-CZ" sz="2400" dirty="0" smtClean="0"/>
              <a:t>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in/</a:t>
            </a:r>
            <a:r>
              <a:rPr lang="cs-CZ" sz="2400" dirty="0" err="1" smtClean="0">
                <a:solidFill>
                  <a:srgbClr val="FF0000"/>
                </a:solidFill>
              </a:rPr>
              <a:t>im</a:t>
            </a:r>
            <a:r>
              <a:rPr lang="cs-CZ" sz="2400" dirty="0" smtClean="0">
                <a:solidFill>
                  <a:srgbClr val="FF0000"/>
                </a:solidFill>
              </a:rPr>
              <a:t>/</a:t>
            </a:r>
            <a:r>
              <a:rPr lang="cs-CZ" sz="2400" dirty="0" err="1" smtClean="0">
                <a:solidFill>
                  <a:srgbClr val="FF0000"/>
                </a:solidFill>
              </a:rPr>
              <a:t>il</a:t>
            </a:r>
            <a:r>
              <a:rPr lang="cs-CZ" sz="2400" dirty="0" smtClean="0"/>
              <a:t>- </a:t>
            </a:r>
            <a:r>
              <a:rPr lang="cs-CZ" sz="2400" dirty="0" err="1" smtClean="0">
                <a:solidFill>
                  <a:srgbClr val="FF0000"/>
                </a:solidFill>
              </a:rPr>
              <a:t>in</a:t>
            </a:r>
            <a:r>
              <a:rPr lang="cs-CZ" sz="2400" dirty="0" err="1" smtClean="0"/>
              <a:t>direct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im</a:t>
            </a:r>
            <a:r>
              <a:rPr lang="cs-CZ" sz="2400" dirty="0" err="1" smtClean="0"/>
              <a:t>possible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il</a:t>
            </a:r>
            <a:r>
              <a:rPr lang="cs-CZ" sz="2400" dirty="0" err="1" smtClean="0"/>
              <a:t>legal</a:t>
            </a:r>
            <a:r>
              <a:rPr lang="cs-CZ" sz="2400" dirty="0" smtClean="0"/>
              <a:t>…. </a:t>
            </a:r>
          </a:p>
          <a:p>
            <a:r>
              <a:rPr lang="cs-CZ" sz="2400" dirty="0" smtClean="0"/>
              <a:t>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non-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non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err="1" smtClean="0"/>
              <a:t>ferrous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mal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mal</a:t>
            </a:r>
            <a:r>
              <a:rPr lang="cs-CZ" sz="2400" dirty="0" err="1" smtClean="0"/>
              <a:t>treat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a-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</a:t>
            </a:r>
            <a:r>
              <a:rPr lang="cs-CZ" sz="2400" dirty="0" err="1" smtClean="0"/>
              <a:t>moral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dis-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dis</a:t>
            </a:r>
            <a:r>
              <a:rPr lang="cs-CZ" sz="2400" dirty="0" err="1" smtClean="0"/>
              <a:t>agree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dis</a:t>
            </a:r>
            <a:r>
              <a:rPr lang="cs-CZ" sz="2400" dirty="0" err="1" smtClean="0"/>
              <a:t>respectful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anti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anti</a:t>
            </a:r>
            <a:r>
              <a:rPr lang="cs-CZ" sz="2400" dirty="0" smtClean="0"/>
              <a:t>oxidant</a:t>
            </a:r>
          </a:p>
          <a:p>
            <a:endParaRPr lang="cs-CZ" sz="2400" dirty="0"/>
          </a:p>
          <a:p>
            <a:r>
              <a:rPr lang="cs-CZ" sz="2400" dirty="0" smtClean="0"/>
              <a:t>                        </a:t>
            </a:r>
            <a:r>
              <a:rPr lang="cs-CZ" sz="2400" b="1" dirty="0" smtClean="0"/>
              <a:t>2. </a:t>
            </a:r>
            <a:r>
              <a:rPr lang="cs-CZ" sz="2400" b="1" dirty="0" err="1" smtClean="0"/>
              <a:t>place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time</a:t>
            </a:r>
            <a:r>
              <a:rPr lang="cs-CZ" sz="2400" b="1" dirty="0" smtClean="0"/>
              <a:t>: </a:t>
            </a:r>
            <a:r>
              <a:rPr lang="cs-CZ" sz="2400" dirty="0" err="1" smtClean="0">
                <a:solidFill>
                  <a:srgbClr val="FF0000"/>
                </a:solidFill>
              </a:rPr>
              <a:t>pre</a:t>
            </a:r>
            <a:r>
              <a:rPr lang="cs-CZ" sz="2400" dirty="0" smtClean="0">
                <a:solidFill>
                  <a:srgbClr val="FF0000"/>
                </a:solidFill>
              </a:rPr>
              <a:t>-</a:t>
            </a:r>
            <a:r>
              <a:rPr lang="cs-CZ" sz="2400" dirty="0" err="1" smtClean="0"/>
              <a:t>historic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post-</a:t>
            </a:r>
            <a:r>
              <a:rPr lang="cs-CZ" sz="2400" dirty="0" err="1" smtClean="0"/>
              <a:t>war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fore</a:t>
            </a:r>
            <a:r>
              <a:rPr lang="cs-CZ" sz="2400" dirty="0" err="1" smtClean="0"/>
              <a:t>see</a:t>
            </a:r>
            <a:endParaRPr lang="cs-CZ" sz="2400" dirty="0" smtClean="0"/>
          </a:p>
          <a:p>
            <a:r>
              <a:rPr lang="cs-CZ" dirty="0" smtClean="0"/>
              <a:t>                                      </a:t>
            </a:r>
            <a:r>
              <a:rPr lang="cs-CZ" sz="2400" dirty="0" err="1" smtClean="0">
                <a:solidFill>
                  <a:srgbClr val="FF0000"/>
                </a:solidFill>
              </a:rPr>
              <a:t>inter</a:t>
            </a:r>
            <a:r>
              <a:rPr lang="cs-CZ" sz="2400" dirty="0" err="1" smtClean="0"/>
              <a:t>national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ex-</a:t>
            </a:r>
            <a:r>
              <a:rPr lang="cs-CZ" sz="2400" dirty="0" err="1" smtClean="0"/>
              <a:t>wife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sub</a:t>
            </a:r>
            <a:r>
              <a:rPr lang="cs-CZ" sz="2400" dirty="0" err="1" smtClean="0"/>
              <a:t>marine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  <a:r>
              <a:rPr lang="cs-CZ" sz="2400" b="1" dirty="0" smtClean="0"/>
              <a:t> 3. more: </a:t>
            </a:r>
            <a:r>
              <a:rPr lang="cs-CZ" sz="2400" dirty="0" err="1" smtClean="0">
                <a:solidFill>
                  <a:srgbClr val="FF0000"/>
                </a:solidFill>
              </a:rPr>
              <a:t>ultra</a:t>
            </a:r>
            <a:r>
              <a:rPr lang="cs-CZ" sz="2400" dirty="0" err="1" smtClean="0"/>
              <a:t>short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super</a:t>
            </a:r>
            <a:r>
              <a:rPr lang="cs-CZ" sz="2400" dirty="0" err="1" smtClean="0"/>
              <a:t>natural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bi</a:t>
            </a:r>
            <a:r>
              <a:rPr lang="cs-CZ" sz="2400" dirty="0" err="1" smtClean="0"/>
              <a:t>lingual</a:t>
            </a:r>
            <a:r>
              <a:rPr lang="cs-CZ" sz="2400" dirty="0" smtClean="0"/>
              <a:t> </a:t>
            </a:r>
          </a:p>
          <a:p>
            <a:r>
              <a:rPr lang="cs-CZ" sz="1800" b="1" dirty="0" err="1" smtClean="0"/>
              <a:t>Some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other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well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known</a:t>
            </a:r>
            <a:r>
              <a:rPr lang="cs-CZ" sz="1800" b="1" dirty="0" smtClean="0"/>
              <a:t>: </a:t>
            </a:r>
            <a:r>
              <a:rPr lang="cs-CZ" sz="1800" b="1" dirty="0" err="1" smtClean="0">
                <a:solidFill>
                  <a:srgbClr val="00B050"/>
                </a:solidFill>
              </a:rPr>
              <a:t>auto</a:t>
            </a:r>
            <a:r>
              <a:rPr lang="cs-CZ" sz="1800" dirty="0" err="1" smtClean="0"/>
              <a:t>biography</a:t>
            </a:r>
            <a:r>
              <a:rPr lang="cs-CZ" sz="1800" dirty="0" smtClean="0"/>
              <a:t>, </a:t>
            </a:r>
            <a:r>
              <a:rPr lang="cs-CZ" sz="1800" b="1" dirty="0" err="1" smtClean="0">
                <a:solidFill>
                  <a:srgbClr val="00B050"/>
                </a:solidFill>
              </a:rPr>
              <a:t>re</a:t>
            </a:r>
            <a:r>
              <a:rPr lang="cs-CZ" sz="1800" dirty="0" err="1" smtClean="0"/>
              <a:t>construct</a:t>
            </a:r>
            <a:r>
              <a:rPr lang="cs-CZ" sz="1800" dirty="0" smtClean="0"/>
              <a:t>, </a:t>
            </a:r>
            <a:r>
              <a:rPr lang="cs-CZ" sz="1800" b="1" dirty="0" err="1" smtClean="0">
                <a:solidFill>
                  <a:srgbClr val="00B050"/>
                </a:solidFill>
              </a:rPr>
              <a:t>trans</a:t>
            </a:r>
            <a:r>
              <a:rPr lang="cs-CZ" sz="1800" dirty="0" err="1" smtClean="0"/>
              <a:t>plant</a:t>
            </a:r>
            <a:r>
              <a:rPr lang="cs-CZ" sz="1800" dirty="0" smtClean="0"/>
              <a:t>, </a:t>
            </a:r>
            <a:r>
              <a:rPr lang="cs-CZ" sz="1800" b="1" dirty="0" err="1" smtClean="0">
                <a:solidFill>
                  <a:srgbClr val="00B050"/>
                </a:solidFill>
              </a:rPr>
              <a:t>arch</a:t>
            </a:r>
            <a:r>
              <a:rPr lang="cs-CZ" sz="1800" dirty="0" err="1" smtClean="0"/>
              <a:t>bishop</a:t>
            </a:r>
            <a:r>
              <a:rPr lang="cs-CZ" sz="1800" dirty="0" smtClean="0"/>
              <a:t>…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1) </a:t>
            </a:r>
            <a:r>
              <a:rPr lang="cs-CZ" sz="3600" dirty="0" err="1" smtClean="0"/>
              <a:t>Derivation</a:t>
            </a:r>
            <a:r>
              <a:rPr lang="cs-CZ" sz="3600" dirty="0" smtClean="0"/>
              <a:t> – </a:t>
            </a:r>
            <a:r>
              <a:rPr lang="cs-CZ" sz="3600" dirty="0" smtClean="0">
                <a:solidFill>
                  <a:srgbClr val="FF0000"/>
                </a:solidFill>
              </a:rPr>
              <a:t>A)</a:t>
            </a:r>
            <a:r>
              <a:rPr lang="cs-CZ" sz="3600" dirty="0" err="1" smtClean="0">
                <a:solidFill>
                  <a:srgbClr val="FF0000"/>
                </a:solidFill>
              </a:rPr>
              <a:t>prefixes</a:t>
            </a:r>
            <a:r>
              <a:rPr lang="cs-CZ" sz="3600" dirty="0" smtClean="0">
                <a:solidFill>
                  <a:srgbClr val="FF0000"/>
                </a:solidFill>
              </a:rPr>
              <a:t> + B) </a:t>
            </a:r>
            <a:r>
              <a:rPr lang="cs-CZ" sz="3600" dirty="0" err="1" smtClean="0">
                <a:solidFill>
                  <a:srgbClr val="FF0000"/>
                </a:solidFill>
              </a:rPr>
              <a:t>suffixes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B) </a:t>
            </a:r>
            <a:r>
              <a:rPr lang="cs-CZ" sz="2400" b="1" dirty="0" err="1" smtClean="0"/>
              <a:t>suffixes</a:t>
            </a:r>
            <a:r>
              <a:rPr lang="cs-CZ" sz="2400" b="1" dirty="0" smtClean="0"/>
              <a:t>: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er</a:t>
            </a:r>
            <a:r>
              <a:rPr lang="cs-CZ" sz="2400" b="1" dirty="0" smtClean="0">
                <a:solidFill>
                  <a:srgbClr val="FF0000"/>
                </a:solidFill>
              </a:rPr>
              <a:t> - </a:t>
            </a:r>
            <a:r>
              <a:rPr lang="cs-CZ" sz="2400" dirty="0" smtClean="0"/>
              <a:t>driv</a:t>
            </a:r>
            <a:r>
              <a:rPr lang="cs-CZ" sz="2400" dirty="0" smtClean="0">
                <a:solidFill>
                  <a:srgbClr val="FF0000"/>
                </a:solidFill>
              </a:rPr>
              <a:t>er,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speak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/>
              <a:t>work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ee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address</a:t>
            </a:r>
            <a:r>
              <a:rPr lang="cs-CZ" sz="2400" dirty="0" err="1" smtClean="0">
                <a:solidFill>
                  <a:srgbClr val="FF0000"/>
                </a:solidFill>
              </a:rPr>
              <a:t>ee</a:t>
            </a:r>
            <a:r>
              <a:rPr lang="cs-CZ" sz="2400" dirty="0" smtClean="0">
                <a:solidFill>
                  <a:srgbClr val="FF0000"/>
                </a:solidFill>
              </a:rPr>
              <a:t>,  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-</a:t>
            </a:r>
            <a:r>
              <a:rPr lang="cs-CZ" sz="2400" b="1" dirty="0" err="1" smtClean="0">
                <a:solidFill>
                  <a:srgbClr val="FF0000"/>
                </a:solidFill>
              </a:rPr>
              <a:t>ist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colon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age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short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age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-ion </a:t>
            </a:r>
            <a:r>
              <a:rPr lang="cs-CZ" sz="2400" dirty="0" err="1" smtClean="0"/>
              <a:t>combinat</a:t>
            </a:r>
            <a:r>
              <a:rPr lang="cs-CZ" sz="2400" dirty="0" err="1" smtClean="0">
                <a:solidFill>
                  <a:srgbClr val="FF0000"/>
                </a:solidFill>
              </a:rPr>
              <a:t>ion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ance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ence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differ</a:t>
            </a:r>
            <a:r>
              <a:rPr lang="cs-CZ" sz="2400" dirty="0" err="1" smtClean="0">
                <a:solidFill>
                  <a:srgbClr val="FF0000"/>
                </a:solidFill>
              </a:rPr>
              <a:t>ence</a:t>
            </a:r>
            <a:r>
              <a:rPr lang="cs-CZ" sz="2400" dirty="0" smtClean="0">
                <a:solidFill>
                  <a:srgbClr val="FF0000"/>
                </a:solidFill>
              </a:rPr>
              <a:t>, -</a:t>
            </a:r>
            <a:r>
              <a:rPr lang="cs-CZ" sz="2400" b="1" dirty="0" err="1" smtClean="0">
                <a:solidFill>
                  <a:srgbClr val="FF0000"/>
                </a:solidFill>
              </a:rPr>
              <a:t>cy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accura</a:t>
            </a:r>
            <a:r>
              <a:rPr lang="cs-CZ" sz="2400" dirty="0" err="1" smtClean="0">
                <a:solidFill>
                  <a:srgbClr val="FF0000"/>
                </a:solidFill>
              </a:rPr>
              <a:t>cy</a:t>
            </a:r>
            <a:r>
              <a:rPr lang="cs-CZ" sz="2400" dirty="0" smtClean="0"/>
              <a:t>, -</a:t>
            </a:r>
            <a:r>
              <a:rPr lang="cs-CZ" sz="2400" b="1" dirty="0" err="1" smtClean="0">
                <a:solidFill>
                  <a:srgbClr val="FF0000"/>
                </a:solidFill>
              </a:rPr>
              <a:t>ry</a:t>
            </a:r>
            <a:r>
              <a:rPr lang="cs-CZ" sz="2400" dirty="0" smtClean="0"/>
              <a:t> </a:t>
            </a:r>
            <a:r>
              <a:rPr lang="cs-CZ" sz="2400" dirty="0" err="1" smtClean="0"/>
              <a:t>slave</a:t>
            </a:r>
            <a:r>
              <a:rPr lang="cs-CZ" sz="2400" dirty="0" err="1" smtClean="0">
                <a:solidFill>
                  <a:srgbClr val="FF0000"/>
                </a:solidFill>
              </a:rPr>
              <a:t>ry</a:t>
            </a:r>
            <a:r>
              <a:rPr lang="cs-CZ" sz="2400" dirty="0" smtClean="0"/>
              <a:t> 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ism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modern</a:t>
            </a:r>
            <a:r>
              <a:rPr lang="cs-CZ" sz="2400" dirty="0" err="1" smtClean="0">
                <a:solidFill>
                  <a:srgbClr val="FF0000"/>
                </a:solidFill>
              </a:rPr>
              <a:t>ism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ness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kind</a:t>
            </a:r>
            <a:r>
              <a:rPr lang="cs-CZ" sz="2400" dirty="0" err="1" smtClean="0">
                <a:solidFill>
                  <a:srgbClr val="FF0000"/>
                </a:solidFill>
              </a:rPr>
              <a:t>ness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/>
              <a:t>lazi</a:t>
            </a:r>
            <a:r>
              <a:rPr lang="cs-CZ" sz="2400" dirty="0" err="1" smtClean="0">
                <a:solidFill>
                  <a:srgbClr val="FF0000"/>
                </a:solidFill>
              </a:rPr>
              <a:t>ness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smtClean="0">
                <a:solidFill>
                  <a:srgbClr val="FF0000"/>
                </a:solidFill>
              </a:rPr>
              <a:t>-</a:t>
            </a:r>
            <a:r>
              <a:rPr lang="cs-CZ" sz="2400" b="1" dirty="0" err="1" smtClean="0">
                <a:solidFill>
                  <a:srgbClr val="FF0000"/>
                </a:solidFill>
              </a:rPr>
              <a:t>ship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friend</a:t>
            </a:r>
            <a:r>
              <a:rPr lang="cs-CZ" sz="2400" dirty="0" err="1" smtClean="0">
                <a:solidFill>
                  <a:srgbClr val="FF0000"/>
                </a:solidFill>
              </a:rPr>
              <a:t>ship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-dom </a:t>
            </a:r>
            <a:r>
              <a:rPr lang="cs-CZ" sz="2400" dirty="0" err="1" smtClean="0"/>
              <a:t>free</a:t>
            </a:r>
            <a:r>
              <a:rPr lang="cs-CZ" sz="2400" dirty="0" err="1" smtClean="0">
                <a:solidFill>
                  <a:srgbClr val="FF0000"/>
                </a:solidFill>
              </a:rPr>
              <a:t>dom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 ment </a:t>
            </a:r>
            <a:r>
              <a:rPr lang="cs-CZ" sz="2400" dirty="0" err="1" smtClean="0"/>
              <a:t>employ</a:t>
            </a:r>
            <a:r>
              <a:rPr lang="cs-CZ" sz="2400" dirty="0" err="1" smtClean="0">
                <a:solidFill>
                  <a:srgbClr val="FF0000"/>
                </a:solidFill>
              </a:rPr>
              <a:t>ment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 err="1" smtClean="0"/>
              <a:t>Adjectives</a:t>
            </a:r>
            <a:r>
              <a:rPr lang="cs-CZ" sz="2400" b="1" dirty="0" smtClean="0"/>
              <a:t>: (</a:t>
            </a:r>
            <a:r>
              <a:rPr lang="cs-CZ" sz="2400" b="1" dirty="0" err="1" smtClean="0"/>
              <a:t>famous</a:t>
            </a:r>
            <a:r>
              <a:rPr lang="cs-CZ" sz="2400" b="1" dirty="0" smtClean="0"/>
              <a:t>) </a:t>
            </a:r>
            <a:r>
              <a:rPr lang="cs-CZ" sz="1800" dirty="0" err="1" smtClean="0"/>
              <a:t>cultur</a:t>
            </a:r>
            <a:r>
              <a:rPr lang="cs-CZ" sz="1800" b="1" dirty="0" err="1" smtClean="0"/>
              <a:t>al</a:t>
            </a:r>
            <a:r>
              <a:rPr lang="cs-CZ" sz="1800" dirty="0" smtClean="0"/>
              <a:t>, </a:t>
            </a:r>
            <a:r>
              <a:rPr lang="cs-CZ" sz="1800" dirty="0" err="1" smtClean="0"/>
              <a:t>wood</a:t>
            </a:r>
            <a:r>
              <a:rPr lang="cs-CZ" sz="1800" b="1" dirty="0" err="1" smtClean="0"/>
              <a:t>en</a:t>
            </a:r>
            <a:r>
              <a:rPr lang="cs-CZ" sz="1800" dirty="0" smtClean="0"/>
              <a:t>, </a:t>
            </a:r>
            <a:r>
              <a:rPr lang="cs-CZ" sz="1800" dirty="0" err="1" smtClean="0"/>
              <a:t>republic</a:t>
            </a:r>
            <a:r>
              <a:rPr lang="cs-CZ" sz="1800" b="1" dirty="0" err="1" smtClean="0"/>
              <a:t>an</a:t>
            </a:r>
            <a:r>
              <a:rPr lang="cs-CZ" sz="1800" dirty="0" smtClean="0"/>
              <a:t>, </a:t>
            </a:r>
            <a:r>
              <a:rPr lang="cs-CZ" sz="1800" dirty="0" err="1" smtClean="0"/>
              <a:t>Arab</a:t>
            </a:r>
            <a:r>
              <a:rPr lang="cs-CZ" sz="1800" b="1" dirty="0" err="1" smtClean="0"/>
              <a:t>ic</a:t>
            </a:r>
            <a:r>
              <a:rPr lang="cs-CZ" sz="1800" dirty="0" smtClean="0"/>
              <a:t>, </a:t>
            </a:r>
            <a:r>
              <a:rPr lang="cs-CZ" sz="1800" dirty="0" err="1" smtClean="0"/>
              <a:t>child</a:t>
            </a:r>
            <a:r>
              <a:rPr lang="cs-CZ" sz="1800" b="1" dirty="0" err="1" smtClean="0"/>
              <a:t>ish</a:t>
            </a:r>
            <a:r>
              <a:rPr lang="cs-CZ" sz="1800" dirty="0" smtClean="0"/>
              <a:t>,</a:t>
            </a:r>
            <a:r>
              <a:rPr lang="cs-CZ" sz="1800" dirty="0" err="1" smtClean="0"/>
              <a:t>cloud</a:t>
            </a:r>
            <a:r>
              <a:rPr lang="cs-CZ" sz="1800" b="1" dirty="0" err="1" smtClean="0"/>
              <a:t>y</a:t>
            </a:r>
            <a:endParaRPr lang="cs-CZ" sz="1800" b="1" dirty="0" smtClean="0"/>
          </a:p>
          <a:p>
            <a:r>
              <a:rPr lang="cs-CZ" sz="1800" dirty="0" smtClean="0"/>
              <a:t>                                                   </a:t>
            </a:r>
            <a:r>
              <a:rPr lang="cs-CZ" sz="1800" dirty="0" err="1" smtClean="0"/>
              <a:t>histor</a:t>
            </a:r>
            <a:r>
              <a:rPr lang="cs-CZ" sz="1800" b="1" dirty="0" err="1" smtClean="0"/>
              <a:t>ical</a:t>
            </a:r>
            <a:r>
              <a:rPr lang="cs-CZ" sz="1800" dirty="0" smtClean="0"/>
              <a:t>, </a:t>
            </a:r>
            <a:r>
              <a:rPr lang="cs-CZ" sz="1800" dirty="0" err="1" smtClean="0"/>
              <a:t>danger</a:t>
            </a:r>
            <a:r>
              <a:rPr lang="cs-CZ" sz="1800" b="1" dirty="0" err="1" smtClean="0"/>
              <a:t>ous</a:t>
            </a:r>
            <a:r>
              <a:rPr lang="cs-CZ" sz="1800" dirty="0" smtClean="0"/>
              <a:t>, </a:t>
            </a:r>
            <a:r>
              <a:rPr lang="cs-CZ" sz="1800" dirty="0" err="1" smtClean="0"/>
              <a:t>reli</a:t>
            </a:r>
            <a:r>
              <a:rPr lang="cs-CZ" sz="1800" b="1" dirty="0" err="1" smtClean="0"/>
              <a:t>able</a:t>
            </a:r>
            <a:r>
              <a:rPr lang="cs-CZ" sz="1800" dirty="0" smtClean="0"/>
              <a:t>, </a:t>
            </a:r>
            <a:r>
              <a:rPr lang="cs-CZ" sz="1800" dirty="0" err="1" smtClean="0"/>
              <a:t>stick</a:t>
            </a:r>
            <a:r>
              <a:rPr lang="cs-CZ" sz="1800" b="1" dirty="0" err="1" smtClean="0"/>
              <a:t>y</a:t>
            </a:r>
            <a:r>
              <a:rPr lang="cs-CZ" sz="1800" dirty="0" smtClean="0"/>
              <a:t>, …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Very</a:t>
            </a:r>
            <a:r>
              <a:rPr lang="cs-CZ" sz="3600" dirty="0" smtClean="0"/>
              <a:t> </a:t>
            </a:r>
            <a:r>
              <a:rPr lang="cs-CZ" sz="3600" dirty="0" err="1" smtClean="0"/>
              <a:t>important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/>
              <a:t>    -</a:t>
            </a:r>
            <a:r>
              <a:rPr lang="cs-CZ" b="1" dirty="0" err="1" smtClean="0"/>
              <a:t>ly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quick</a:t>
            </a:r>
            <a:r>
              <a:rPr lang="cs-CZ" dirty="0" smtClean="0"/>
              <a:t> – </a:t>
            </a:r>
            <a:r>
              <a:rPr lang="cs-CZ" dirty="0" err="1" smtClean="0"/>
              <a:t>quickly</a:t>
            </a:r>
            <a:r>
              <a:rPr lang="cs-CZ" dirty="0" smtClean="0"/>
              <a:t>, </a:t>
            </a:r>
            <a:r>
              <a:rPr lang="cs-CZ" dirty="0" err="1" smtClean="0"/>
              <a:t>slow</a:t>
            </a:r>
            <a:r>
              <a:rPr lang="cs-CZ" dirty="0" smtClean="0"/>
              <a:t> – </a:t>
            </a:r>
            <a:r>
              <a:rPr lang="cs-CZ" dirty="0" err="1" smtClean="0"/>
              <a:t>slowly</a:t>
            </a:r>
            <a:r>
              <a:rPr lang="cs-CZ" dirty="0" smtClean="0"/>
              <a:t>  </a:t>
            </a:r>
          </a:p>
          <a:p>
            <a:r>
              <a:rPr lang="cs-CZ" dirty="0" smtClean="0"/>
              <a:t>         </a:t>
            </a:r>
            <a:r>
              <a:rPr lang="cs-CZ" sz="2400" dirty="0" smtClean="0"/>
              <a:t>(</a:t>
            </a:r>
            <a:r>
              <a:rPr lang="cs-CZ" sz="2400" dirty="0" err="1" smtClean="0"/>
              <a:t>adjective</a:t>
            </a:r>
            <a:r>
              <a:rPr lang="cs-CZ" sz="2400" dirty="0" smtClean="0">
                <a:latin typeface="Times New Roman"/>
                <a:cs typeface="Times New Roman"/>
              </a:rPr>
              <a:t>→ </a:t>
            </a:r>
            <a:r>
              <a:rPr lang="cs-CZ" sz="2400" dirty="0" err="1" smtClean="0">
                <a:latin typeface="Calibri" pitchFamily="34" charset="0"/>
                <a:cs typeface="Times New Roman"/>
              </a:rPr>
              <a:t>adverb</a:t>
            </a:r>
            <a:r>
              <a:rPr lang="cs-CZ" sz="2400" dirty="0" smtClean="0">
                <a:latin typeface="Calibri" pitchFamily="34" charset="0"/>
                <a:cs typeface="Times New Roman"/>
              </a:rPr>
              <a:t>)</a:t>
            </a:r>
            <a:endParaRPr lang="cs-CZ" dirty="0">
              <a:latin typeface="Calibri" pitchFamily="34" charset="0"/>
            </a:endParaRPr>
          </a:p>
          <a:p>
            <a:r>
              <a:rPr lang="cs-CZ" b="1" dirty="0" smtClean="0"/>
              <a:t>-</a:t>
            </a:r>
            <a:r>
              <a:rPr lang="cs-CZ" b="1" dirty="0" err="1" smtClean="0"/>
              <a:t>less</a:t>
            </a:r>
            <a:r>
              <a:rPr lang="cs-CZ" b="1" dirty="0" smtClean="0"/>
              <a:t> – </a:t>
            </a:r>
            <a:r>
              <a:rPr lang="cs-CZ" dirty="0" err="1" smtClean="0"/>
              <a:t>homeless</a:t>
            </a:r>
            <a:r>
              <a:rPr lang="cs-CZ" dirty="0" smtClean="0"/>
              <a:t>, </a:t>
            </a:r>
            <a:r>
              <a:rPr lang="cs-CZ" dirty="0" err="1" smtClean="0"/>
              <a:t>useless</a:t>
            </a:r>
            <a:r>
              <a:rPr lang="cs-CZ" dirty="0" smtClean="0"/>
              <a:t>, </a:t>
            </a:r>
            <a:r>
              <a:rPr lang="cs-CZ" dirty="0" err="1" smtClean="0"/>
              <a:t>careless</a:t>
            </a:r>
            <a:r>
              <a:rPr lang="cs-CZ" dirty="0" smtClean="0"/>
              <a:t>…..</a:t>
            </a:r>
            <a:r>
              <a:rPr lang="cs-CZ" sz="2000" dirty="0" smtClean="0"/>
              <a:t>(</a:t>
            </a:r>
            <a:r>
              <a:rPr lang="cs-CZ" sz="2000" dirty="0" err="1" smtClean="0"/>
              <a:t>without</a:t>
            </a:r>
            <a:r>
              <a:rPr lang="cs-CZ" sz="2000" dirty="0" smtClean="0"/>
              <a:t>) </a:t>
            </a:r>
          </a:p>
          <a:p>
            <a:r>
              <a:rPr lang="cs-CZ" b="1" dirty="0" smtClean="0"/>
              <a:t>-</a:t>
            </a:r>
            <a:r>
              <a:rPr lang="cs-CZ" b="1" dirty="0" err="1" smtClean="0"/>
              <a:t>ful</a:t>
            </a:r>
            <a:r>
              <a:rPr lang="cs-CZ" b="1" dirty="0" smtClean="0"/>
              <a:t> – </a:t>
            </a:r>
            <a:r>
              <a:rPr lang="cs-CZ" dirty="0" err="1" smtClean="0"/>
              <a:t>careful</a:t>
            </a:r>
            <a:r>
              <a:rPr lang="cs-CZ" dirty="0" smtClean="0"/>
              <a:t>, </a:t>
            </a:r>
            <a:r>
              <a:rPr lang="cs-CZ" dirty="0" err="1" smtClean="0"/>
              <a:t>beautiful</a:t>
            </a:r>
            <a:r>
              <a:rPr lang="cs-CZ" dirty="0" smtClean="0"/>
              <a:t>, </a:t>
            </a:r>
            <a:r>
              <a:rPr lang="cs-CZ" dirty="0" err="1" smtClean="0"/>
              <a:t>hopeful</a:t>
            </a:r>
            <a:r>
              <a:rPr lang="cs-CZ" dirty="0" smtClean="0"/>
              <a:t>…..</a:t>
            </a:r>
            <a:r>
              <a:rPr lang="cs-CZ" sz="2000" dirty="0" smtClean="0"/>
              <a:t>(with)  </a:t>
            </a:r>
          </a:p>
          <a:p>
            <a:endParaRPr lang="cs-CZ" sz="2000" b="1" dirty="0"/>
          </a:p>
          <a:p>
            <a:r>
              <a:rPr lang="cs-CZ" sz="2000" b="1" dirty="0" err="1" smtClean="0"/>
              <a:t>Combinations</a:t>
            </a:r>
            <a:r>
              <a:rPr lang="cs-CZ" sz="2000" b="1" dirty="0" smtClean="0"/>
              <a:t>: </a:t>
            </a:r>
            <a:r>
              <a:rPr lang="cs-CZ" sz="2000" dirty="0" err="1" smtClean="0"/>
              <a:t>home</a:t>
            </a:r>
            <a:r>
              <a:rPr lang="cs-CZ" sz="2000" b="1" dirty="0" err="1" smtClean="0"/>
              <a:t>less</a:t>
            </a:r>
            <a:r>
              <a:rPr lang="cs-CZ" sz="2000" dirty="0" err="1" smtClean="0">
                <a:solidFill>
                  <a:srgbClr val="FF0000"/>
                </a:solidFill>
              </a:rPr>
              <a:t>ness</a:t>
            </a:r>
            <a:r>
              <a:rPr lang="cs-CZ" sz="2000" dirty="0" smtClean="0"/>
              <a:t>, </a:t>
            </a:r>
            <a:r>
              <a:rPr lang="cs-CZ" sz="2000" b="1" dirty="0" err="1" smtClean="0"/>
              <a:t>in</a:t>
            </a:r>
            <a:r>
              <a:rPr lang="cs-CZ" sz="2000" dirty="0" err="1" smtClean="0"/>
              <a:t>credib</a:t>
            </a:r>
            <a:r>
              <a:rPr lang="cs-CZ" sz="2000" dirty="0" err="1" smtClean="0">
                <a:solidFill>
                  <a:srgbClr val="FF0000"/>
                </a:solidFill>
              </a:rPr>
              <a:t>ly</a:t>
            </a:r>
            <a:r>
              <a:rPr lang="cs-CZ" sz="2000" dirty="0" smtClean="0"/>
              <a:t>, </a:t>
            </a:r>
            <a:r>
              <a:rPr lang="cs-CZ" sz="2000" b="1" dirty="0" err="1" smtClean="0"/>
              <a:t>un</a:t>
            </a:r>
            <a:r>
              <a:rPr lang="cs-CZ" sz="2000" dirty="0" err="1" smtClean="0"/>
              <a:t>forgett</a:t>
            </a:r>
            <a:r>
              <a:rPr lang="cs-CZ" sz="2000" dirty="0" err="1" smtClean="0">
                <a:solidFill>
                  <a:srgbClr val="FF0000"/>
                </a:solidFill>
              </a:rPr>
              <a:t>able</a:t>
            </a:r>
            <a:r>
              <a:rPr lang="cs-CZ" sz="2000" dirty="0" smtClean="0"/>
              <a:t>……</a:t>
            </a:r>
            <a:endParaRPr lang="en-GB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2) </a:t>
            </a:r>
            <a:r>
              <a:rPr lang="cs-CZ" sz="3600" dirty="0" err="1" smtClean="0"/>
              <a:t>Composition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err="1"/>
              <a:t>h</a:t>
            </a:r>
            <a:r>
              <a:rPr lang="cs-CZ" sz="2800" dirty="0" err="1" smtClean="0"/>
              <a:t>andmade</a:t>
            </a:r>
            <a:r>
              <a:rPr lang="cs-CZ" sz="2800" dirty="0" smtClean="0"/>
              <a:t>, </a:t>
            </a:r>
            <a:r>
              <a:rPr lang="cs-CZ" sz="2800" dirty="0" err="1" smtClean="0"/>
              <a:t>highway</a:t>
            </a:r>
            <a:r>
              <a:rPr lang="cs-CZ" sz="2800" dirty="0" smtClean="0"/>
              <a:t>, </a:t>
            </a:r>
            <a:r>
              <a:rPr lang="cs-CZ" sz="2800" dirty="0" err="1" smtClean="0"/>
              <a:t>greenhouse</a:t>
            </a:r>
            <a:r>
              <a:rPr lang="cs-CZ" sz="2800" dirty="0" smtClean="0"/>
              <a:t>, </a:t>
            </a:r>
            <a:r>
              <a:rPr lang="cs-CZ" sz="2800" dirty="0" err="1" smtClean="0"/>
              <a:t>armchair</a:t>
            </a:r>
            <a:r>
              <a:rPr lang="cs-CZ" sz="2800" dirty="0" smtClean="0"/>
              <a:t>…</a:t>
            </a:r>
          </a:p>
          <a:p>
            <a:r>
              <a:rPr lang="cs-CZ" sz="2800" dirty="0" err="1" smtClean="0"/>
              <a:t>traffic</a:t>
            </a:r>
            <a:r>
              <a:rPr lang="cs-CZ" sz="2800" dirty="0" smtClean="0"/>
              <a:t> </a:t>
            </a:r>
            <a:r>
              <a:rPr lang="cs-CZ" sz="2800" dirty="0" err="1" smtClean="0"/>
              <a:t>lights</a:t>
            </a:r>
            <a:r>
              <a:rPr lang="cs-CZ" sz="2800" dirty="0" smtClean="0"/>
              <a:t>, </a:t>
            </a:r>
            <a:r>
              <a:rPr lang="cs-CZ" sz="2800" dirty="0" err="1" smtClean="0"/>
              <a:t>ice</a:t>
            </a:r>
            <a:r>
              <a:rPr lang="cs-CZ" sz="2800" dirty="0" smtClean="0"/>
              <a:t> </a:t>
            </a:r>
            <a:r>
              <a:rPr lang="cs-CZ" sz="2800" dirty="0" err="1" smtClean="0"/>
              <a:t>cream</a:t>
            </a:r>
            <a:r>
              <a:rPr lang="cs-CZ" sz="2800" dirty="0" smtClean="0"/>
              <a:t>, </a:t>
            </a:r>
            <a:r>
              <a:rPr lang="cs-CZ" sz="2800" dirty="0" err="1" smtClean="0"/>
              <a:t>exercise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……. </a:t>
            </a:r>
          </a:p>
          <a:p>
            <a:r>
              <a:rPr lang="cs-CZ" sz="2800" dirty="0" err="1" smtClean="0"/>
              <a:t>good</a:t>
            </a:r>
            <a:r>
              <a:rPr lang="cs-CZ" sz="2800" dirty="0" smtClean="0"/>
              <a:t>-</a:t>
            </a:r>
            <a:r>
              <a:rPr lang="cs-CZ" sz="2800" dirty="0" err="1" smtClean="0"/>
              <a:t>looking</a:t>
            </a:r>
            <a:r>
              <a:rPr lang="cs-CZ" sz="2800" dirty="0" smtClean="0"/>
              <a:t>, </a:t>
            </a:r>
            <a:r>
              <a:rPr lang="cs-CZ" sz="2800" dirty="0" err="1" smtClean="0"/>
              <a:t>two</a:t>
            </a:r>
            <a:r>
              <a:rPr lang="cs-CZ" sz="2800" dirty="0" smtClean="0"/>
              <a:t>-</a:t>
            </a:r>
            <a:r>
              <a:rPr lang="cs-CZ" sz="2800" dirty="0" err="1" smtClean="0"/>
              <a:t>handed</a:t>
            </a:r>
            <a:r>
              <a:rPr lang="cs-CZ" sz="2800" dirty="0" smtClean="0"/>
              <a:t> (</a:t>
            </a:r>
            <a:r>
              <a:rPr lang="cs-CZ" sz="2800" dirty="0" err="1" smtClean="0"/>
              <a:t>sword</a:t>
            </a:r>
            <a:r>
              <a:rPr lang="cs-CZ" sz="2800" dirty="0" smtClean="0"/>
              <a:t>) ……</a:t>
            </a:r>
          </a:p>
          <a:p>
            <a:endParaRPr lang="cs-CZ" sz="2800" dirty="0"/>
          </a:p>
          <a:p>
            <a:r>
              <a:rPr lang="cs-CZ" sz="2800" dirty="0" smtClean="0"/>
              <a:t>(</a:t>
            </a:r>
            <a:r>
              <a:rPr lang="cs-CZ" sz="2800" dirty="0" err="1" smtClean="0"/>
              <a:t>and</a:t>
            </a:r>
            <a:r>
              <a:rPr lang="cs-CZ" sz="2800" dirty="0" smtClean="0"/>
              <a:t> many </a:t>
            </a:r>
            <a:r>
              <a:rPr lang="cs-CZ" sz="2800" dirty="0" err="1" smtClean="0"/>
              <a:t>other</a:t>
            </a:r>
            <a:r>
              <a:rPr lang="cs-CZ" sz="2800" dirty="0" smtClean="0"/>
              <a:t> </a:t>
            </a:r>
            <a:r>
              <a:rPr lang="cs-CZ" sz="2800" dirty="0" err="1" smtClean="0"/>
              <a:t>varieties</a:t>
            </a:r>
            <a:r>
              <a:rPr lang="cs-CZ" sz="2800" dirty="0" smtClean="0"/>
              <a:t>)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3)</a:t>
            </a:r>
            <a:r>
              <a:rPr lang="cs-CZ" sz="3600" dirty="0" err="1" smtClean="0"/>
              <a:t>Conversion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work</a:t>
            </a:r>
            <a:r>
              <a:rPr lang="cs-CZ" dirty="0" smtClean="0"/>
              <a:t> – to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</a:p>
          <a:p>
            <a:r>
              <a:rPr lang="cs-CZ" dirty="0"/>
              <a:t>w</a:t>
            </a:r>
            <a:r>
              <a:rPr lang="cs-CZ" dirty="0" smtClean="0"/>
              <a:t>ater  - to water 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call</a:t>
            </a:r>
            <a:r>
              <a:rPr lang="cs-CZ" dirty="0" smtClean="0"/>
              <a:t> -  to </a:t>
            </a:r>
            <a:r>
              <a:rPr lang="cs-CZ" dirty="0" err="1" smtClean="0"/>
              <a:t>call</a:t>
            </a:r>
            <a:r>
              <a:rPr lang="cs-CZ" dirty="0" smtClean="0"/>
              <a:t> </a:t>
            </a:r>
          </a:p>
          <a:p>
            <a:r>
              <a:rPr lang="cs-CZ" dirty="0" smtClean="0"/>
              <a:t>a smile - to smile  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jump</a:t>
            </a:r>
            <a:r>
              <a:rPr lang="cs-CZ" dirty="0" smtClean="0"/>
              <a:t> – to </a:t>
            </a:r>
            <a:r>
              <a:rPr lang="cs-CZ" dirty="0" err="1" smtClean="0"/>
              <a:t>jump</a:t>
            </a:r>
            <a:r>
              <a:rPr lang="cs-CZ" dirty="0" smtClean="0"/>
              <a:t> </a:t>
            </a:r>
          </a:p>
          <a:p>
            <a:r>
              <a:rPr lang="cs-CZ" dirty="0" smtClean="0"/>
              <a:t>X</a:t>
            </a:r>
          </a:p>
          <a:p>
            <a:r>
              <a:rPr lang="cs-CZ" dirty="0" err="1" smtClean="0"/>
              <a:t>breath</a:t>
            </a:r>
            <a:r>
              <a:rPr lang="cs-CZ" dirty="0" smtClean="0"/>
              <a:t> –to </a:t>
            </a:r>
            <a:r>
              <a:rPr lang="cs-CZ" dirty="0" err="1" smtClean="0"/>
              <a:t>breathe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advice</a:t>
            </a:r>
            <a:r>
              <a:rPr lang="cs-CZ" dirty="0" smtClean="0"/>
              <a:t> – to </a:t>
            </a:r>
            <a:r>
              <a:rPr lang="cs-CZ" dirty="0" err="1" smtClean="0"/>
              <a:t>advise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Make</a:t>
            </a:r>
            <a:r>
              <a:rPr lang="cs-CZ" sz="3600" dirty="0" smtClean="0"/>
              <a:t> negative </a:t>
            </a:r>
            <a:r>
              <a:rPr lang="cs-CZ" sz="3600" dirty="0" err="1" smtClean="0"/>
              <a:t>meanings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084298"/>
              </p:ext>
            </p:extLst>
          </p:nvPr>
        </p:nvGraphicFramePr>
        <p:xfrm>
          <a:off x="467544" y="1556792"/>
          <a:ext cx="8229600" cy="43924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64296"/>
                <a:gridCol w="5565304"/>
              </a:tblGrid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legal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patient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definite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alcoholic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conformist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nutrition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treatment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fit, </a:t>
                      </a:r>
                      <a:r>
                        <a:rPr lang="cs-CZ" sz="2400" dirty="0" err="1" smtClean="0"/>
                        <a:t>print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behave</a:t>
                      </a:r>
                      <a:r>
                        <a:rPr lang="cs-CZ" sz="2400" dirty="0" smtClean="0"/>
                        <a:t>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illusionment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infection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political</a:t>
                      </a:r>
                      <a:r>
                        <a:rPr lang="cs-CZ" sz="2400" dirty="0" smtClean="0"/>
                        <a:t>,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biotics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clockwise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pathy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kind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fair, </a:t>
                      </a:r>
                      <a:r>
                        <a:rPr lang="cs-CZ" sz="2400" baseline="0" dirty="0" err="1" smtClean="0"/>
                        <a:t>count</a:t>
                      </a:r>
                      <a:r>
                        <a:rPr lang="cs-CZ" sz="2400" baseline="0" dirty="0" smtClean="0"/>
                        <a:t>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Make</a:t>
            </a:r>
            <a:r>
              <a:rPr lang="cs-CZ" sz="3600" dirty="0" smtClean="0"/>
              <a:t> negative </a:t>
            </a:r>
            <a:r>
              <a:rPr lang="cs-CZ" sz="3600" dirty="0" err="1" smtClean="0"/>
              <a:t>meanings</a:t>
            </a:r>
            <a:r>
              <a:rPr lang="cs-CZ" sz="3600" dirty="0" smtClean="0"/>
              <a:t>: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8994378"/>
              </p:ext>
            </p:extLst>
          </p:nvPr>
        </p:nvGraphicFramePr>
        <p:xfrm>
          <a:off x="467544" y="1556792"/>
          <a:ext cx="8229600" cy="439248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664296"/>
                <a:gridCol w="5565304"/>
              </a:tblGrid>
              <a:tr h="54906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il</a:t>
                      </a:r>
                      <a:r>
                        <a:rPr lang="cs-CZ" sz="2400" dirty="0" smtClean="0"/>
                        <a:t>-/</a:t>
                      </a:r>
                      <a:r>
                        <a:rPr lang="cs-CZ" sz="2400" dirty="0" err="1" smtClean="0"/>
                        <a:t>im</a:t>
                      </a:r>
                      <a:r>
                        <a:rPr lang="cs-CZ" sz="2400" dirty="0" smtClean="0"/>
                        <a:t>-/in-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il</a:t>
                      </a:r>
                      <a:r>
                        <a:rPr lang="cs-CZ" sz="2400" dirty="0" err="1" smtClean="0"/>
                        <a:t>legal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im</a:t>
                      </a:r>
                      <a:r>
                        <a:rPr lang="cs-CZ" sz="2400" dirty="0" err="1" smtClean="0"/>
                        <a:t>patient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in</a:t>
                      </a:r>
                      <a:r>
                        <a:rPr lang="cs-CZ" sz="2400" dirty="0" err="1" smtClean="0"/>
                        <a:t>definite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non-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non</a:t>
                      </a:r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alcoholic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non</a:t>
                      </a:r>
                      <a:r>
                        <a:rPr lang="cs-CZ" sz="2400" baseline="0" dirty="0" err="1" smtClean="0"/>
                        <a:t>conformist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mal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mal</a:t>
                      </a:r>
                      <a:r>
                        <a:rPr lang="cs-CZ" sz="2400" dirty="0" err="1" smtClean="0"/>
                        <a:t>nutrition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mal</a:t>
                      </a:r>
                      <a:r>
                        <a:rPr lang="cs-CZ" sz="2400" dirty="0" err="1" smtClean="0"/>
                        <a:t>treatmant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mis-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mis</a:t>
                      </a:r>
                      <a:r>
                        <a:rPr lang="cs-CZ" sz="2400" dirty="0" err="1" smtClean="0"/>
                        <a:t>fit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mis</a:t>
                      </a:r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print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/>
                        <a:t>misbehave</a:t>
                      </a:r>
                      <a:r>
                        <a:rPr lang="cs-CZ" sz="2400" dirty="0" smtClean="0"/>
                        <a:t>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dis-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dis</a:t>
                      </a:r>
                      <a:r>
                        <a:rPr lang="cs-CZ" sz="2400" dirty="0" err="1" smtClean="0"/>
                        <a:t>illusionment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dis</a:t>
                      </a:r>
                      <a:r>
                        <a:rPr lang="cs-CZ" sz="2400" dirty="0" err="1" smtClean="0"/>
                        <a:t>infection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</a:t>
                      </a:r>
                      <a:r>
                        <a:rPr lang="cs-CZ" sz="2400" dirty="0" err="1" smtClean="0"/>
                        <a:t>political</a:t>
                      </a:r>
                      <a:r>
                        <a:rPr lang="cs-CZ" sz="2400" dirty="0" smtClean="0"/>
                        <a:t>,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anti-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anti</a:t>
                      </a:r>
                      <a:r>
                        <a:rPr lang="cs-CZ" sz="2400" dirty="0" err="1" smtClean="0"/>
                        <a:t>biotics,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anti</a:t>
                      </a:r>
                      <a:r>
                        <a:rPr lang="cs-CZ" sz="2400" dirty="0" err="1" smtClean="0"/>
                        <a:t>clockwise</a:t>
                      </a:r>
                      <a:r>
                        <a:rPr lang="cs-CZ" sz="2400" dirty="0" smtClean="0"/>
                        <a:t>, </a:t>
                      </a:r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anti</a:t>
                      </a:r>
                      <a:r>
                        <a:rPr lang="cs-CZ" sz="2400" dirty="0" err="1" smtClean="0"/>
                        <a:t>pathy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9061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un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rgbClr val="FF0000"/>
                          </a:solidFill>
                        </a:rPr>
                        <a:t>un</a:t>
                      </a:r>
                      <a:r>
                        <a:rPr lang="cs-CZ" sz="2400" dirty="0" err="1" smtClean="0"/>
                        <a:t>kind</a:t>
                      </a:r>
                      <a:r>
                        <a:rPr lang="cs-CZ" sz="2400" dirty="0" smtClean="0"/>
                        <a:t>,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un</a:t>
                      </a:r>
                      <a:r>
                        <a:rPr lang="cs-CZ" sz="2400" baseline="0" dirty="0" smtClean="0"/>
                        <a:t>fair, </a:t>
                      </a:r>
                      <a:r>
                        <a:rPr lang="cs-CZ" sz="2400" baseline="0" dirty="0" err="1" smtClean="0">
                          <a:solidFill>
                            <a:srgbClr val="FF0000"/>
                          </a:solidFill>
                        </a:rPr>
                        <a:t>un</a:t>
                      </a:r>
                      <a:r>
                        <a:rPr lang="cs-CZ" sz="2400" baseline="0" dirty="0" err="1" smtClean="0"/>
                        <a:t>count</a:t>
                      </a:r>
                      <a:r>
                        <a:rPr lang="cs-CZ" sz="2400" baseline="0" dirty="0" smtClean="0"/>
                        <a:t> 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1507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empty</a:t>
            </a:r>
            <a:r>
              <a:rPr lang="cs-CZ" sz="3600" dirty="0" smtClean="0"/>
              <a:t> </a:t>
            </a:r>
            <a:r>
              <a:rPr lang="cs-CZ" sz="3600" dirty="0" err="1" smtClean="0"/>
              <a:t>gaps</a:t>
            </a:r>
            <a:r>
              <a:rPr lang="cs-CZ" sz="3600" dirty="0" smtClean="0"/>
              <a:t>:     </a:t>
            </a:r>
            <a:r>
              <a:rPr lang="cs-CZ" sz="3600" smtClean="0"/>
              <a:t>Complete:                                                              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4338901"/>
              </p:ext>
            </p:extLst>
          </p:nvPr>
        </p:nvGraphicFramePr>
        <p:xfrm>
          <a:off x="457200" y="1600200"/>
          <a:ext cx="8229600" cy="463711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71600"/>
                <a:gridCol w="1375048"/>
                <a:gridCol w="1368152"/>
                <a:gridCol w="1371600"/>
                <a:gridCol w="1004664"/>
                <a:gridCol w="1738536"/>
              </a:tblGrid>
              <a:tr h="515235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melon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ful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traffic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fall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ness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lily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less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shelf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un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shop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im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worm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-ion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run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able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word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work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ical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land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ship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V="1">
            <a:off x="1475656" y="1988840"/>
            <a:ext cx="360040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75656" y="2348880"/>
            <a:ext cx="36004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475656" y="2348880"/>
            <a:ext cx="360040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115616" y="3356992"/>
            <a:ext cx="720080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115616" y="3861048"/>
            <a:ext cx="72008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115616" y="3861048"/>
            <a:ext cx="72008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187624" y="4941168"/>
            <a:ext cx="648072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187624" y="5445224"/>
            <a:ext cx="64807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115616" y="5445224"/>
            <a:ext cx="720080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355976" y="1844824"/>
            <a:ext cx="288032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4355976" y="2348880"/>
            <a:ext cx="288032" cy="720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211960" y="2492896"/>
            <a:ext cx="432048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4211960" y="3356992"/>
            <a:ext cx="43204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4355976" y="3861048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 flipV="1">
            <a:off x="4211960" y="4005064"/>
            <a:ext cx="432048" cy="5040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4211960" y="4797152"/>
            <a:ext cx="432048" cy="3960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4211960" y="5445224"/>
            <a:ext cx="43204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 flipV="1">
            <a:off x="4211960" y="5589240"/>
            <a:ext cx="43204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272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600" dirty="0" err="1" smtClean="0"/>
              <a:t>Complete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empty</a:t>
            </a:r>
            <a:r>
              <a:rPr lang="cs-CZ" sz="3600" dirty="0" smtClean="0"/>
              <a:t> </a:t>
            </a:r>
            <a:r>
              <a:rPr lang="cs-CZ" sz="3600" dirty="0" err="1" smtClean="0"/>
              <a:t>gaps</a:t>
            </a:r>
            <a:r>
              <a:rPr lang="cs-CZ" sz="3600" dirty="0" smtClean="0"/>
              <a:t>:     </a:t>
            </a:r>
            <a:r>
              <a:rPr lang="cs-CZ" sz="3600" smtClean="0"/>
              <a:t>Complete:                                                              </a:t>
            </a:r>
            <a:endParaRPr lang="en-GB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545118"/>
              </p:ext>
            </p:extLst>
          </p:nvPr>
        </p:nvGraphicFramePr>
        <p:xfrm>
          <a:off x="457200" y="1600200"/>
          <a:ext cx="8229600" cy="463711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71600"/>
                <a:gridCol w="1375048"/>
                <a:gridCol w="1368152"/>
                <a:gridCol w="1371600"/>
                <a:gridCol w="1004664"/>
                <a:gridCol w="1738536"/>
              </a:tblGrid>
              <a:tr h="515235"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lights</a:t>
                      </a:r>
                      <a:r>
                        <a:rPr lang="cs-CZ" sz="2000" dirty="0" smtClean="0"/>
                        <a:t>/</a:t>
                      </a:r>
                      <a:r>
                        <a:rPr lang="cs-CZ" sz="2000" dirty="0" err="1" smtClean="0"/>
                        <a:t>rules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melon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ful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careful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traffic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warden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water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fall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ness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happiness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jam/ police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lily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less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useless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cream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shelf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un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unhappy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flower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book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shop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im</a:t>
                      </a:r>
                      <a:r>
                        <a:rPr lang="cs-CZ" sz="2400" dirty="0" smtClean="0"/>
                        <a:t>-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impatien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glasses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worm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-ion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derivation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play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run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able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readable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word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class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home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work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ical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biological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5235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order</a:t>
                      </a:r>
                      <a:endParaRPr lang="en-GB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land</a:t>
                      </a:r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-</a:t>
                      </a:r>
                      <a:r>
                        <a:rPr lang="cs-CZ" sz="2400" dirty="0" err="1" smtClean="0"/>
                        <a:t>ship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dictatorship</a:t>
                      </a:r>
                      <a:endParaRPr lang="en-GB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Prezentace a úlohy – autor.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45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709</Words>
  <Application>Microsoft Office PowerPoint</Application>
  <PresentationFormat>Předvádění na obrazovce (4:3)</PresentationFormat>
  <Paragraphs>169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Anotace</vt:lpstr>
      <vt:lpstr>Word formation</vt:lpstr>
      <vt:lpstr>Many ways:</vt:lpstr>
      <vt:lpstr>1) Derivation – A) prefixes + B) suffixes</vt:lpstr>
      <vt:lpstr>1) Derivation – A)prefixes + B) suffixes</vt:lpstr>
      <vt:lpstr>Very important:</vt:lpstr>
      <vt:lpstr>2) Composition:</vt:lpstr>
      <vt:lpstr>3)Conversion</vt:lpstr>
      <vt:lpstr>Make negative meanings:</vt:lpstr>
      <vt:lpstr>Make negative meanings:</vt:lpstr>
      <vt:lpstr>Complete the empty gaps:     Complete:                                                              </vt:lpstr>
      <vt:lpstr>Complete the empty gaps:     Complete:                                                              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formation</dc:title>
  <dc:creator>jenda</dc:creator>
  <cp:lastModifiedBy>Jana Neradová</cp:lastModifiedBy>
  <cp:revision>44</cp:revision>
  <dcterms:created xsi:type="dcterms:W3CDTF">2013-07-22T17:33:26Z</dcterms:created>
  <dcterms:modified xsi:type="dcterms:W3CDTF">2013-07-22T21:41:49Z</dcterms:modified>
</cp:coreProperties>
</file>