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6" r:id="rId3"/>
    <p:sldId id="267" r:id="rId4"/>
    <p:sldId id="259" r:id="rId5"/>
    <p:sldId id="260" r:id="rId6"/>
    <p:sldId id="261" r:id="rId7"/>
    <p:sldId id="263" r:id="rId8"/>
    <p:sldId id="264" r:id="rId9"/>
    <p:sldId id="26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4CAB54-81BB-4D91-B8BA-869E41D7716B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80EA51-BC3C-49B1-825A-C2D03822B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120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017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369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3675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733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298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8562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243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941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800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7496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30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56FB88-4B5E-422D-A899-1FE67EDC1FEE}" type="datetimeFigureOut">
              <a:rPr lang="en-US" smtClean="0"/>
              <a:t>7/17/2013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13E502-88D1-45F0-BBA5-25FC9215B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5035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37848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Jana Neradová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VY_32_INOVACE_03B_09_Passive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voice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Gramatika pro maturitní přípravu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4544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 smtClean="0"/>
              <a:t>Passive</a:t>
            </a:r>
            <a:r>
              <a:rPr lang="cs-CZ" b="1" dirty="0" smtClean="0"/>
              <a:t> </a:t>
            </a:r>
            <a:r>
              <a:rPr lang="cs-CZ" b="1" dirty="0" err="1" smtClean="0"/>
              <a:t>voice</a:t>
            </a:r>
            <a:endParaRPr lang="en-US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76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Anotace</a:t>
            </a:r>
            <a:endParaRPr lang="en-US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Materiál je určen žákům na úrovni B1,B2.</a:t>
            </a:r>
          </a:p>
          <a:p>
            <a:r>
              <a:rPr lang="cs-CZ" sz="2400" dirty="0" smtClean="0"/>
              <a:t>Je koncipován jako stručné a přehledné opakování základních rysů trpného rodu.</a:t>
            </a:r>
          </a:p>
          <a:p>
            <a:r>
              <a:rPr lang="cs-CZ" sz="2400" dirty="0" smtClean="0"/>
              <a:t>Materiál je plánován pro poslední ročník před maturitou ale může být použit dle potřeby při opakování probraného tématu.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5-6: Žáci si názorně zopakují pravidla použití a vzorec vytváření vět s pasivním tvarem slovesa.</a:t>
            </a:r>
          </a:p>
          <a:p>
            <a:r>
              <a:rPr lang="cs-CZ" sz="2400" dirty="0" err="1" smtClean="0"/>
              <a:t>Slidy</a:t>
            </a:r>
            <a:r>
              <a:rPr lang="cs-CZ" sz="2400" dirty="0" smtClean="0"/>
              <a:t> 7-10: Žáci používají pravidla ve 2 variantách cvičení.</a:t>
            </a:r>
          </a:p>
          <a:p>
            <a:r>
              <a:rPr lang="cs-CZ" sz="2400" dirty="0" smtClean="0"/>
              <a:t>Pomocí digitálního pera vpisují správná řešení do tabulek, popřípadě vyškrtávají to, co je špatně. </a:t>
            </a:r>
          </a:p>
          <a:p>
            <a:r>
              <a:rPr lang="cs-CZ" sz="2400" dirty="0"/>
              <a:t>Úlohy lze též provádět fixem, nebo křídou do </a:t>
            </a:r>
            <a:r>
              <a:rPr lang="cs-CZ" sz="2400" dirty="0" err="1"/>
              <a:t>slidu</a:t>
            </a:r>
            <a:r>
              <a:rPr lang="cs-CZ" sz="2400" dirty="0"/>
              <a:t>, promítnutého na bílou interaktivní tabuli.</a:t>
            </a:r>
          </a:p>
          <a:p>
            <a:r>
              <a:rPr lang="cs-CZ" sz="2400" dirty="0"/>
              <a:t>Vzhledem k početně malým jazykovým skupinám, lze užít materiál k samostatné práci v PC učebně.</a:t>
            </a:r>
          </a:p>
          <a:p>
            <a:r>
              <a:rPr lang="cs-CZ" sz="2400" dirty="0"/>
              <a:t>Shrnutí všech aktivit, včetně kontroly, musí být doplněno ve spolupráci s vyučujícím.</a:t>
            </a:r>
          </a:p>
          <a:p>
            <a:r>
              <a:rPr lang="cs-CZ" sz="2400" dirty="0"/>
              <a:t>Materiál je určen k interaktivní výuce.</a:t>
            </a:r>
            <a:endParaRPr lang="en-US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39314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ery </a:t>
            </a:r>
            <a:r>
              <a:rPr lang="cs-CZ" sz="2400" b="1" dirty="0" err="1" smtClean="0"/>
              <a:t>frequent</a:t>
            </a:r>
            <a:r>
              <a:rPr lang="cs-CZ" sz="2400" dirty="0" smtClean="0"/>
              <a:t> in </a:t>
            </a:r>
            <a:r>
              <a:rPr lang="cs-CZ" sz="2400" dirty="0" err="1" smtClean="0"/>
              <a:t>English</a:t>
            </a:r>
            <a:endParaRPr lang="cs-CZ" sz="2400" dirty="0" smtClean="0"/>
          </a:p>
          <a:p>
            <a:r>
              <a:rPr lang="cs-CZ" sz="2400" dirty="0" err="1" smtClean="0"/>
              <a:t>We</a:t>
            </a:r>
            <a:r>
              <a:rPr lang="cs-CZ" sz="2400" dirty="0" smtClean="0"/>
              <a:t> use </a:t>
            </a:r>
            <a:r>
              <a:rPr lang="cs-CZ" sz="2400" dirty="0" err="1" smtClean="0"/>
              <a:t>it</a:t>
            </a:r>
            <a:r>
              <a:rPr lang="cs-CZ" sz="2400" dirty="0" smtClean="0"/>
              <a:t> to express </a:t>
            </a:r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happened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object</a:t>
            </a:r>
            <a:r>
              <a:rPr lang="cs-CZ" sz="2400" b="1" dirty="0" smtClean="0"/>
              <a:t>.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( </a:t>
            </a:r>
            <a:r>
              <a:rPr lang="cs-CZ" sz="2400" dirty="0" err="1" smtClean="0"/>
              <a:t>when</a:t>
            </a:r>
            <a:r>
              <a:rPr lang="cs-CZ" sz="2400" dirty="0" smtClean="0"/>
              <a:t> </a:t>
            </a:r>
            <a:r>
              <a:rPr lang="cs-CZ" sz="2400" b="1" dirty="0" err="1" smtClean="0"/>
              <a:t>subject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b="1" dirty="0" smtClean="0"/>
              <a:t>NOT ACTIVE</a:t>
            </a:r>
            <a:r>
              <a:rPr lang="cs-CZ" sz="2400" dirty="0" smtClean="0"/>
              <a:t> =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passive</a:t>
            </a:r>
            <a:r>
              <a:rPr lang="cs-CZ" sz="2400" dirty="0" smtClean="0"/>
              <a:t>) </a:t>
            </a:r>
          </a:p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originator</a:t>
            </a:r>
            <a:r>
              <a:rPr lang="cs-CZ" sz="2400" dirty="0" smtClean="0"/>
              <a:t>/agent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connected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BY</a:t>
            </a:r>
            <a:r>
              <a:rPr lang="cs-CZ" sz="2400" b="1" dirty="0" smtClean="0"/>
              <a:t> </a:t>
            </a:r>
            <a:r>
              <a:rPr lang="cs-CZ" sz="2000" dirty="0" smtClean="0"/>
              <a:t>(…by Shakespeare)</a:t>
            </a:r>
          </a:p>
          <a:p>
            <a:endParaRPr lang="cs-CZ" sz="2400" dirty="0"/>
          </a:p>
          <a:p>
            <a:r>
              <a:rPr lang="cs-CZ" sz="2400" dirty="0" smtClean="0"/>
              <a:t>Not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verbs</a:t>
            </a:r>
            <a:r>
              <a:rPr lang="cs-CZ" sz="2400" dirty="0" smtClean="0"/>
              <a:t> are </a:t>
            </a:r>
            <a:r>
              <a:rPr lang="cs-CZ" sz="2400" dirty="0" err="1" smtClean="0"/>
              <a:t>able</a:t>
            </a:r>
            <a:r>
              <a:rPr lang="cs-CZ" sz="2400" dirty="0" smtClean="0"/>
              <a:t> to </a:t>
            </a:r>
            <a:r>
              <a:rPr lang="cs-CZ" sz="2400" dirty="0" err="1" smtClean="0"/>
              <a:t>create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passive</a:t>
            </a:r>
            <a:r>
              <a:rPr lang="cs-CZ" sz="2400" dirty="0" smtClean="0"/>
              <a:t> </a:t>
            </a:r>
            <a:r>
              <a:rPr lang="cs-CZ" sz="2400" dirty="0" err="1" smtClean="0"/>
              <a:t>form</a:t>
            </a:r>
            <a:r>
              <a:rPr lang="cs-CZ" sz="2400" dirty="0" smtClean="0"/>
              <a:t>!</a:t>
            </a:r>
          </a:p>
          <a:p>
            <a:pPr marL="0" indent="0">
              <a:buNone/>
            </a:pPr>
            <a:r>
              <a:rPr lang="cs-CZ" sz="2400" dirty="0" smtClean="0"/>
              <a:t>    (</a:t>
            </a:r>
            <a:r>
              <a:rPr lang="cs-CZ" sz="2400" dirty="0" err="1" smtClean="0"/>
              <a:t>only</a:t>
            </a:r>
            <a:r>
              <a:rPr lang="cs-CZ" sz="2400" dirty="0" smtClean="0"/>
              <a:t> </a:t>
            </a:r>
            <a:r>
              <a:rPr lang="cs-CZ" sz="2400" dirty="0" err="1" smtClean="0"/>
              <a:t>verbs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direct </a:t>
            </a:r>
            <a:r>
              <a:rPr lang="cs-CZ" sz="2400" dirty="0" err="1" smtClean="0"/>
              <a:t>object</a:t>
            </a:r>
            <a:r>
              <a:rPr lang="cs-CZ" sz="2400" dirty="0" smtClean="0"/>
              <a:t> = </a:t>
            </a:r>
            <a:r>
              <a:rPr lang="cs-CZ" sz="2400" dirty="0" err="1"/>
              <a:t>w</a:t>
            </a:r>
            <a:r>
              <a:rPr lang="cs-CZ" sz="2400" dirty="0" err="1" smtClean="0"/>
              <a:t>ith</a:t>
            </a:r>
            <a:r>
              <a:rPr lang="cs-CZ" sz="2400" dirty="0" smtClean="0"/>
              <a:t> </a:t>
            </a:r>
            <a:r>
              <a:rPr lang="cs-CZ" sz="2400" b="1" dirty="0" smtClean="0"/>
              <a:t>NO </a:t>
            </a:r>
            <a:r>
              <a:rPr lang="cs-CZ" sz="2400" b="1" dirty="0" err="1" smtClean="0"/>
              <a:t>preposition</a:t>
            </a:r>
            <a:r>
              <a:rPr lang="cs-CZ" sz="2400" dirty="0" smtClean="0"/>
              <a:t>)</a:t>
            </a:r>
          </a:p>
          <a:p>
            <a:endParaRPr lang="cs-CZ" sz="2400" dirty="0"/>
          </a:p>
          <a:p>
            <a:r>
              <a:rPr lang="cs-CZ" sz="2400" dirty="0" smtClean="0"/>
              <a:t>Verb </a:t>
            </a:r>
            <a:r>
              <a:rPr lang="cs-CZ" sz="2400" dirty="0" err="1" smtClean="0"/>
              <a:t>pattern</a:t>
            </a:r>
            <a:r>
              <a:rPr lang="cs-CZ" sz="2400" dirty="0" smtClean="0"/>
              <a:t>:       </a:t>
            </a:r>
            <a:r>
              <a:rPr lang="cs-CZ" sz="2800" b="1" dirty="0" smtClean="0">
                <a:solidFill>
                  <a:srgbClr val="FF0000"/>
                </a:solidFill>
              </a:rPr>
              <a:t>BE +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past </a:t>
            </a:r>
            <a:r>
              <a:rPr lang="cs-CZ" sz="2800" b="1" dirty="0" err="1" smtClean="0">
                <a:solidFill>
                  <a:srgbClr val="FF0000"/>
                </a:solidFill>
              </a:rPr>
              <a:t>participle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</a:t>
            </a:r>
            <a:r>
              <a:rPr lang="cs-CZ" sz="2400" b="1" dirty="0" smtClean="0"/>
              <a:t> </a:t>
            </a:r>
            <a:r>
              <a:rPr lang="cs-CZ" sz="2000" dirty="0" err="1" smtClean="0"/>
              <a:t>example</a:t>
            </a:r>
            <a:r>
              <a:rPr lang="cs-CZ" sz="2000" dirty="0" smtClean="0"/>
              <a:t>:</a:t>
            </a:r>
            <a:r>
              <a:rPr lang="cs-CZ" sz="2400" b="1" dirty="0" smtClean="0"/>
              <a:t>                 He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 + </a:t>
            </a:r>
            <a:r>
              <a:rPr lang="cs-CZ" sz="2400" b="1" dirty="0" err="1" smtClean="0"/>
              <a:t>invited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party  </a:t>
            </a:r>
            <a:r>
              <a:rPr lang="cs-CZ" sz="2400" b="1" dirty="0" smtClean="0">
                <a:solidFill>
                  <a:srgbClr val="FF0000"/>
                </a:solidFill>
              </a:rPr>
              <a:t>by</a:t>
            </a:r>
            <a:r>
              <a:rPr lang="cs-CZ" sz="2400" b="1" dirty="0" smtClean="0"/>
              <a:t> his </a:t>
            </a:r>
            <a:r>
              <a:rPr lang="cs-CZ" sz="2400" b="1" dirty="0" err="1" smtClean="0"/>
              <a:t>friend</a:t>
            </a:r>
            <a:r>
              <a:rPr lang="cs-CZ" sz="2400" b="1" dirty="0" smtClean="0"/>
              <a:t>.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en-US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012160" y="3212976"/>
            <a:ext cx="864096" cy="237626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227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err="1" smtClean="0"/>
              <a:t>Examples</a:t>
            </a:r>
            <a:r>
              <a:rPr lang="cs-CZ" dirty="0" smtClean="0"/>
              <a:t> in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tenses</a:t>
            </a:r>
            <a:r>
              <a:rPr lang="cs-CZ" dirty="0"/>
              <a:t>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He    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                 </a:t>
            </a:r>
            <a:r>
              <a:rPr lang="cs-CZ" sz="2400" b="1" dirty="0" err="1" smtClean="0"/>
              <a:t>called</a:t>
            </a:r>
            <a:r>
              <a:rPr lang="cs-CZ" sz="2400" dirty="0" smtClean="0"/>
              <a:t>   to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headmaster</a:t>
            </a:r>
            <a:r>
              <a:rPr lang="cs-CZ" sz="2400" dirty="0" smtClean="0"/>
              <a:t> </a:t>
            </a:r>
            <a:r>
              <a:rPr lang="cs-CZ" sz="2400" dirty="0" err="1" smtClean="0"/>
              <a:t>every</a:t>
            </a:r>
            <a:r>
              <a:rPr lang="cs-CZ" sz="2400" dirty="0" smtClean="0"/>
              <a:t> </a:t>
            </a:r>
            <a:r>
              <a:rPr lang="cs-CZ" sz="2400" dirty="0" err="1" smtClean="0"/>
              <a:t>month</a:t>
            </a:r>
            <a:r>
              <a:rPr lang="cs-CZ" sz="2400" dirty="0" smtClean="0"/>
              <a:t>!</a:t>
            </a:r>
          </a:p>
          <a:p>
            <a:r>
              <a:rPr lang="cs-CZ" sz="2400" dirty="0" smtClean="0"/>
              <a:t>He     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being</a:t>
            </a:r>
            <a:r>
              <a:rPr lang="cs-CZ" sz="2400" b="1" dirty="0" smtClean="0"/>
              <a:t>       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 </a:t>
            </a:r>
            <a:r>
              <a:rPr lang="cs-CZ" sz="2400" dirty="0" smtClean="0"/>
              <a:t>to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headmaster</a:t>
            </a:r>
            <a:r>
              <a:rPr lang="cs-CZ" sz="2400" dirty="0" smtClean="0"/>
              <a:t> just </a:t>
            </a:r>
            <a:r>
              <a:rPr lang="cs-CZ" sz="2400" dirty="0" err="1" smtClean="0"/>
              <a:t>now</a:t>
            </a:r>
            <a:r>
              <a:rPr lang="cs-CZ" sz="2400" dirty="0" smtClean="0"/>
              <a:t>! </a:t>
            </a:r>
          </a:p>
          <a:p>
            <a:r>
              <a:rPr lang="cs-CZ" sz="2400" dirty="0" smtClean="0"/>
              <a:t>He     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            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  </a:t>
            </a:r>
            <a:r>
              <a:rPr lang="cs-CZ" sz="2400" dirty="0" smtClean="0"/>
              <a:t>to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headmaster</a:t>
            </a:r>
            <a:r>
              <a:rPr lang="cs-CZ" sz="2400" dirty="0" smtClean="0"/>
              <a:t>,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He     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being</a:t>
            </a:r>
            <a:r>
              <a:rPr lang="cs-CZ" sz="2400" b="1" dirty="0" smtClean="0"/>
              <a:t>  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  </a:t>
            </a:r>
            <a:r>
              <a:rPr lang="cs-CZ" sz="2400" dirty="0" smtClean="0"/>
              <a:t>to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headmaster</a:t>
            </a:r>
            <a:r>
              <a:rPr lang="cs-CZ" sz="2400" dirty="0" smtClean="0"/>
              <a:t>  </a:t>
            </a:r>
            <a:r>
              <a:rPr lang="cs-CZ" sz="2400" dirty="0" err="1" smtClean="0"/>
              <a:t>that</a:t>
            </a:r>
            <a:r>
              <a:rPr lang="cs-CZ" sz="2400" dirty="0" smtClean="0"/>
              <a:t> </a:t>
            </a:r>
            <a:r>
              <a:rPr lang="cs-CZ" sz="2400" dirty="0" err="1" smtClean="0"/>
              <a:t>time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He      </a:t>
            </a:r>
            <a:r>
              <a:rPr lang="cs-CZ" sz="2400" b="1" dirty="0" err="1" smtClean="0"/>
              <a:t>will</a:t>
            </a:r>
            <a:r>
              <a:rPr lang="cs-CZ" sz="2400" b="1" dirty="0" smtClean="0"/>
              <a:t>  </a:t>
            </a:r>
            <a:r>
              <a:rPr lang="cs-CZ" sz="2400" b="1" dirty="0" err="1" smtClean="0"/>
              <a:t>be</a:t>
            </a:r>
            <a:r>
              <a:rPr lang="cs-CZ" sz="2400" b="1" dirty="0" smtClean="0"/>
              <a:t>        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 </a:t>
            </a:r>
            <a:r>
              <a:rPr lang="cs-CZ" sz="2400" dirty="0" smtClean="0"/>
              <a:t>to </a:t>
            </a:r>
            <a:r>
              <a:rPr lang="cs-CZ" sz="2400" dirty="0" err="1" smtClean="0"/>
              <a:t>our</a:t>
            </a:r>
            <a:r>
              <a:rPr lang="cs-CZ" sz="2400" dirty="0" smtClean="0"/>
              <a:t> </a:t>
            </a:r>
            <a:r>
              <a:rPr lang="cs-CZ" sz="2400" dirty="0" err="1" smtClean="0"/>
              <a:t>heamaster</a:t>
            </a:r>
            <a:r>
              <a:rPr lang="cs-CZ" sz="2400" dirty="0" smtClean="0"/>
              <a:t> </a:t>
            </a:r>
            <a:r>
              <a:rPr lang="cs-CZ" sz="2400" dirty="0" err="1" smtClean="0"/>
              <a:t>tomorrow</a:t>
            </a:r>
            <a:r>
              <a:rPr lang="cs-CZ" sz="2400" dirty="0" smtClean="0"/>
              <a:t>!</a:t>
            </a:r>
          </a:p>
          <a:p>
            <a:r>
              <a:rPr lang="cs-CZ" sz="2400" dirty="0" smtClean="0"/>
              <a:t>He      </a:t>
            </a:r>
            <a:r>
              <a:rPr lang="cs-CZ" sz="2400" b="1" dirty="0" smtClean="0"/>
              <a:t>has </a:t>
            </a:r>
            <a:r>
              <a:rPr lang="cs-CZ" sz="2400" b="1" dirty="0" err="1" smtClean="0"/>
              <a:t>been</a:t>
            </a:r>
            <a:r>
              <a:rPr lang="cs-CZ" sz="2400" b="1" dirty="0" smtClean="0"/>
              <a:t>    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 </a:t>
            </a:r>
            <a:r>
              <a:rPr lang="cs-CZ" sz="2400" dirty="0" smtClean="0"/>
              <a:t>to </a:t>
            </a:r>
            <a:r>
              <a:rPr lang="cs-CZ" sz="2400" dirty="0" err="1" smtClean="0"/>
              <a:t>him</a:t>
            </a:r>
            <a:r>
              <a:rPr lang="cs-CZ" sz="2400" dirty="0" smtClean="0"/>
              <a:t> many </a:t>
            </a:r>
            <a:r>
              <a:rPr lang="cs-CZ" sz="2400" dirty="0" err="1" smtClean="0"/>
              <a:t>times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He      </a:t>
            </a:r>
            <a:r>
              <a:rPr lang="cs-CZ" sz="2400" b="1" dirty="0" smtClean="0"/>
              <a:t>had </a:t>
            </a:r>
            <a:r>
              <a:rPr lang="cs-CZ" sz="2400" b="1" dirty="0" err="1" smtClean="0"/>
              <a:t>been</a:t>
            </a:r>
            <a:r>
              <a:rPr lang="cs-CZ" sz="2400" b="1" dirty="0" smtClean="0"/>
              <a:t>   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  </a:t>
            </a:r>
            <a:r>
              <a:rPr lang="cs-CZ" sz="2400" dirty="0" smtClean="0"/>
              <a:t>to </a:t>
            </a:r>
            <a:r>
              <a:rPr lang="cs-CZ" sz="2400" dirty="0" err="1" smtClean="0"/>
              <a:t>him</a:t>
            </a:r>
            <a:r>
              <a:rPr lang="cs-CZ" sz="2400" dirty="0" smtClean="0"/>
              <a:t> many </a:t>
            </a:r>
            <a:r>
              <a:rPr lang="cs-CZ" sz="2400" dirty="0" err="1" smtClean="0"/>
              <a:t>times</a:t>
            </a:r>
            <a:r>
              <a:rPr lang="cs-CZ" sz="2400" dirty="0" smtClean="0"/>
              <a:t> </a:t>
            </a:r>
            <a:r>
              <a:rPr lang="cs-CZ" sz="2400" dirty="0" err="1" smtClean="0"/>
              <a:t>before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pPr marL="0" indent="0">
              <a:buNone/>
            </a:pPr>
            <a:r>
              <a:rPr lang="cs-CZ" sz="2000" dirty="0" err="1" smtClean="0"/>
              <a:t>Some</a:t>
            </a:r>
            <a:r>
              <a:rPr lang="cs-CZ" sz="2000" dirty="0" smtClean="0"/>
              <a:t> </a:t>
            </a:r>
            <a:r>
              <a:rPr lang="cs-CZ" sz="2000" dirty="0" err="1" smtClean="0"/>
              <a:t>other</a:t>
            </a:r>
            <a:r>
              <a:rPr lang="cs-CZ" sz="2000" dirty="0" smtClean="0"/>
              <a:t> </a:t>
            </a:r>
            <a:r>
              <a:rPr lang="cs-CZ" sz="2000" dirty="0" err="1" smtClean="0"/>
              <a:t>tenses</a:t>
            </a:r>
            <a:r>
              <a:rPr lang="cs-CZ" sz="2000" dirty="0" smtClean="0"/>
              <a:t> in </a:t>
            </a:r>
            <a:r>
              <a:rPr lang="cs-CZ" sz="2000" dirty="0" err="1" smtClean="0"/>
              <a:t>passive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be</a:t>
            </a:r>
            <a:r>
              <a:rPr lang="cs-CZ" sz="2000" dirty="0" smtClean="0"/>
              <a:t> made </a:t>
            </a:r>
            <a:r>
              <a:rPr lang="cs-CZ" sz="2000" dirty="0" err="1" smtClean="0"/>
              <a:t>following</a:t>
            </a:r>
            <a:r>
              <a:rPr lang="cs-CZ" sz="2000" dirty="0" smtClean="0"/>
              <a:t> </a:t>
            </a:r>
            <a:r>
              <a:rPr lang="cs-CZ" sz="2000" dirty="0" err="1" smtClean="0"/>
              <a:t>this</a:t>
            </a:r>
            <a:r>
              <a:rPr lang="cs-CZ" sz="2000" dirty="0" smtClean="0"/>
              <a:t> verb </a:t>
            </a:r>
            <a:r>
              <a:rPr lang="cs-CZ" sz="2000" dirty="0" err="1" smtClean="0"/>
              <a:t>pattern</a:t>
            </a:r>
            <a:r>
              <a:rPr lang="cs-CZ" sz="2000" dirty="0" smtClean="0"/>
              <a:t>, but not </a:t>
            </a:r>
            <a:r>
              <a:rPr lang="cs-CZ" sz="2000" dirty="0" err="1" smtClean="0"/>
              <a:t>all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them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pracitcal</a:t>
            </a:r>
            <a:r>
              <a:rPr lang="cs-CZ" sz="2000" dirty="0" smtClean="0"/>
              <a:t> </a:t>
            </a:r>
            <a:r>
              <a:rPr lang="cs-CZ" sz="2000" dirty="0" err="1" smtClean="0"/>
              <a:t>usage</a:t>
            </a:r>
            <a:r>
              <a:rPr lang="cs-CZ" sz="2400" dirty="0" smtClean="0"/>
              <a:t>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8074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600" dirty="0" err="1" smtClean="0"/>
              <a:t>Convert</a:t>
            </a:r>
            <a:r>
              <a:rPr lang="cs-CZ" sz="3600" dirty="0" smtClean="0"/>
              <a:t> these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> to </a:t>
            </a:r>
            <a:r>
              <a:rPr lang="cs-CZ" sz="3600" dirty="0" err="1" smtClean="0"/>
              <a:t>passive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012255"/>
              </p:ext>
            </p:extLst>
          </p:nvPr>
        </p:nvGraphicFramePr>
        <p:xfrm>
          <a:off x="457200" y="1125538"/>
          <a:ext cx="8229600" cy="56286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make cheese </a:t>
                      </a:r>
                      <a:r>
                        <a:rPr lang="cs-CZ" dirty="0" err="1" smtClean="0"/>
                        <a:t>fom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milk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Cheese……………………………….</a:t>
                      </a:r>
                      <a:r>
                        <a:rPr lang="cs-CZ" dirty="0" err="1" smtClean="0"/>
                        <a:t>from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milk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dad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me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present,yesterday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 …………………………… a </a:t>
                      </a:r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….. my </a:t>
                      </a:r>
                      <a:r>
                        <a:rPr lang="cs-CZ" dirty="0" err="1" smtClean="0"/>
                        <a:t>dad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met a </a:t>
                      </a:r>
                      <a:r>
                        <a:rPr lang="cs-CZ" baseline="0" dirty="0" err="1" smtClean="0"/>
                        <a:t>polar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bear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twice</a:t>
                      </a:r>
                      <a:r>
                        <a:rPr lang="cs-CZ" baseline="0" dirty="0" smtClean="0"/>
                        <a:t>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…………………………...................</a:t>
                      </a:r>
                      <a:r>
                        <a:rPr lang="cs-CZ" dirty="0" err="1" smtClean="0"/>
                        <a:t>twice</a:t>
                      </a:r>
                      <a:r>
                        <a:rPr lang="cs-CZ" dirty="0" smtClean="0"/>
                        <a:t>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bring</a:t>
                      </a:r>
                      <a:r>
                        <a:rPr lang="cs-CZ" dirty="0" smtClean="0"/>
                        <a:t> his </a:t>
                      </a:r>
                      <a:r>
                        <a:rPr lang="cs-CZ" dirty="0" err="1" smtClean="0"/>
                        <a:t>h</a:t>
                      </a:r>
                      <a:r>
                        <a:rPr lang="cs-CZ" baseline="0" dirty="0" err="1" smtClean="0"/>
                        <a:t>omework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0" dirty="0" err="1" smtClean="0"/>
                        <a:t>later</a:t>
                      </a:r>
                      <a:r>
                        <a:rPr lang="cs-CZ" baseline="0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His </a:t>
                      </a:r>
                      <a:r>
                        <a:rPr lang="cs-CZ" dirty="0" err="1" smtClean="0"/>
                        <a:t>homework</a:t>
                      </a:r>
                      <a:r>
                        <a:rPr lang="cs-CZ" dirty="0" smtClean="0"/>
                        <a:t>………………………………..</a:t>
                      </a:r>
                      <a:r>
                        <a:rPr lang="cs-CZ" dirty="0" err="1" smtClean="0"/>
                        <a:t>later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had </a:t>
                      </a:r>
                      <a:r>
                        <a:rPr lang="cs-CZ" dirty="0" err="1" smtClean="0"/>
                        <a:t>seen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  he  </a:t>
                      </a:r>
                      <a:r>
                        <a:rPr lang="cs-CZ" dirty="0" err="1" smtClean="0"/>
                        <a:t>disappeared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year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He  …………………………………………….</a:t>
                      </a:r>
                      <a:r>
                        <a:rPr lang="cs-CZ" dirty="0" err="1" smtClean="0"/>
                        <a:t>before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disappeared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year</a:t>
                      </a:r>
                      <a:r>
                        <a:rPr lang="cs-CZ" dirty="0" smtClean="0"/>
                        <a:t>.                         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baseline="0" dirty="0" smtClean="0"/>
                        <a:t> are </a:t>
                      </a:r>
                      <a:r>
                        <a:rPr lang="cs-CZ" baseline="0" dirty="0" err="1" smtClean="0"/>
                        <a:t>painting</a:t>
                      </a:r>
                      <a:r>
                        <a:rPr lang="cs-CZ" baseline="0" dirty="0" smtClean="0"/>
                        <a:t> my  </a:t>
                      </a:r>
                      <a:r>
                        <a:rPr lang="cs-CZ" baseline="0" dirty="0" err="1" smtClean="0"/>
                        <a:t>room</a:t>
                      </a:r>
                      <a:r>
                        <a:rPr lang="cs-CZ" baseline="0" dirty="0" smtClean="0"/>
                        <a:t>!  Great!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room</a:t>
                      </a:r>
                      <a:r>
                        <a:rPr lang="cs-CZ" dirty="0" smtClean="0"/>
                        <a:t> ………………………………..! Great!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wrote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 in 19th </a:t>
                      </a:r>
                      <a:r>
                        <a:rPr lang="cs-CZ" dirty="0" err="1" smtClean="0"/>
                        <a:t>century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 ……………………………………… </a:t>
                      </a:r>
                      <a:r>
                        <a:rPr lang="cs-CZ" dirty="0" err="1" smtClean="0"/>
                        <a:t>Poe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In 19th </a:t>
                      </a:r>
                      <a:r>
                        <a:rPr lang="cs-CZ" dirty="0" err="1" smtClean="0"/>
                        <a:t>century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Charles IV </a:t>
                      </a:r>
                      <a:r>
                        <a:rPr lang="cs-CZ" dirty="0" err="1" smtClean="0"/>
                        <a:t>established</a:t>
                      </a:r>
                      <a:r>
                        <a:rPr lang="cs-CZ" dirty="0" smtClean="0"/>
                        <a:t>  university in 1348.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university…………………………..Charles IV</a:t>
                      </a:r>
                    </a:p>
                    <a:p>
                      <a:r>
                        <a:rPr lang="cs-CZ" dirty="0" smtClean="0"/>
                        <a:t>in 1348.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repairing</a:t>
                      </a:r>
                      <a:r>
                        <a:rPr lang="cs-CZ" dirty="0" smtClean="0"/>
                        <a:t> my bike!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 bike ………………………………………..!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finish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soon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…………….it …………….............</a:t>
                      </a:r>
                      <a:r>
                        <a:rPr lang="cs-CZ" dirty="0" err="1" smtClean="0"/>
                        <a:t>soon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invite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him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…………he ……………………….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finish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their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work</a:t>
                      </a:r>
                      <a:r>
                        <a:rPr lang="cs-CZ" baseline="0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…………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work</a:t>
                      </a:r>
                      <a:r>
                        <a:rPr lang="cs-CZ" baseline="0" dirty="0" smtClean="0"/>
                        <a:t>………………………….?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Columbus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</a:t>
                      </a:r>
                      <a:r>
                        <a:rPr lang="cs-CZ" baseline="0" dirty="0" err="1" smtClean="0"/>
                        <a:t>iscovered</a:t>
                      </a:r>
                      <a:r>
                        <a:rPr lang="cs-CZ" baseline="0" dirty="0" smtClean="0"/>
                        <a:t>  America.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America …………………………………</a:t>
                      </a:r>
                      <a:r>
                        <a:rPr lang="cs-CZ" dirty="0" err="1" smtClean="0"/>
                        <a:t>Columbus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589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err="1" smtClean="0"/>
              <a:t>Convert</a:t>
            </a:r>
            <a:r>
              <a:rPr lang="cs-CZ" sz="3600" dirty="0" smtClean="0"/>
              <a:t> these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> to </a:t>
            </a:r>
            <a:r>
              <a:rPr lang="cs-CZ" sz="3600" dirty="0" err="1" smtClean="0"/>
              <a:t>passive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5887149"/>
              </p:ext>
            </p:extLst>
          </p:nvPr>
        </p:nvGraphicFramePr>
        <p:xfrm>
          <a:off x="457200" y="1125538"/>
          <a:ext cx="8229600" cy="56286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make cheese </a:t>
                      </a:r>
                      <a:r>
                        <a:rPr lang="cs-CZ" dirty="0" err="1" smtClean="0"/>
                        <a:t>fom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milk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Cheese 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made   </a:t>
                      </a:r>
                      <a:r>
                        <a:rPr lang="cs-CZ" dirty="0" err="1" smtClean="0"/>
                        <a:t>from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milk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dad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me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present,yesterday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I 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given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by</a:t>
                      </a:r>
                      <a:r>
                        <a:rPr lang="cs-CZ" dirty="0" smtClean="0"/>
                        <a:t> my </a:t>
                      </a:r>
                      <a:r>
                        <a:rPr lang="cs-CZ" dirty="0" err="1" smtClean="0"/>
                        <a:t>dad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have</a:t>
                      </a:r>
                      <a:r>
                        <a:rPr lang="cs-CZ" baseline="0" dirty="0" smtClean="0"/>
                        <a:t> met a </a:t>
                      </a:r>
                      <a:r>
                        <a:rPr lang="cs-CZ" baseline="0" dirty="0" err="1" smtClean="0"/>
                        <a:t>polar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bear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twice</a:t>
                      </a:r>
                      <a:r>
                        <a:rPr lang="cs-CZ" baseline="0" dirty="0" smtClean="0"/>
                        <a:t>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 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has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been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met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twice</a:t>
                      </a:r>
                      <a:r>
                        <a:rPr lang="cs-CZ" dirty="0" smtClean="0"/>
                        <a:t>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bring</a:t>
                      </a:r>
                      <a:r>
                        <a:rPr lang="cs-CZ" dirty="0" smtClean="0"/>
                        <a:t> his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homework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0" dirty="0" err="1" smtClean="0"/>
                        <a:t>later</a:t>
                      </a:r>
                      <a:r>
                        <a:rPr lang="cs-CZ" baseline="0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His </a:t>
                      </a:r>
                      <a:r>
                        <a:rPr lang="cs-CZ" dirty="0" err="1" smtClean="0"/>
                        <a:t>homework</a:t>
                      </a:r>
                      <a:r>
                        <a:rPr lang="cs-CZ" dirty="0" smtClean="0"/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will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brought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dirty="0" err="1" smtClean="0"/>
                        <a:t>later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had </a:t>
                      </a:r>
                      <a:r>
                        <a:rPr lang="cs-CZ" dirty="0" err="1" smtClean="0"/>
                        <a:t>seen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  he  </a:t>
                      </a:r>
                      <a:r>
                        <a:rPr lang="cs-CZ" dirty="0" err="1" smtClean="0"/>
                        <a:t>disappeared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year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   had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been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seen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  </a:t>
                      </a:r>
                      <a:r>
                        <a:rPr lang="cs-CZ" dirty="0" err="1" smtClean="0"/>
                        <a:t>before</a:t>
                      </a:r>
                      <a:r>
                        <a:rPr lang="cs-CZ" dirty="0" smtClean="0"/>
                        <a:t>  he </a:t>
                      </a:r>
                    </a:p>
                    <a:p>
                      <a:r>
                        <a:rPr lang="cs-CZ" dirty="0" err="1" smtClean="0"/>
                        <a:t>disappeared</a:t>
                      </a:r>
                      <a:r>
                        <a:rPr lang="cs-CZ" dirty="0" smtClean="0"/>
                        <a:t> last </a:t>
                      </a:r>
                      <a:r>
                        <a:rPr lang="cs-CZ" dirty="0" err="1" smtClean="0"/>
                        <a:t>year</a:t>
                      </a:r>
                      <a:r>
                        <a:rPr lang="cs-CZ" dirty="0" smtClean="0"/>
                        <a:t>.                          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baseline="0" dirty="0" smtClean="0"/>
                        <a:t> are </a:t>
                      </a:r>
                      <a:r>
                        <a:rPr lang="cs-CZ" baseline="0" dirty="0" err="1" smtClean="0"/>
                        <a:t>painting</a:t>
                      </a:r>
                      <a:r>
                        <a:rPr lang="cs-CZ" baseline="0" dirty="0" smtClean="0"/>
                        <a:t> my  </a:t>
                      </a:r>
                      <a:r>
                        <a:rPr lang="cs-CZ" baseline="0" dirty="0" err="1" smtClean="0"/>
                        <a:t>room</a:t>
                      </a:r>
                      <a:r>
                        <a:rPr lang="cs-CZ" baseline="0" dirty="0" smtClean="0"/>
                        <a:t>!  Great!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  </a:t>
                      </a:r>
                      <a:r>
                        <a:rPr lang="cs-CZ" dirty="0" err="1" smtClean="0"/>
                        <a:t>room</a:t>
                      </a:r>
                      <a:r>
                        <a:rPr lang="cs-CZ" dirty="0" smtClean="0"/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being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painted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smtClean="0"/>
                        <a:t>! Great!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wrote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 in 19th </a:t>
                      </a:r>
                      <a:r>
                        <a:rPr lang="cs-CZ" dirty="0" err="1" smtClean="0"/>
                        <a:t>century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written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by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Poe</a:t>
                      </a:r>
                      <a:r>
                        <a:rPr lang="cs-CZ" baseline="0" dirty="0" smtClean="0"/>
                        <a:t>  i</a:t>
                      </a:r>
                      <a:r>
                        <a:rPr lang="cs-CZ" dirty="0" smtClean="0"/>
                        <a:t>n 19th </a:t>
                      </a:r>
                      <a:r>
                        <a:rPr lang="cs-CZ" dirty="0" err="1" smtClean="0"/>
                        <a:t>century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Charles IV </a:t>
                      </a:r>
                      <a:r>
                        <a:rPr lang="cs-CZ" dirty="0" err="1" smtClean="0"/>
                        <a:t>established</a:t>
                      </a:r>
                      <a:r>
                        <a:rPr lang="cs-CZ" dirty="0" smtClean="0"/>
                        <a:t>  university in 1348.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university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established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 by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</a:p>
                    <a:p>
                      <a:r>
                        <a:rPr lang="cs-CZ" dirty="0" smtClean="0"/>
                        <a:t> Charles IV</a:t>
                      </a:r>
                      <a:r>
                        <a:rPr lang="cs-CZ" baseline="0" dirty="0" smtClean="0"/>
                        <a:t> i</a:t>
                      </a:r>
                      <a:r>
                        <a:rPr lang="cs-CZ" dirty="0" smtClean="0"/>
                        <a:t>n 1348.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were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repairing</a:t>
                      </a:r>
                      <a:r>
                        <a:rPr lang="cs-CZ" dirty="0" smtClean="0"/>
                        <a:t> my bike!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My bike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being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repaired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dirty="0" smtClean="0"/>
                        <a:t>!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finish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soon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Will</a:t>
                      </a:r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be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finished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dirty="0" err="1" smtClean="0"/>
                        <a:t>soon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invite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him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dirty="0" smtClean="0"/>
                        <a:t>  he 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invited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 by     </a:t>
                      </a:r>
                      <a:r>
                        <a:rPr lang="cs-CZ" dirty="0" err="1" smtClean="0"/>
                        <a:t>them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too</a:t>
                      </a:r>
                      <a:r>
                        <a:rPr lang="cs-CZ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finish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their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0" dirty="0" err="1" smtClean="0"/>
                        <a:t>work</a:t>
                      </a:r>
                      <a:r>
                        <a:rPr lang="cs-CZ" baseline="0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When</a:t>
                      </a:r>
                      <a:r>
                        <a:rPr lang="cs-CZ" dirty="0" smtClean="0"/>
                        <a:t>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will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work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be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rgbClr val="FF0000"/>
                          </a:solidFill>
                        </a:rPr>
                        <a:t>finihed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?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Columbus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</a:t>
                      </a:r>
                      <a:r>
                        <a:rPr lang="cs-CZ" baseline="0" dirty="0" err="1" smtClean="0"/>
                        <a:t>iscovered</a:t>
                      </a:r>
                      <a:r>
                        <a:rPr lang="cs-CZ" baseline="0" dirty="0" smtClean="0"/>
                        <a:t>  America.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America 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was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discovered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by  </a:t>
                      </a:r>
                      <a:r>
                        <a:rPr lang="cs-CZ" dirty="0" err="1" smtClean="0"/>
                        <a:t>Columbus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2335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Correct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wrong</a:t>
            </a:r>
            <a:r>
              <a:rPr lang="cs-CZ" sz="3600" dirty="0" smtClean="0"/>
              <a:t>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1476197"/>
              </p:ext>
            </p:extLst>
          </p:nvPr>
        </p:nvGraphicFramePr>
        <p:xfrm>
          <a:off x="323528" y="1052732"/>
          <a:ext cx="8517632" cy="554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8816"/>
                <a:gridCol w="4258816"/>
              </a:tblGrid>
              <a:tr h="55446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Sentence: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Correction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sister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been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given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was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discovering</a:t>
                      </a:r>
                      <a:r>
                        <a:rPr lang="cs-CZ" baseline="0" dirty="0" smtClean="0"/>
                        <a:t>  by Abel </a:t>
                      </a:r>
                      <a:r>
                        <a:rPr lang="cs-CZ" baseline="0" dirty="0" err="1" smtClean="0"/>
                        <a:t>Tasman</a:t>
                      </a:r>
                      <a:r>
                        <a:rPr lang="cs-CZ" baseline="0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room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decorating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now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Hamlet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was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written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from</a:t>
                      </a:r>
                      <a:r>
                        <a:rPr lang="cs-CZ" baseline="0" dirty="0" smtClean="0"/>
                        <a:t>  Shakespeare.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work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finished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tomorrow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intructions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Whisky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making</a:t>
                      </a:r>
                      <a:r>
                        <a:rPr lang="cs-CZ" dirty="0" smtClean="0"/>
                        <a:t> in Scotland.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church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built</a:t>
                      </a:r>
                      <a:r>
                        <a:rPr lang="cs-CZ" dirty="0" smtClean="0"/>
                        <a:t> in 13th </a:t>
                      </a:r>
                      <a:r>
                        <a:rPr lang="cs-CZ" dirty="0" err="1" smtClean="0"/>
                        <a:t>century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hasn´t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written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yet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934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600" dirty="0" err="1" smtClean="0"/>
              <a:t>Correct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wrong</a:t>
            </a:r>
            <a:r>
              <a:rPr lang="cs-CZ" sz="3600" dirty="0" smtClean="0"/>
              <a:t> </a:t>
            </a:r>
            <a:r>
              <a:rPr lang="cs-CZ" sz="3600" dirty="0" err="1" smtClean="0"/>
              <a:t>sentences</a:t>
            </a:r>
            <a:r>
              <a:rPr lang="cs-CZ" sz="3600" dirty="0" smtClean="0"/>
              <a:t>:</a:t>
            </a:r>
            <a:endParaRPr lang="en-US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0689251"/>
              </p:ext>
            </p:extLst>
          </p:nvPr>
        </p:nvGraphicFramePr>
        <p:xfrm>
          <a:off x="323528" y="1052732"/>
          <a:ext cx="8517632" cy="55446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8816"/>
                <a:gridCol w="4258816"/>
              </a:tblGrid>
              <a:tr h="554462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Sentence: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Correction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en-US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sister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been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given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present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given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Australia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was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discovering</a:t>
                      </a:r>
                      <a:r>
                        <a:rPr lang="cs-CZ" baseline="0" dirty="0" smtClean="0"/>
                        <a:t>  by Abel </a:t>
                      </a:r>
                      <a:r>
                        <a:rPr lang="cs-CZ" baseline="0" dirty="0" err="1" smtClean="0"/>
                        <a:t>Tasman</a:t>
                      </a:r>
                      <a:r>
                        <a:rPr lang="cs-CZ" baseline="0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was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discovered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room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decorating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now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being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decorated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Hamlet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was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written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from</a:t>
                      </a:r>
                      <a:r>
                        <a:rPr lang="cs-CZ" baseline="0" dirty="0" smtClean="0"/>
                        <a:t>  Shakespeare.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by Shakespeare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work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finished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tomorrow</a:t>
                      </a:r>
                      <a:r>
                        <a:rPr lang="cs-CZ" dirty="0" smtClean="0"/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will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finished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He </a:t>
                      </a:r>
                      <a:r>
                        <a:rPr lang="cs-CZ" dirty="0" err="1" smtClean="0"/>
                        <a:t>was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given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intructions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OK</a:t>
                      </a:r>
                      <a:endParaRPr lang="en-US" sz="24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smtClean="0"/>
                        <a:t>Whisky </a:t>
                      </a:r>
                      <a:r>
                        <a:rPr lang="cs-CZ" dirty="0" err="1" smtClean="0"/>
                        <a:t>is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making</a:t>
                      </a:r>
                      <a:r>
                        <a:rPr lang="cs-CZ" dirty="0" smtClean="0"/>
                        <a:t> in Scotland.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dirty="0" smtClean="0"/>
                        <a:t> made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church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built</a:t>
                      </a:r>
                      <a:r>
                        <a:rPr lang="cs-CZ" dirty="0" smtClean="0"/>
                        <a:t> in 13th </a:t>
                      </a:r>
                      <a:r>
                        <a:rPr lang="cs-CZ" dirty="0" err="1" smtClean="0"/>
                        <a:t>century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was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built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446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book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hasn´t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be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written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yet</a:t>
                      </a:r>
                      <a:r>
                        <a:rPr lang="cs-CZ" dirty="0" smtClean="0"/>
                        <a:t>.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hasn´t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been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dirty="0" err="1" smtClean="0"/>
                        <a:t>written</a:t>
                      </a:r>
                      <a:endParaRPr lang="en-US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>
            <a:off x="1907704" y="1628800"/>
            <a:ext cx="288032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1907704" y="1628800"/>
            <a:ext cx="288032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555776" y="2132856"/>
            <a:ext cx="216024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915816" y="2708920"/>
            <a:ext cx="288032" cy="43204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411760" y="3284984"/>
            <a:ext cx="252028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19672" y="3861048"/>
            <a:ext cx="72008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1691680" y="3861048"/>
            <a:ext cx="144016" cy="2880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1403648" y="4941168"/>
            <a:ext cx="648072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1619672" y="5517232"/>
            <a:ext cx="108012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2051720" y="6021288"/>
            <a:ext cx="144016" cy="36004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5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- autor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5450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826</Words>
  <Application>Microsoft Office PowerPoint</Application>
  <PresentationFormat>Předvádění na obrazovce (4:3)</PresentationFormat>
  <Paragraphs>140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Passive voice</vt:lpstr>
      <vt:lpstr>Anotace</vt:lpstr>
      <vt:lpstr>What is it?</vt:lpstr>
      <vt:lpstr>Examples in various tenses:</vt:lpstr>
      <vt:lpstr>Convert these sentences to passive:</vt:lpstr>
      <vt:lpstr>Convert these sentences to passive:</vt:lpstr>
      <vt:lpstr>Correct the wrong sentences:</vt:lpstr>
      <vt:lpstr>Correct the wrong sentences: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Passive voice</dc:title>
  <dc:creator>Jana Neradová</dc:creator>
  <cp:lastModifiedBy>Jana Neradová</cp:lastModifiedBy>
  <cp:revision>44</cp:revision>
  <dcterms:created xsi:type="dcterms:W3CDTF">2013-07-17T10:21:22Z</dcterms:created>
  <dcterms:modified xsi:type="dcterms:W3CDTF">2013-07-17T15:09:21Z</dcterms:modified>
</cp:coreProperties>
</file>