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58" r:id="rId2"/>
    <p:sldId id="256" r:id="rId3"/>
    <p:sldId id="275" r:id="rId4"/>
    <p:sldId id="259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76" r:id="rId14"/>
    <p:sldId id="269" r:id="rId15"/>
    <p:sldId id="278" r:id="rId16"/>
    <p:sldId id="270" r:id="rId17"/>
    <p:sldId id="272" r:id="rId18"/>
    <p:sldId id="273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18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60FAA82-22A3-45AE-913E-126CD50F8FEE}" type="datetimeFigureOut">
              <a:rPr lang="en-US" smtClean="0"/>
              <a:pPr/>
              <a:t>7/22/2013</a:t>
            </a:fld>
            <a:endParaRPr lang="en-US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8EA3A1B-2FC4-4CD8-B6DB-41E439E16720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2212106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319061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5410DD-6FA6-4053-A50C-1A525ADCB283}" type="datetimeFigureOut">
              <a:rPr lang="en-US" smtClean="0"/>
              <a:pPr/>
              <a:t>7/22/2013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DBDD1-BE1B-4547-B0EE-0BAAE2C8CC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6646351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5410DD-6FA6-4053-A50C-1A525ADCB283}" type="datetimeFigureOut">
              <a:rPr lang="en-US" smtClean="0"/>
              <a:pPr/>
              <a:t>7/22/2013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DBDD1-BE1B-4547-B0EE-0BAAE2C8CC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1252423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5410DD-6FA6-4053-A50C-1A525ADCB283}" type="datetimeFigureOut">
              <a:rPr lang="en-US" smtClean="0"/>
              <a:pPr/>
              <a:t>7/22/2013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DBDD1-BE1B-4547-B0EE-0BAAE2C8CC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344735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5410DD-6FA6-4053-A50C-1A525ADCB283}" type="datetimeFigureOut">
              <a:rPr lang="en-US" smtClean="0"/>
              <a:pPr/>
              <a:t>7/22/2013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DBDD1-BE1B-4547-B0EE-0BAAE2C8CC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0691378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5410DD-6FA6-4053-A50C-1A525ADCB283}" type="datetimeFigureOut">
              <a:rPr lang="en-US" smtClean="0"/>
              <a:pPr/>
              <a:t>7/22/2013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DBDD1-BE1B-4547-B0EE-0BAAE2C8CC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3371825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5410DD-6FA6-4053-A50C-1A525ADCB283}" type="datetimeFigureOut">
              <a:rPr lang="en-US" smtClean="0"/>
              <a:pPr/>
              <a:t>7/22/2013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DBDD1-BE1B-4547-B0EE-0BAAE2C8CC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9402375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5410DD-6FA6-4053-A50C-1A525ADCB283}" type="datetimeFigureOut">
              <a:rPr lang="en-US" smtClean="0"/>
              <a:pPr/>
              <a:t>7/22/2013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DBDD1-BE1B-4547-B0EE-0BAAE2C8CC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294493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5410DD-6FA6-4053-A50C-1A525ADCB283}" type="datetimeFigureOut">
              <a:rPr lang="en-US" smtClean="0"/>
              <a:pPr/>
              <a:t>7/22/2013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DBDD1-BE1B-4547-B0EE-0BAAE2C8CC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9935085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5410DD-6FA6-4053-A50C-1A525ADCB283}" type="datetimeFigureOut">
              <a:rPr lang="en-US" smtClean="0"/>
              <a:pPr/>
              <a:t>7/22/2013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DBDD1-BE1B-4547-B0EE-0BAAE2C8CC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4058805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5410DD-6FA6-4053-A50C-1A525ADCB283}" type="datetimeFigureOut">
              <a:rPr lang="en-US" smtClean="0"/>
              <a:pPr/>
              <a:t>7/22/2013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DBDD1-BE1B-4547-B0EE-0BAAE2C8CC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2247823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5410DD-6FA6-4053-A50C-1A525ADCB283}" type="datetimeFigureOut">
              <a:rPr lang="en-US" smtClean="0"/>
              <a:pPr/>
              <a:t>7/22/2013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DBDD1-BE1B-4547-B0EE-0BAAE2C8CC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7988701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5410DD-6FA6-4053-A50C-1A525ADCB283}" type="datetimeFigureOut">
              <a:rPr lang="en-US" smtClean="0"/>
              <a:pPr/>
              <a:t>7/22/2013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7DBDD1-BE1B-4547-B0EE-0BAAE2C8CC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2923020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610086290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Jana Neradová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VY_32_INOVACE_03B_08_Questions ,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question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tags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Gramatika pro maturitní přípravu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15.7.2013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1739043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chemeClr val="accent6">
              <a:lumMod val="40000"/>
              <a:lumOff val="60000"/>
            </a:schemeClr>
          </a:solidFill>
          <a:ln w="38100">
            <a:solidFill>
              <a:schemeClr val="tx1"/>
            </a:solidFill>
          </a:ln>
        </p:spPr>
        <p:txBody>
          <a:bodyPr/>
          <a:lstStyle/>
          <a:p>
            <a:r>
              <a:rPr lang="cs-CZ" dirty="0" err="1" smtClean="0"/>
              <a:t>Questions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err="1" smtClean="0"/>
              <a:t>question</a:t>
            </a:r>
            <a:r>
              <a:rPr lang="cs-CZ" dirty="0" smtClean="0"/>
              <a:t> </a:t>
            </a:r>
            <a:r>
              <a:rPr lang="cs-CZ" dirty="0" err="1" smtClean="0"/>
              <a:t>tags</a:t>
            </a:r>
            <a:endParaRPr lang="en-US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32885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  <a:solidFill>
            <a:schemeClr val="accent6">
              <a:lumMod val="60000"/>
              <a:lumOff val="40000"/>
            </a:schemeClr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b="1" dirty="0" smtClean="0"/>
              <a:t>Anotace</a:t>
            </a:r>
            <a:endParaRPr lang="en-US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400600"/>
          </a:xfrm>
        </p:spPr>
        <p:txBody>
          <a:bodyPr>
            <a:normAutofit fontScale="92500" lnSpcReduction="20000"/>
          </a:bodyPr>
          <a:lstStyle/>
          <a:p>
            <a:r>
              <a:rPr lang="cs-CZ" sz="2400" dirty="0" smtClean="0"/>
              <a:t>Materiál je určen žákům na úrovni B1,B2.</a:t>
            </a:r>
          </a:p>
          <a:p>
            <a:r>
              <a:rPr lang="cs-CZ" sz="2400" dirty="0" smtClean="0"/>
              <a:t>V první části je koncipován jako stručné a přehledné </a:t>
            </a:r>
            <a:r>
              <a:rPr lang="cs-CZ" sz="2400" u="sng" dirty="0" smtClean="0"/>
              <a:t>opakován</a:t>
            </a:r>
            <a:r>
              <a:rPr lang="cs-CZ" sz="2400" dirty="0" smtClean="0"/>
              <a:t>í základních typů otázek a jejich hlavních rysů.</a:t>
            </a:r>
          </a:p>
          <a:p>
            <a:r>
              <a:rPr lang="cs-CZ" sz="2400" dirty="0" smtClean="0"/>
              <a:t>Ve druhé části je uplatněn týž princip pro tázací dovětky.</a:t>
            </a:r>
          </a:p>
          <a:p>
            <a:r>
              <a:rPr lang="cs-CZ" sz="2400" dirty="0" smtClean="0"/>
              <a:t>Materiál je plánován pro poslední ročník před maturitou ale může být použit dle potřeby při opakování probraného tématu i jindy.</a:t>
            </a:r>
          </a:p>
          <a:p>
            <a:r>
              <a:rPr lang="cs-CZ" sz="2400" dirty="0" err="1" smtClean="0"/>
              <a:t>Slidy</a:t>
            </a:r>
            <a:r>
              <a:rPr lang="cs-CZ" sz="2400" dirty="0" smtClean="0"/>
              <a:t> 4-7: Žáci si názorně zopakují pravidla a typy otázek.</a:t>
            </a:r>
          </a:p>
          <a:p>
            <a:r>
              <a:rPr lang="cs-CZ" sz="2400" dirty="0" err="1" smtClean="0"/>
              <a:t>Slidy</a:t>
            </a:r>
            <a:r>
              <a:rPr lang="cs-CZ" sz="2400" dirty="0" smtClean="0"/>
              <a:t> 8-11</a:t>
            </a:r>
            <a:r>
              <a:rPr lang="cs-CZ" sz="2400" smtClean="0"/>
              <a:t>: Slouží </a:t>
            </a:r>
            <a:r>
              <a:rPr lang="cs-CZ" sz="2400" dirty="0" smtClean="0"/>
              <a:t>témuž, ale o tázacích dovětcích.</a:t>
            </a:r>
          </a:p>
          <a:p>
            <a:r>
              <a:rPr lang="cs-CZ" sz="2400" dirty="0" err="1" smtClean="0"/>
              <a:t>Slidy</a:t>
            </a:r>
            <a:r>
              <a:rPr lang="cs-CZ" sz="2400" dirty="0" smtClean="0"/>
              <a:t> 12-17: Žáci pomocí digitálního pera vpisují správná řešení do tabulek.</a:t>
            </a:r>
          </a:p>
          <a:p>
            <a:r>
              <a:rPr lang="cs-CZ" sz="2400" dirty="0"/>
              <a:t>Úlohy lze též provádět fixem, nebo křídou do </a:t>
            </a:r>
            <a:r>
              <a:rPr lang="cs-CZ" sz="2400" dirty="0" err="1"/>
              <a:t>slidu</a:t>
            </a:r>
            <a:r>
              <a:rPr lang="cs-CZ" sz="2400" dirty="0"/>
              <a:t>, promítnutého na bílou interaktivní tabuli.</a:t>
            </a:r>
          </a:p>
          <a:p>
            <a:r>
              <a:rPr lang="cs-CZ" sz="2400" dirty="0"/>
              <a:t>Vzhledem k početně malým jazykovým skupinám, lze užít materiál k samostatné práci v PC učebně.</a:t>
            </a:r>
          </a:p>
          <a:p>
            <a:r>
              <a:rPr lang="cs-CZ" sz="2400" dirty="0"/>
              <a:t>Shrnutí všech aktivit, včetně kontroly, musí být doplněno ve spolupráci s vyučujícím.</a:t>
            </a:r>
          </a:p>
          <a:p>
            <a:r>
              <a:rPr lang="cs-CZ" sz="2400" dirty="0"/>
              <a:t>Materiál je určen k interaktivní výuce.</a:t>
            </a:r>
            <a:endParaRPr lang="en-US" sz="2400" dirty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en-US" sz="2400" dirty="0"/>
          </a:p>
        </p:txBody>
      </p:sp>
    </p:spTree>
    <p:extLst>
      <p:ext uri="{BB962C8B-B14F-4D97-AF65-F5344CB8AC3E}">
        <p14:creationId xmlns="" xmlns:p14="http://schemas.microsoft.com/office/powerpoint/2010/main" val="5381403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40000"/>
              <a:lumOff val="60000"/>
            </a:schemeClr>
          </a:solidFill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dirty="0" err="1" smtClean="0"/>
              <a:t>Types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questions</a:t>
            </a:r>
            <a:r>
              <a:rPr lang="cs-CZ" dirty="0" smtClean="0"/>
              <a:t>: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Yes</a:t>
            </a:r>
            <a:r>
              <a:rPr lang="cs-CZ" b="1" dirty="0" smtClean="0">
                <a:solidFill>
                  <a:srgbClr val="FF0000"/>
                </a:solidFill>
              </a:rPr>
              <a:t>/no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/>
              <a:t>questions</a:t>
            </a:r>
            <a:endParaRPr lang="cs-CZ" dirty="0" smtClean="0"/>
          </a:p>
          <a:p>
            <a:r>
              <a:rPr lang="cs-CZ" dirty="0" smtClean="0"/>
              <a:t>2) </a:t>
            </a:r>
            <a:r>
              <a:rPr lang="cs-CZ" b="1" dirty="0" smtClean="0">
                <a:solidFill>
                  <a:srgbClr val="FF0000"/>
                </a:solidFill>
              </a:rPr>
              <a:t>Wh-(</a:t>
            </a:r>
            <a:r>
              <a:rPr lang="cs-CZ" b="1" dirty="0" err="1" smtClean="0">
                <a:solidFill>
                  <a:srgbClr val="FF0000"/>
                </a:solidFill>
              </a:rPr>
              <a:t>how</a:t>
            </a:r>
            <a:r>
              <a:rPr lang="cs-CZ" b="1" dirty="0" smtClean="0">
                <a:solidFill>
                  <a:srgbClr val="FF0000"/>
                </a:solidFill>
              </a:rPr>
              <a:t>) </a:t>
            </a:r>
            <a:r>
              <a:rPr lang="cs-CZ" dirty="0" err="1" smtClean="0"/>
              <a:t>questions</a:t>
            </a:r>
            <a:endParaRPr lang="cs-CZ" dirty="0" smtClean="0"/>
          </a:p>
          <a:p>
            <a:r>
              <a:rPr lang="cs-CZ" dirty="0" smtClean="0"/>
              <a:t>3) </a:t>
            </a:r>
            <a:r>
              <a:rPr lang="cs-CZ" dirty="0" err="1" smtClean="0"/>
              <a:t>Questions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preposition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at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the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end</a:t>
            </a:r>
          </a:p>
          <a:p>
            <a:r>
              <a:rPr lang="cs-CZ" dirty="0" smtClean="0"/>
              <a:t>4) </a:t>
            </a:r>
            <a:r>
              <a:rPr lang="cs-CZ" b="1" dirty="0" err="1" smtClean="0">
                <a:solidFill>
                  <a:srgbClr val="FF0000"/>
                </a:solidFill>
              </a:rPr>
              <a:t>Subject</a:t>
            </a:r>
            <a:r>
              <a:rPr lang="cs-CZ" dirty="0" smtClean="0"/>
              <a:t> </a:t>
            </a:r>
            <a:r>
              <a:rPr lang="cs-CZ" dirty="0" err="1" smtClean="0"/>
              <a:t>questions</a:t>
            </a:r>
            <a:endParaRPr lang="cs-CZ" dirty="0" smtClean="0"/>
          </a:p>
          <a:p>
            <a:r>
              <a:rPr lang="cs-CZ" dirty="0" smtClean="0"/>
              <a:t>5) </a:t>
            </a:r>
            <a:r>
              <a:rPr lang="cs-CZ" b="1" dirty="0" smtClean="0">
                <a:solidFill>
                  <a:srgbClr val="FF0000"/>
                </a:solidFill>
              </a:rPr>
              <a:t>Negative</a:t>
            </a:r>
            <a:r>
              <a:rPr lang="cs-CZ" dirty="0" smtClean="0"/>
              <a:t> </a:t>
            </a:r>
            <a:r>
              <a:rPr lang="cs-CZ" dirty="0" err="1" smtClean="0"/>
              <a:t>questions</a:t>
            </a:r>
            <a:endParaRPr lang="cs-CZ" dirty="0" smtClean="0"/>
          </a:p>
          <a:p>
            <a:r>
              <a:rPr lang="cs-CZ" dirty="0" smtClean="0"/>
              <a:t>6) </a:t>
            </a:r>
            <a:r>
              <a:rPr lang="cs-CZ" b="1" dirty="0" err="1" smtClean="0">
                <a:solidFill>
                  <a:srgbClr val="FF0000"/>
                </a:solidFill>
              </a:rPr>
              <a:t>Indirect</a:t>
            </a:r>
            <a:r>
              <a:rPr lang="cs-CZ" dirty="0" smtClean="0"/>
              <a:t> </a:t>
            </a:r>
            <a:r>
              <a:rPr lang="cs-CZ" dirty="0" err="1" smtClean="0"/>
              <a:t>questions</a:t>
            </a:r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3665018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936104"/>
          </a:xfrm>
          <a:solidFill>
            <a:schemeClr val="accent6">
              <a:lumMod val="40000"/>
              <a:lumOff val="60000"/>
            </a:schemeClr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b="1" dirty="0" err="1" smtClean="0"/>
              <a:t>Examples</a:t>
            </a:r>
            <a:r>
              <a:rPr lang="cs-CZ" sz="3600" b="1" dirty="0" smtClean="0"/>
              <a:t>: 1.</a:t>
            </a:r>
            <a:endParaRPr lang="en-US" sz="36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400600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      </a:t>
            </a:r>
            <a:r>
              <a:rPr lang="cs-CZ" sz="2800" b="1" dirty="0" smtClean="0">
                <a:solidFill>
                  <a:srgbClr val="FF0000"/>
                </a:solidFill>
              </a:rPr>
              <a:t>1) </a:t>
            </a:r>
            <a:r>
              <a:rPr lang="cs-CZ" sz="2800" b="1" dirty="0" err="1" smtClean="0">
                <a:solidFill>
                  <a:srgbClr val="FF0000"/>
                </a:solidFill>
              </a:rPr>
              <a:t>Yes</a:t>
            </a:r>
            <a:r>
              <a:rPr lang="cs-CZ" sz="2800" b="1" dirty="0" smtClean="0">
                <a:solidFill>
                  <a:srgbClr val="FF0000"/>
                </a:solidFill>
              </a:rPr>
              <a:t>/no q.</a:t>
            </a:r>
          </a:p>
          <a:p>
            <a:pPr marL="0" indent="0">
              <a:buNone/>
            </a:pPr>
            <a:r>
              <a:rPr lang="cs-CZ" sz="2800" dirty="0" smtClean="0"/>
              <a:t>      Start </a:t>
            </a:r>
            <a:r>
              <a:rPr lang="cs-CZ" sz="2800" dirty="0" err="1" smtClean="0"/>
              <a:t>with</a:t>
            </a:r>
            <a:r>
              <a:rPr lang="cs-CZ" sz="2800" dirty="0" smtClean="0"/>
              <a:t> </a:t>
            </a:r>
            <a:r>
              <a:rPr lang="cs-CZ" sz="2800" dirty="0" err="1" smtClean="0"/>
              <a:t>an</a:t>
            </a:r>
            <a:r>
              <a:rPr lang="cs-CZ" sz="2800" dirty="0" smtClean="0"/>
              <a:t> </a:t>
            </a:r>
            <a:r>
              <a:rPr lang="cs-CZ" sz="2800" dirty="0" err="1" smtClean="0"/>
              <a:t>auxliliary</a:t>
            </a:r>
            <a:r>
              <a:rPr lang="cs-CZ" sz="2800" dirty="0" smtClean="0"/>
              <a:t> verb </a:t>
            </a:r>
          </a:p>
          <a:p>
            <a:pPr marL="0" indent="0">
              <a:buNone/>
            </a:pPr>
            <a:r>
              <a:rPr lang="cs-CZ" sz="2000" b="1" dirty="0" smtClean="0"/>
              <a:t>      </a:t>
            </a:r>
            <a:r>
              <a:rPr lang="cs-CZ" sz="2000" b="1" dirty="0" err="1" smtClean="0"/>
              <a:t>be</a:t>
            </a:r>
            <a:r>
              <a:rPr lang="cs-CZ" sz="2000" b="1" dirty="0" smtClean="0"/>
              <a:t>/do/</a:t>
            </a:r>
            <a:r>
              <a:rPr lang="cs-CZ" sz="2000" b="1" dirty="0" err="1" smtClean="0"/>
              <a:t>did</a:t>
            </a:r>
            <a:r>
              <a:rPr lang="cs-CZ" sz="2000" b="1" dirty="0" smtClean="0"/>
              <a:t>/</a:t>
            </a:r>
            <a:r>
              <a:rPr lang="cs-CZ" sz="2000" b="1" dirty="0" err="1" smtClean="0"/>
              <a:t>have</a:t>
            </a:r>
            <a:r>
              <a:rPr lang="cs-CZ" sz="2000" b="1" dirty="0" smtClean="0"/>
              <a:t>…  </a:t>
            </a:r>
            <a:r>
              <a:rPr lang="cs-CZ" sz="2000" b="1" dirty="0" smtClean="0">
                <a:solidFill>
                  <a:srgbClr val="FF0000"/>
                </a:solidFill>
              </a:rPr>
              <a:t>Are</a:t>
            </a:r>
            <a:r>
              <a:rPr lang="cs-CZ" sz="2000" dirty="0" smtClean="0"/>
              <a:t> </a:t>
            </a:r>
            <a:r>
              <a:rPr lang="cs-CZ" sz="2000" dirty="0" err="1" smtClean="0"/>
              <a:t>you</a:t>
            </a:r>
            <a:r>
              <a:rPr lang="cs-CZ" sz="2000" dirty="0" smtClean="0"/>
              <a:t> OK?     </a:t>
            </a:r>
            <a:r>
              <a:rPr lang="cs-CZ" sz="2000" b="1" dirty="0" err="1" smtClean="0">
                <a:solidFill>
                  <a:srgbClr val="FF0000"/>
                </a:solidFill>
              </a:rPr>
              <a:t>Did</a:t>
            </a:r>
            <a:r>
              <a:rPr lang="cs-CZ" sz="2000" dirty="0" smtClean="0"/>
              <a:t> </a:t>
            </a:r>
            <a:r>
              <a:rPr lang="cs-CZ" sz="2000" dirty="0" err="1" smtClean="0"/>
              <a:t>you</a:t>
            </a:r>
            <a:r>
              <a:rPr lang="cs-CZ" sz="2000" dirty="0" smtClean="0"/>
              <a:t> </a:t>
            </a:r>
            <a:r>
              <a:rPr lang="cs-CZ" sz="2000" dirty="0" err="1" smtClean="0"/>
              <a:t>sleep</a:t>
            </a:r>
            <a:r>
              <a:rPr lang="cs-CZ" sz="2000" dirty="0" smtClean="0"/>
              <a:t> </a:t>
            </a:r>
            <a:r>
              <a:rPr lang="cs-CZ" sz="2000" dirty="0" err="1" smtClean="0"/>
              <a:t>well</a:t>
            </a:r>
            <a:r>
              <a:rPr lang="cs-CZ" sz="2000" dirty="0" smtClean="0"/>
              <a:t>, </a:t>
            </a:r>
            <a:r>
              <a:rPr lang="cs-CZ" sz="2000" dirty="0" err="1" smtClean="0"/>
              <a:t>yesterday</a:t>
            </a:r>
            <a:r>
              <a:rPr lang="cs-CZ" sz="2000" dirty="0" smtClean="0"/>
              <a:t>? ….</a:t>
            </a:r>
          </a:p>
          <a:p>
            <a:pPr marL="0" indent="0">
              <a:buNone/>
            </a:pPr>
            <a:r>
              <a:rPr lang="cs-CZ" sz="2000" b="1" dirty="0"/>
              <a:t> </a:t>
            </a:r>
            <a:r>
              <a:rPr lang="cs-CZ" sz="2000" b="1" dirty="0" smtClean="0"/>
              <a:t>         </a:t>
            </a:r>
            <a:r>
              <a:rPr lang="cs-CZ" sz="2800" b="1" dirty="0">
                <a:solidFill>
                  <a:srgbClr val="FF0000"/>
                </a:solidFill>
              </a:rPr>
              <a:t>2</a:t>
            </a:r>
            <a:r>
              <a:rPr lang="cs-CZ" sz="2800" b="1" dirty="0" smtClean="0">
                <a:solidFill>
                  <a:srgbClr val="FF0000"/>
                </a:solidFill>
              </a:rPr>
              <a:t>) Wh- (</a:t>
            </a:r>
            <a:r>
              <a:rPr lang="cs-CZ" sz="2800" b="1" dirty="0" err="1" smtClean="0">
                <a:solidFill>
                  <a:srgbClr val="FF0000"/>
                </a:solidFill>
              </a:rPr>
              <a:t>how</a:t>
            </a:r>
            <a:r>
              <a:rPr lang="cs-CZ" sz="2800" b="1" dirty="0" smtClean="0">
                <a:solidFill>
                  <a:srgbClr val="FF0000"/>
                </a:solidFill>
              </a:rPr>
              <a:t>) q.</a:t>
            </a:r>
          </a:p>
          <a:p>
            <a:pPr marL="0" indent="0">
              <a:buNone/>
            </a:pPr>
            <a:r>
              <a:rPr lang="cs-CZ" sz="2800" dirty="0" smtClean="0"/>
              <a:t>     Start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/>
              <a:t>with</a:t>
            </a:r>
            <a:r>
              <a:rPr lang="cs-CZ" sz="2800" dirty="0" smtClean="0"/>
              <a:t> </a:t>
            </a:r>
            <a:r>
              <a:rPr lang="cs-CZ" sz="2800" dirty="0" err="1" smtClean="0"/>
              <a:t>question</a:t>
            </a:r>
            <a:r>
              <a:rPr lang="cs-CZ" sz="2800" dirty="0" smtClean="0"/>
              <a:t> </a:t>
            </a:r>
            <a:r>
              <a:rPr lang="cs-CZ" sz="2800" dirty="0" err="1" smtClean="0"/>
              <a:t>words</a:t>
            </a:r>
            <a:r>
              <a:rPr lang="cs-CZ" sz="2800" dirty="0" smtClean="0"/>
              <a:t> </a:t>
            </a:r>
            <a:r>
              <a:rPr lang="cs-CZ" sz="1800" dirty="0" smtClean="0"/>
              <a:t>(</a:t>
            </a:r>
            <a:r>
              <a:rPr lang="cs-CZ" sz="1800" dirty="0" err="1" smtClean="0"/>
              <a:t>all</a:t>
            </a:r>
            <a:r>
              <a:rPr lang="cs-CZ" sz="1800" dirty="0" smtClean="0"/>
              <a:t> </a:t>
            </a:r>
            <a:r>
              <a:rPr lang="cs-CZ" sz="1800" dirty="0" err="1" smtClean="0"/>
              <a:t>facts</a:t>
            </a:r>
            <a:r>
              <a:rPr lang="cs-CZ" sz="1800" dirty="0" smtClean="0"/>
              <a:t> </a:t>
            </a:r>
            <a:r>
              <a:rPr lang="cs-CZ" sz="1800" dirty="0" err="1" smtClean="0"/>
              <a:t>we</a:t>
            </a:r>
            <a:r>
              <a:rPr lang="cs-CZ" sz="1800" dirty="0" smtClean="0"/>
              <a:t> </a:t>
            </a:r>
            <a:r>
              <a:rPr lang="cs-CZ" sz="1800" dirty="0" err="1" smtClean="0"/>
              <a:t>ask</a:t>
            </a:r>
            <a:r>
              <a:rPr lang="cs-CZ" sz="1800" dirty="0" smtClean="0"/>
              <a:t> are </a:t>
            </a:r>
            <a:r>
              <a:rPr lang="cs-CZ" sz="1800" dirty="0" err="1" smtClean="0"/>
              <a:t>at</a:t>
            </a:r>
            <a:r>
              <a:rPr lang="cs-CZ" sz="1800" dirty="0" smtClean="0"/>
              <a:t> </a:t>
            </a:r>
            <a:r>
              <a:rPr lang="cs-CZ" sz="1800" dirty="0" err="1" smtClean="0"/>
              <a:t>the</a:t>
            </a:r>
            <a:r>
              <a:rPr lang="cs-CZ" sz="1800" dirty="0" smtClean="0"/>
              <a:t> </a:t>
            </a:r>
            <a:r>
              <a:rPr lang="cs-CZ" sz="1800" dirty="0" err="1" smtClean="0"/>
              <a:t>beginning,no</a:t>
            </a:r>
            <a:r>
              <a:rPr lang="cs-CZ" sz="1800" dirty="0" smtClean="0"/>
              <a:t> </a:t>
            </a:r>
            <a:r>
              <a:rPr lang="cs-CZ" sz="1800" dirty="0" err="1" smtClean="0"/>
              <a:t>matter</a:t>
            </a:r>
            <a:r>
              <a:rPr lang="cs-CZ" sz="1800" dirty="0" smtClean="0"/>
              <a:t> </a:t>
            </a:r>
            <a:r>
              <a:rPr lang="cs-CZ" sz="1800" dirty="0" err="1" smtClean="0"/>
              <a:t>how</a:t>
            </a:r>
            <a:r>
              <a:rPr lang="cs-CZ" sz="1800" dirty="0" smtClean="0"/>
              <a:t> long </a:t>
            </a:r>
            <a:r>
              <a:rPr lang="cs-CZ" sz="1800" dirty="0" err="1" smtClean="0"/>
              <a:t>they</a:t>
            </a:r>
            <a:r>
              <a:rPr lang="cs-CZ" sz="1800" dirty="0" smtClean="0"/>
              <a:t> are)</a:t>
            </a:r>
          </a:p>
          <a:p>
            <a:pPr marL="0" indent="0">
              <a:buNone/>
            </a:pPr>
            <a:r>
              <a:rPr lang="cs-CZ" sz="1800" b="1" dirty="0" smtClean="0"/>
              <a:t>      </a:t>
            </a:r>
            <a:r>
              <a:rPr lang="cs-CZ" sz="1800" b="1" dirty="0" err="1" smtClean="0"/>
              <a:t>who</a:t>
            </a:r>
            <a:r>
              <a:rPr lang="cs-CZ" sz="1800" b="1" dirty="0" smtClean="0"/>
              <a:t>/</a:t>
            </a:r>
            <a:r>
              <a:rPr lang="cs-CZ" sz="1800" b="1" dirty="0" err="1" smtClean="0"/>
              <a:t>where</a:t>
            </a:r>
            <a:r>
              <a:rPr lang="cs-CZ" sz="1800" b="1" dirty="0" smtClean="0"/>
              <a:t>/</a:t>
            </a:r>
            <a:r>
              <a:rPr lang="cs-CZ" sz="1800" b="1" dirty="0" err="1" smtClean="0"/>
              <a:t>why</a:t>
            </a:r>
            <a:r>
              <a:rPr lang="cs-CZ" sz="1800" b="1" dirty="0" smtClean="0"/>
              <a:t>/</a:t>
            </a:r>
            <a:r>
              <a:rPr lang="cs-CZ" sz="1800" b="1" dirty="0" err="1" smtClean="0"/>
              <a:t>what</a:t>
            </a:r>
            <a:r>
              <a:rPr lang="cs-CZ" sz="1800" b="1" dirty="0" smtClean="0"/>
              <a:t>/</a:t>
            </a:r>
            <a:r>
              <a:rPr lang="cs-CZ" sz="1800" b="1" dirty="0" err="1" smtClean="0"/>
              <a:t>which</a:t>
            </a:r>
            <a:r>
              <a:rPr lang="cs-CZ" sz="1800" b="1" dirty="0" smtClean="0"/>
              <a:t>/</a:t>
            </a:r>
            <a:r>
              <a:rPr lang="cs-CZ" sz="1800" b="1" dirty="0" err="1" smtClean="0"/>
              <a:t>how</a:t>
            </a:r>
            <a:r>
              <a:rPr lang="cs-CZ" sz="1800" dirty="0" smtClean="0"/>
              <a:t>   </a:t>
            </a:r>
            <a:r>
              <a:rPr lang="cs-CZ" sz="1800" b="1" dirty="0" smtClean="0">
                <a:solidFill>
                  <a:srgbClr val="FF0000"/>
                </a:solidFill>
              </a:rPr>
              <a:t> </a:t>
            </a:r>
            <a:r>
              <a:rPr lang="cs-CZ" sz="1800" b="1" dirty="0" err="1" smtClean="0">
                <a:solidFill>
                  <a:srgbClr val="FF0000"/>
                </a:solidFill>
              </a:rPr>
              <a:t>How</a:t>
            </a:r>
            <a:r>
              <a:rPr lang="cs-CZ" sz="1800" b="1" dirty="0" smtClean="0">
                <a:solidFill>
                  <a:srgbClr val="FF0000"/>
                </a:solidFill>
              </a:rPr>
              <a:t> </a:t>
            </a:r>
            <a:r>
              <a:rPr lang="cs-CZ" sz="1800" dirty="0" smtClean="0"/>
              <a:t>are </a:t>
            </a:r>
            <a:r>
              <a:rPr lang="cs-CZ" sz="1800" dirty="0" err="1" smtClean="0"/>
              <a:t>you</a:t>
            </a:r>
            <a:r>
              <a:rPr lang="cs-CZ" sz="1800" dirty="0" smtClean="0"/>
              <a:t>?      </a:t>
            </a:r>
            <a:r>
              <a:rPr lang="cs-CZ" sz="1800" b="1" dirty="0" err="1" smtClean="0">
                <a:solidFill>
                  <a:srgbClr val="FF0000"/>
                </a:solidFill>
              </a:rPr>
              <a:t>Why</a:t>
            </a:r>
            <a:r>
              <a:rPr lang="cs-CZ" sz="1800" dirty="0" smtClean="0"/>
              <a:t> </a:t>
            </a:r>
            <a:r>
              <a:rPr lang="cs-CZ" sz="1800" dirty="0" err="1" smtClean="0"/>
              <a:t>did</a:t>
            </a:r>
            <a:r>
              <a:rPr lang="cs-CZ" sz="1800" dirty="0" smtClean="0"/>
              <a:t> </a:t>
            </a:r>
            <a:r>
              <a:rPr lang="cs-CZ" sz="1800" dirty="0" err="1" smtClean="0"/>
              <a:t>you</a:t>
            </a:r>
            <a:r>
              <a:rPr lang="cs-CZ" sz="1800" dirty="0" smtClean="0"/>
              <a:t> do </a:t>
            </a:r>
            <a:r>
              <a:rPr lang="cs-CZ" sz="1800" dirty="0" err="1" smtClean="0"/>
              <a:t>it</a:t>
            </a:r>
            <a:r>
              <a:rPr lang="cs-CZ" sz="1800" dirty="0" smtClean="0"/>
              <a:t>?</a:t>
            </a:r>
          </a:p>
          <a:p>
            <a:pPr marL="0" indent="0">
              <a:buNone/>
            </a:pPr>
            <a:r>
              <a:rPr lang="cs-CZ" sz="1800" b="1" dirty="0" smtClean="0">
                <a:solidFill>
                  <a:srgbClr val="FF0000"/>
                </a:solidFill>
              </a:rPr>
              <a:t>      </a:t>
            </a:r>
            <a:r>
              <a:rPr lang="cs-CZ" sz="1800" b="1" dirty="0" err="1" smtClean="0">
                <a:solidFill>
                  <a:srgbClr val="FF0000"/>
                </a:solidFill>
              </a:rPr>
              <a:t>How</a:t>
            </a:r>
            <a:r>
              <a:rPr lang="cs-CZ" sz="1800" b="1" dirty="0" smtClean="0">
                <a:solidFill>
                  <a:srgbClr val="FF0000"/>
                </a:solidFill>
              </a:rPr>
              <a:t> many </a:t>
            </a:r>
            <a:r>
              <a:rPr lang="cs-CZ" sz="1800" b="1" dirty="0" err="1" smtClean="0">
                <a:solidFill>
                  <a:srgbClr val="FF0000"/>
                </a:solidFill>
              </a:rPr>
              <a:t>younger</a:t>
            </a:r>
            <a:r>
              <a:rPr lang="cs-CZ" sz="1800" b="1" dirty="0" smtClean="0">
                <a:solidFill>
                  <a:srgbClr val="FF0000"/>
                </a:solidFill>
              </a:rPr>
              <a:t> </a:t>
            </a:r>
            <a:r>
              <a:rPr lang="cs-CZ" sz="1800" b="1" dirty="0" err="1" smtClean="0">
                <a:solidFill>
                  <a:srgbClr val="FF0000"/>
                </a:solidFill>
              </a:rPr>
              <a:t>sisters</a:t>
            </a:r>
            <a:r>
              <a:rPr lang="cs-CZ" sz="1800" b="1" dirty="0" smtClean="0">
                <a:solidFill>
                  <a:srgbClr val="FF0000"/>
                </a:solidFill>
              </a:rPr>
              <a:t> </a:t>
            </a:r>
            <a:r>
              <a:rPr lang="cs-CZ" sz="1800" dirty="0" smtClean="0"/>
              <a:t>do </a:t>
            </a:r>
            <a:r>
              <a:rPr lang="cs-CZ" sz="1800" dirty="0" err="1" smtClean="0"/>
              <a:t>you</a:t>
            </a:r>
            <a:r>
              <a:rPr lang="cs-CZ" sz="1800" dirty="0" smtClean="0"/>
              <a:t> </a:t>
            </a:r>
            <a:r>
              <a:rPr lang="cs-CZ" sz="1800" dirty="0" err="1" smtClean="0"/>
              <a:t>have</a:t>
            </a:r>
            <a:r>
              <a:rPr lang="cs-CZ" sz="1800" dirty="0" smtClean="0"/>
              <a:t>?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      3) Q. </a:t>
            </a:r>
            <a:r>
              <a:rPr lang="cs-CZ" sz="2800" b="1" dirty="0" err="1" smtClean="0">
                <a:solidFill>
                  <a:srgbClr val="FF0000"/>
                </a:solidFill>
              </a:rPr>
              <a:t>with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the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preposition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at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the</a:t>
            </a:r>
            <a:r>
              <a:rPr lang="cs-CZ" sz="2800" b="1" dirty="0" smtClean="0">
                <a:solidFill>
                  <a:srgbClr val="FF0000"/>
                </a:solidFill>
              </a:rPr>
              <a:t> end</a:t>
            </a:r>
          </a:p>
          <a:p>
            <a:pPr marL="0" indent="0">
              <a:buNone/>
            </a:pPr>
            <a:r>
              <a:rPr lang="cs-CZ" sz="2800" dirty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   </a:t>
            </a:r>
            <a:r>
              <a:rPr lang="cs-CZ" sz="2800" dirty="0" err="1" smtClean="0"/>
              <a:t>Prepositions</a:t>
            </a:r>
            <a:r>
              <a:rPr lang="cs-CZ" sz="2800" dirty="0" smtClean="0"/>
              <a:t> </a:t>
            </a:r>
            <a:r>
              <a:rPr lang="cs-CZ" sz="2800" dirty="0" err="1" smtClean="0"/>
              <a:t>completing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question</a:t>
            </a:r>
            <a:r>
              <a:rPr lang="cs-CZ" sz="2800" dirty="0" smtClean="0"/>
              <a:t> </a:t>
            </a:r>
            <a:r>
              <a:rPr lang="cs-CZ" sz="2800" dirty="0" err="1" smtClean="0"/>
              <a:t>words</a:t>
            </a:r>
            <a:r>
              <a:rPr lang="cs-CZ" sz="2800" dirty="0" smtClean="0"/>
              <a:t> are </a:t>
            </a:r>
            <a:r>
              <a:rPr lang="cs-CZ" sz="2800" dirty="0" err="1" smtClean="0"/>
              <a:t>at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end:  </a:t>
            </a:r>
            <a:r>
              <a:rPr lang="cs-CZ" sz="1800" b="1" dirty="0" err="1" smtClean="0">
                <a:solidFill>
                  <a:srgbClr val="FF0000"/>
                </a:solidFill>
              </a:rPr>
              <a:t>Who</a:t>
            </a:r>
            <a:r>
              <a:rPr lang="cs-CZ" sz="1800" dirty="0" smtClean="0"/>
              <a:t> are </a:t>
            </a:r>
            <a:r>
              <a:rPr lang="cs-CZ" sz="1800" dirty="0" err="1" smtClean="0"/>
              <a:t>you</a:t>
            </a:r>
            <a:r>
              <a:rPr lang="cs-CZ" sz="1800" dirty="0" smtClean="0"/>
              <a:t> </a:t>
            </a:r>
            <a:r>
              <a:rPr lang="cs-CZ" sz="1800" dirty="0" err="1" smtClean="0"/>
              <a:t>going</a:t>
            </a:r>
            <a:r>
              <a:rPr lang="cs-CZ" sz="1800" dirty="0" smtClean="0"/>
              <a:t> </a:t>
            </a:r>
            <a:r>
              <a:rPr lang="cs-CZ" sz="1800" b="1" dirty="0" smtClean="0">
                <a:solidFill>
                  <a:srgbClr val="FF0000"/>
                </a:solidFill>
              </a:rPr>
              <a:t>to</a:t>
            </a:r>
            <a:r>
              <a:rPr lang="cs-CZ" sz="1800" dirty="0" smtClean="0"/>
              <a:t>?     </a:t>
            </a:r>
            <a:r>
              <a:rPr lang="cs-CZ" sz="1800" b="1" dirty="0" err="1" smtClean="0">
                <a:solidFill>
                  <a:srgbClr val="FF0000"/>
                </a:solidFill>
              </a:rPr>
              <a:t>What</a:t>
            </a:r>
            <a:r>
              <a:rPr lang="cs-CZ" sz="1800" dirty="0" smtClean="0"/>
              <a:t> </a:t>
            </a:r>
            <a:r>
              <a:rPr lang="cs-CZ" sz="1800" dirty="0" err="1" smtClean="0"/>
              <a:t>did</a:t>
            </a:r>
            <a:r>
              <a:rPr lang="cs-CZ" sz="1800" dirty="0" smtClean="0"/>
              <a:t> </a:t>
            </a:r>
            <a:r>
              <a:rPr lang="cs-CZ" sz="1800" dirty="0" err="1" smtClean="0"/>
              <a:t>you</a:t>
            </a:r>
            <a:r>
              <a:rPr lang="cs-CZ" sz="1800" dirty="0" smtClean="0"/>
              <a:t> </a:t>
            </a:r>
            <a:r>
              <a:rPr lang="cs-CZ" sz="1800" dirty="0" err="1" smtClean="0"/>
              <a:t>speak</a:t>
            </a:r>
            <a:r>
              <a:rPr lang="cs-CZ" sz="1800" dirty="0" smtClean="0"/>
              <a:t> </a:t>
            </a:r>
            <a:r>
              <a:rPr lang="cs-CZ" sz="1800" b="1" dirty="0" err="1" smtClean="0">
                <a:solidFill>
                  <a:srgbClr val="FF0000"/>
                </a:solidFill>
              </a:rPr>
              <a:t>about</a:t>
            </a:r>
            <a:r>
              <a:rPr lang="cs-CZ" sz="1800" dirty="0" smtClean="0"/>
              <a:t>?     </a:t>
            </a:r>
            <a:r>
              <a:rPr lang="cs-CZ" sz="1800" b="1" dirty="0" err="1" smtClean="0">
                <a:solidFill>
                  <a:srgbClr val="FF0000"/>
                </a:solidFill>
              </a:rPr>
              <a:t>Who</a:t>
            </a:r>
            <a:r>
              <a:rPr lang="cs-CZ" sz="1800" dirty="0" smtClean="0"/>
              <a:t> </a:t>
            </a:r>
            <a:r>
              <a:rPr lang="cs-CZ" sz="1800" dirty="0" err="1" smtClean="0"/>
              <a:t>is</a:t>
            </a:r>
            <a:r>
              <a:rPr lang="cs-CZ" sz="1800" dirty="0" smtClean="0"/>
              <a:t> </a:t>
            </a:r>
            <a:r>
              <a:rPr lang="cs-CZ" sz="1800" dirty="0" err="1" smtClean="0"/>
              <a:t>it</a:t>
            </a:r>
            <a:r>
              <a:rPr lang="cs-CZ" sz="1800" dirty="0" smtClean="0"/>
              <a:t> </a:t>
            </a:r>
            <a:r>
              <a:rPr lang="cs-CZ" sz="1800" b="1" dirty="0" err="1" smtClean="0">
                <a:solidFill>
                  <a:srgbClr val="FF0000"/>
                </a:solidFill>
              </a:rPr>
              <a:t>for</a:t>
            </a:r>
            <a:r>
              <a:rPr lang="cs-CZ" sz="1800" dirty="0" smtClean="0"/>
              <a:t>?</a:t>
            </a:r>
            <a:endParaRPr lang="cs-CZ" sz="2800" dirty="0" smtClean="0"/>
          </a:p>
          <a:p>
            <a:endParaRPr lang="cs-CZ" sz="1800" dirty="0" smtClean="0"/>
          </a:p>
          <a:p>
            <a:pPr marL="0" indent="0">
              <a:buNone/>
            </a:pPr>
            <a:endParaRPr lang="en-US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1082416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66130"/>
          </a:xfrm>
          <a:solidFill>
            <a:schemeClr val="accent6">
              <a:lumMod val="40000"/>
              <a:lumOff val="6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4000" b="1" dirty="0" err="1" smtClean="0"/>
              <a:t>Examples</a:t>
            </a:r>
            <a:r>
              <a:rPr lang="cs-CZ" sz="4000" b="1" dirty="0" smtClean="0"/>
              <a:t>: 2)</a:t>
            </a:r>
            <a:endParaRPr lang="en-US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608512"/>
          </a:xfrm>
        </p:spPr>
        <p:txBody>
          <a:bodyPr>
            <a:normAutofit fontScale="40000" lnSpcReduction="20000"/>
          </a:bodyPr>
          <a:lstStyle/>
          <a:p>
            <a:r>
              <a:rPr lang="cs-CZ" sz="7000" b="1" dirty="0" smtClean="0">
                <a:solidFill>
                  <a:srgbClr val="FF0000"/>
                </a:solidFill>
              </a:rPr>
              <a:t>4) </a:t>
            </a:r>
            <a:r>
              <a:rPr lang="cs-CZ" sz="7000" b="1" dirty="0" err="1" smtClean="0">
                <a:solidFill>
                  <a:srgbClr val="FF0000"/>
                </a:solidFill>
              </a:rPr>
              <a:t>Subject</a:t>
            </a:r>
            <a:r>
              <a:rPr lang="cs-CZ" sz="7000" b="1" dirty="0" smtClean="0">
                <a:solidFill>
                  <a:srgbClr val="FF0000"/>
                </a:solidFill>
              </a:rPr>
              <a:t> </a:t>
            </a:r>
            <a:r>
              <a:rPr lang="cs-CZ" sz="7000" b="1" dirty="0" err="1" smtClean="0">
                <a:solidFill>
                  <a:srgbClr val="FF0000"/>
                </a:solidFill>
              </a:rPr>
              <a:t>questions</a:t>
            </a:r>
            <a:endParaRPr lang="cs-CZ" sz="7000" b="1" dirty="0" smtClean="0">
              <a:solidFill>
                <a:srgbClr val="FF0000"/>
              </a:solidFill>
            </a:endParaRPr>
          </a:p>
          <a:p>
            <a:r>
              <a:rPr lang="cs-CZ" sz="5000" dirty="0" smtClean="0"/>
              <a:t>Start </a:t>
            </a:r>
            <a:r>
              <a:rPr lang="cs-CZ" sz="5000" dirty="0" err="1" smtClean="0"/>
              <a:t>with</a:t>
            </a:r>
            <a:r>
              <a:rPr lang="cs-CZ" sz="5000" dirty="0" smtClean="0"/>
              <a:t> </a:t>
            </a:r>
            <a:r>
              <a:rPr lang="cs-CZ" sz="5000" dirty="0" err="1" smtClean="0"/>
              <a:t>who</a:t>
            </a:r>
            <a:r>
              <a:rPr lang="cs-CZ" sz="5000" dirty="0" smtClean="0"/>
              <a:t>/</a:t>
            </a:r>
            <a:r>
              <a:rPr lang="cs-CZ" sz="5000" dirty="0" err="1" smtClean="0"/>
              <a:t>what</a:t>
            </a:r>
            <a:r>
              <a:rPr lang="cs-CZ" sz="5000" dirty="0" smtClean="0"/>
              <a:t>/</a:t>
            </a:r>
            <a:r>
              <a:rPr lang="cs-CZ" sz="5000" dirty="0" err="1" smtClean="0"/>
              <a:t>which</a:t>
            </a:r>
            <a:r>
              <a:rPr lang="cs-CZ" sz="5000" dirty="0" smtClean="0"/>
              <a:t> + </a:t>
            </a:r>
            <a:r>
              <a:rPr lang="cs-CZ" sz="5000" dirty="0" err="1" smtClean="0"/>
              <a:t>noun</a:t>
            </a:r>
            <a:endParaRPr lang="cs-CZ" sz="5000" dirty="0" smtClean="0"/>
          </a:p>
          <a:p>
            <a:pPr marL="0" indent="0">
              <a:buNone/>
            </a:pPr>
            <a:r>
              <a:rPr lang="cs-CZ" sz="4500" dirty="0"/>
              <a:t> </a:t>
            </a:r>
            <a:r>
              <a:rPr lang="cs-CZ" sz="4500" dirty="0" smtClean="0"/>
              <a:t>    do not use </a:t>
            </a:r>
            <a:r>
              <a:rPr lang="cs-CZ" sz="4500" dirty="0" err="1" smtClean="0"/>
              <a:t>auxiliary</a:t>
            </a:r>
            <a:r>
              <a:rPr lang="cs-CZ" sz="4500" dirty="0" smtClean="0"/>
              <a:t> </a:t>
            </a:r>
            <a:r>
              <a:rPr lang="cs-CZ" sz="4500" dirty="0" err="1" smtClean="0"/>
              <a:t>verbs</a:t>
            </a:r>
            <a:r>
              <a:rPr lang="cs-CZ" sz="4500" dirty="0" smtClean="0"/>
              <a:t>:   </a:t>
            </a:r>
            <a:r>
              <a:rPr lang="cs-CZ" sz="4500" b="1" dirty="0" err="1" smtClean="0">
                <a:solidFill>
                  <a:srgbClr val="FF0000"/>
                </a:solidFill>
              </a:rPr>
              <a:t>Who</a:t>
            </a:r>
            <a:r>
              <a:rPr lang="cs-CZ" sz="4500" dirty="0" smtClean="0"/>
              <a:t> </a:t>
            </a:r>
            <a:r>
              <a:rPr lang="cs-CZ" sz="4500" dirty="0" err="1" smtClean="0"/>
              <a:t>helped</a:t>
            </a:r>
            <a:r>
              <a:rPr lang="cs-CZ" sz="4500" dirty="0" smtClean="0"/>
              <a:t> </a:t>
            </a:r>
            <a:r>
              <a:rPr lang="cs-CZ" sz="4500" dirty="0" err="1" smtClean="0"/>
              <a:t>you</a:t>
            </a:r>
            <a:r>
              <a:rPr lang="cs-CZ" sz="4500" dirty="0" smtClean="0"/>
              <a:t> </a:t>
            </a:r>
            <a:r>
              <a:rPr lang="cs-CZ" sz="4500" dirty="0" err="1" smtClean="0"/>
              <a:t>yesterday</a:t>
            </a:r>
            <a:r>
              <a:rPr lang="cs-CZ" sz="4500" dirty="0" smtClean="0"/>
              <a:t>?   </a:t>
            </a:r>
            <a:r>
              <a:rPr lang="cs-CZ" sz="4500" b="1" dirty="0" err="1" smtClean="0">
                <a:solidFill>
                  <a:srgbClr val="FF0000"/>
                </a:solidFill>
              </a:rPr>
              <a:t>What</a:t>
            </a:r>
            <a:r>
              <a:rPr lang="cs-CZ" sz="4500" dirty="0" smtClean="0"/>
              <a:t> has </a:t>
            </a:r>
            <a:r>
              <a:rPr lang="cs-CZ" sz="4500" dirty="0" err="1" smtClean="0"/>
              <a:t>happened</a:t>
            </a:r>
            <a:r>
              <a:rPr lang="cs-CZ" sz="4500" dirty="0" smtClean="0"/>
              <a:t>? </a:t>
            </a:r>
          </a:p>
          <a:p>
            <a:r>
              <a:rPr lang="cs-CZ" sz="7000" b="1" dirty="0" smtClean="0">
                <a:solidFill>
                  <a:srgbClr val="FF0000"/>
                </a:solidFill>
              </a:rPr>
              <a:t>5) Negative q. to express: </a:t>
            </a:r>
          </a:p>
          <a:p>
            <a:pPr marL="0" indent="0">
              <a:buNone/>
            </a:pPr>
            <a:r>
              <a:rPr lang="cs-CZ" sz="4500" b="1" dirty="0">
                <a:solidFill>
                  <a:srgbClr val="FF0000"/>
                </a:solidFill>
              </a:rPr>
              <a:t> </a:t>
            </a:r>
            <a:r>
              <a:rPr lang="cs-CZ" sz="4500" b="1" dirty="0" smtClean="0">
                <a:solidFill>
                  <a:srgbClr val="FF0000"/>
                </a:solidFill>
              </a:rPr>
              <a:t> </a:t>
            </a:r>
            <a:r>
              <a:rPr lang="cs-CZ" sz="7000" dirty="0" smtClean="0"/>
              <a:t>a)</a:t>
            </a:r>
            <a:r>
              <a:rPr lang="cs-CZ" sz="7000" dirty="0" err="1" smtClean="0"/>
              <a:t>we</a:t>
            </a:r>
            <a:r>
              <a:rPr lang="cs-CZ" sz="7000" dirty="0" smtClean="0"/>
              <a:t> are </a:t>
            </a:r>
            <a:r>
              <a:rPr lang="cs-CZ" sz="7000" dirty="0" err="1" smtClean="0"/>
              <a:t>surprised</a:t>
            </a:r>
            <a:endParaRPr lang="cs-CZ" sz="7000" dirty="0" smtClean="0"/>
          </a:p>
          <a:p>
            <a:r>
              <a:rPr lang="cs-CZ" sz="4500" b="1" dirty="0" err="1" smtClean="0">
                <a:solidFill>
                  <a:srgbClr val="FF0000"/>
                </a:solidFill>
              </a:rPr>
              <a:t>Haven´t</a:t>
            </a:r>
            <a:r>
              <a:rPr lang="cs-CZ" sz="4500" dirty="0" smtClean="0"/>
              <a:t> </a:t>
            </a:r>
            <a:r>
              <a:rPr lang="cs-CZ" sz="4500" dirty="0" err="1" smtClean="0"/>
              <a:t>you</a:t>
            </a:r>
            <a:r>
              <a:rPr lang="cs-CZ" sz="4500" dirty="0" smtClean="0"/>
              <a:t> </a:t>
            </a:r>
            <a:r>
              <a:rPr lang="cs-CZ" sz="4500" dirty="0" err="1" smtClean="0"/>
              <a:t>read</a:t>
            </a:r>
            <a:r>
              <a:rPr lang="cs-CZ" sz="4500" dirty="0" smtClean="0"/>
              <a:t> </a:t>
            </a:r>
            <a:r>
              <a:rPr lang="cs-CZ" sz="4500" dirty="0" err="1" smtClean="0"/>
              <a:t>the</a:t>
            </a:r>
            <a:r>
              <a:rPr lang="cs-CZ" sz="4500" dirty="0" smtClean="0"/>
              <a:t> </a:t>
            </a:r>
            <a:r>
              <a:rPr lang="cs-CZ" sz="4500" dirty="0" err="1" smtClean="0"/>
              <a:t>book</a:t>
            </a:r>
            <a:r>
              <a:rPr lang="cs-CZ" sz="4500" dirty="0" smtClean="0"/>
              <a:t>, </a:t>
            </a:r>
            <a:r>
              <a:rPr lang="cs-CZ" sz="4500" dirty="0" err="1" smtClean="0"/>
              <a:t>yet</a:t>
            </a:r>
            <a:r>
              <a:rPr lang="cs-CZ" sz="4500" dirty="0" smtClean="0"/>
              <a:t>?        </a:t>
            </a:r>
            <a:r>
              <a:rPr lang="cs-CZ" sz="4500" b="1" dirty="0" smtClean="0">
                <a:solidFill>
                  <a:srgbClr val="FF0000"/>
                </a:solidFill>
              </a:rPr>
              <a:t> </a:t>
            </a:r>
            <a:r>
              <a:rPr lang="cs-CZ" sz="4500" b="1" dirty="0" err="1" smtClean="0">
                <a:solidFill>
                  <a:srgbClr val="FF0000"/>
                </a:solidFill>
              </a:rPr>
              <a:t>Didn´t</a:t>
            </a:r>
            <a:r>
              <a:rPr lang="cs-CZ" sz="4500" b="1" dirty="0" smtClean="0">
                <a:solidFill>
                  <a:srgbClr val="FF0000"/>
                </a:solidFill>
              </a:rPr>
              <a:t> </a:t>
            </a:r>
            <a:r>
              <a:rPr lang="cs-CZ" sz="4500" dirty="0" smtClean="0"/>
              <a:t>he </a:t>
            </a:r>
            <a:r>
              <a:rPr lang="cs-CZ" sz="4500" dirty="0" err="1" smtClean="0"/>
              <a:t>leave</a:t>
            </a:r>
            <a:r>
              <a:rPr lang="cs-CZ" sz="4500" dirty="0" smtClean="0"/>
              <a:t> to America last </a:t>
            </a:r>
            <a:r>
              <a:rPr lang="cs-CZ" sz="4500" dirty="0" err="1" smtClean="0"/>
              <a:t>year</a:t>
            </a:r>
            <a:r>
              <a:rPr lang="cs-CZ" sz="4500" dirty="0" smtClean="0"/>
              <a:t>?</a:t>
            </a:r>
          </a:p>
          <a:p>
            <a:pPr marL="0" indent="0">
              <a:buNone/>
            </a:pPr>
            <a:r>
              <a:rPr lang="cs-CZ" sz="4500" dirty="0" smtClean="0"/>
              <a:t>   </a:t>
            </a:r>
            <a:r>
              <a:rPr lang="cs-CZ" sz="7000" dirty="0" smtClean="0"/>
              <a:t>b)</a:t>
            </a:r>
            <a:r>
              <a:rPr lang="cs-CZ" sz="7000" dirty="0" err="1" smtClean="0"/>
              <a:t>we</a:t>
            </a:r>
            <a:r>
              <a:rPr lang="cs-CZ" sz="7000" dirty="0" smtClean="0"/>
              <a:t> </a:t>
            </a:r>
            <a:r>
              <a:rPr lang="cs-CZ" sz="7000" dirty="0" err="1" smtClean="0"/>
              <a:t>want</a:t>
            </a:r>
            <a:r>
              <a:rPr lang="cs-CZ" sz="7000" dirty="0" smtClean="0"/>
              <a:t> </a:t>
            </a:r>
            <a:r>
              <a:rPr lang="cs-CZ" sz="7000" dirty="0" err="1" smtClean="0"/>
              <a:t>some</a:t>
            </a:r>
            <a:r>
              <a:rPr lang="cs-CZ" sz="7000" dirty="0" smtClean="0"/>
              <a:t> </a:t>
            </a:r>
            <a:r>
              <a:rPr lang="cs-CZ" sz="7000" dirty="0" err="1" smtClean="0"/>
              <a:t>listener</a:t>
            </a:r>
            <a:r>
              <a:rPr lang="cs-CZ" sz="7000" dirty="0" smtClean="0"/>
              <a:t> to </a:t>
            </a:r>
            <a:r>
              <a:rPr lang="cs-CZ" sz="7000" dirty="0" err="1" smtClean="0"/>
              <a:t>confirm</a:t>
            </a:r>
            <a:r>
              <a:rPr lang="cs-CZ" sz="7000" dirty="0" smtClean="0"/>
              <a:t> </a:t>
            </a:r>
            <a:r>
              <a:rPr lang="cs-CZ" sz="7000" dirty="0" err="1" smtClean="0"/>
              <a:t>our</a:t>
            </a:r>
            <a:r>
              <a:rPr lang="cs-CZ" sz="7000" dirty="0" smtClean="0"/>
              <a:t> idea</a:t>
            </a:r>
          </a:p>
          <a:p>
            <a:pPr marL="0" indent="0">
              <a:buNone/>
            </a:pPr>
            <a:r>
              <a:rPr lang="cs-CZ" sz="4500" dirty="0"/>
              <a:t> </a:t>
            </a:r>
            <a:r>
              <a:rPr lang="cs-CZ" sz="4500" dirty="0" smtClean="0"/>
              <a:t>   </a:t>
            </a:r>
            <a:r>
              <a:rPr lang="cs-CZ" sz="4500" b="1" dirty="0" smtClean="0">
                <a:solidFill>
                  <a:srgbClr val="FF0000"/>
                </a:solidFill>
              </a:rPr>
              <a:t> </a:t>
            </a:r>
            <a:r>
              <a:rPr lang="cs-CZ" sz="4500" b="1" dirty="0" err="1" smtClean="0">
                <a:solidFill>
                  <a:srgbClr val="FF0000"/>
                </a:solidFill>
              </a:rPr>
              <a:t>Isn´t</a:t>
            </a:r>
            <a:r>
              <a:rPr lang="cs-CZ" sz="4500" b="1" dirty="0" smtClean="0">
                <a:solidFill>
                  <a:srgbClr val="FF0000"/>
                </a:solidFill>
              </a:rPr>
              <a:t> </a:t>
            </a:r>
            <a:r>
              <a:rPr lang="cs-CZ" sz="4500" dirty="0" smtClean="0"/>
              <a:t>he a </a:t>
            </a:r>
            <a:r>
              <a:rPr lang="cs-CZ" sz="4500" dirty="0" err="1" smtClean="0"/>
              <a:t>lovely</a:t>
            </a:r>
            <a:r>
              <a:rPr lang="cs-CZ" sz="4500" dirty="0" smtClean="0"/>
              <a:t> boy?       </a:t>
            </a:r>
            <a:r>
              <a:rPr lang="cs-CZ" sz="4500" b="1" dirty="0" err="1" smtClean="0">
                <a:solidFill>
                  <a:srgbClr val="FF0000"/>
                </a:solidFill>
              </a:rPr>
              <a:t>Aren´t</a:t>
            </a:r>
            <a:r>
              <a:rPr lang="cs-CZ" sz="4500" dirty="0" smtClean="0"/>
              <a:t> </a:t>
            </a:r>
            <a:r>
              <a:rPr lang="cs-CZ" sz="4500" dirty="0" err="1" smtClean="0"/>
              <a:t>you</a:t>
            </a:r>
            <a:r>
              <a:rPr lang="cs-CZ" sz="4500" dirty="0" smtClean="0"/>
              <a:t>   </a:t>
            </a:r>
            <a:r>
              <a:rPr lang="cs-CZ" sz="4500" dirty="0" err="1" smtClean="0"/>
              <a:t>Mr</a:t>
            </a:r>
            <a:r>
              <a:rPr lang="cs-CZ" sz="4500" dirty="0" smtClean="0"/>
              <a:t> David </a:t>
            </a:r>
            <a:r>
              <a:rPr lang="cs-CZ" sz="4500" dirty="0" err="1" smtClean="0"/>
              <a:t>Livingston</a:t>
            </a:r>
            <a:r>
              <a:rPr lang="cs-CZ" sz="4500" dirty="0" smtClean="0"/>
              <a:t>?</a:t>
            </a:r>
          </a:p>
          <a:p>
            <a:pPr marL="0" indent="0">
              <a:buNone/>
            </a:pPr>
            <a:r>
              <a:rPr lang="cs-CZ" sz="4500" b="1" dirty="0">
                <a:solidFill>
                  <a:srgbClr val="FF0000"/>
                </a:solidFill>
              </a:rPr>
              <a:t> </a:t>
            </a:r>
            <a:r>
              <a:rPr lang="cs-CZ" sz="4500" b="1" dirty="0" smtClean="0">
                <a:solidFill>
                  <a:srgbClr val="FF0000"/>
                </a:solidFill>
              </a:rPr>
              <a:t>     </a:t>
            </a:r>
            <a:r>
              <a:rPr lang="cs-CZ" sz="7000" b="1" dirty="0" smtClean="0">
                <a:solidFill>
                  <a:srgbClr val="FF0000"/>
                </a:solidFill>
              </a:rPr>
              <a:t>6) </a:t>
            </a:r>
            <a:r>
              <a:rPr lang="cs-CZ" sz="7000" b="1" dirty="0" err="1" smtClean="0">
                <a:solidFill>
                  <a:srgbClr val="FF0000"/>
                </a:solidFill>
              </a:rPr>
              <a:t>Indirect</a:t>
            </a:r>
            <a:r>
              <a:rPr lang="cs-CZ" sz="7000" b="1" dirty="0" smtClean="0">
                <a:solidFill>
                  <a:srgbClr val="FF0000"/>
                </a:solidFill>
              </a:rPr>
              <a:t> q. </a:t>
            </a:r>
            <a:endParaRPr lang="cs-CZ" sz="70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4500" dirty="0" smtClean="0"/>
              <a:t>   </a:t>
            </a:r>
            <a:r>
              <a:rPr lang="cs-CZ" sz="4500" dirty="0" err="1" smtClean="0"/>
              <a:t>Starts</a:t>
            </a:r>
            <a:r>
              <a:rPr lang="cs-CZ" sz="4500" dirty="0" smtClean="0"/>
              <a:t>: (</a:t>
            </a:r>
            <a:r>
              <a:rPr lang="cs-CZ" sz="4500" dirty="0" err="1" smtClean="0"/>
              <a:t>examples</a:t>
            </a:r>
            <a:r>
              <a:rPr lang="cs-CZ" sz="4500" dirty="0" smtClean="0"/>
              <a:t>) </a:t>
            </a:r>
            <a:r>
              <a:rPr lang="cs-CZ" sz="4500" b="1" dirty="0" err="1" smtClean="0"/>
              <a:t>Can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you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tell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me</a:t>
            </a:r>
            <a:r>
              <a:rPr lang="cs-CZ" sz="4500" b="1" dirty="0" smtClean="0"/>
              <a:t>….</a:t>
            </a:r>
            <a:r>
              <a:rPr lang="cs-CZ" sz="4500" b="1" dirty="0" err="1" smtClean="0"/>
              <a:t>Don´t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you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know</a:t>
            </a:r>
            <a:r>
              <a:rPr lang="cs-CZ" sz="4500" b="1" dirty="0" smtClean="0"/>
              <a:t>.. I </a:t>
            </a:r>
            <a:r>
              <a:rPr lang="cs-CZ" sz="4500" b="1" dirty="0" err="1" smtClean="0"/>
              <a:t>wonder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if</a:t>
            </a:r>
            <a:r>
              <a:rPr lang="cs-CZ" sz="4500" b="1" dirty="0" smtClean="0"/>
              <a:t>…..</a:t>
            </a:r>
          </a:p>
          <a:p>
            <a:pPr marL="0" indent="0">
              <a:buNone/>
            </a:pPr>
            <a:r>
              <a:rPr lang="cs-CZ" sz="4500" dirty="0" smtClean="0"/>
              <a:t>(in </a:t>
            </a:r>
            <a:r>
              <a:rPr lang="cs-CZ" sz="4500" dirty="0" err="1" smtClean="0"/>
              <a:t>this</a:t>
            </a:r>
            <a:r>
              <a:rPr lang="cs-CZ" sz="4500" dirty="0" smtClean="0"/>
              <a:t> case </a:t>
            </a:r>
            <a:r>
              <a:rPr lang="cs-CZ" sz="4500" dirty="0" err="1" smtClean="0"/>
              <a:t>the</a:t>
            </a:r>
            <a:r>
              <a:rPr lang="cs-CZ" sz="4500" dirty="0" smtClean="0"/>
              <a:t> </a:t>
            </a:r>
            <a:r>
              <a:rPr lang="cs-CZ" sz="4500" dirty="0" err="1" smtClean="0"/>
              <a:t>word</a:t>
            </a:r>
            <a:r>
              <a:rPr lang="cs-CZ" sz="4500" dirty="0" smtClean="0"/>
              <a:t> </a:t>
            </a:r>
            <a:r>
              <a:rPr lang="cs-CZ" sz="4500" dirty="0" err="1" smtClean="0"/>
              <a:t>order</a:t>
            </a:r>
            <a:r>
              <a:rPr lang="cs-CZ" sz="4500" dirty="0" smtClean="0"/>
              <a:t> </a:t>
            </a:r>
            <a:r>
              <a:rPr lang="cs-CZ" sz="4500" dirty="0" err="1" smtClean="0"/>
              <a:t>is</a:t>
            </a:r>
            <a:r>
              <a:rPr lang="cs-CZ" sz="4500" dirty="0" smtClean="0"/>
              <a:t> </a:t>
            </a:r>
            <a:r>
              <a:rPr lang="cs-CZ" sz="4500" dirty="0" err="1" smtClean="0"/>
              <a:t>equal</a:t>
            </a:r>
            <a:r>
              <a:rPr lang="cs-CZ" sz="4500" dirty="0" smtClean="0"/>
              <a:t> to </a:t>
            </a:r>
            <a:r>
              <a:rPr lang="cs-CZ" sz="4500" dirty="0" err="1" smtClean="0"/>
              <a:t>the</a:t>
            </a:r>
            <a:r>
              <a:rPr lang="cs-CZ" sz="4500" dirty="0" smtClean="0"/>
              <a:t> </a:t>
            </a:r>
            <a:r>
              <a:rPr lang="cs-CZ" sz="4500" dirty="0" err="1" smtClean="0"/>
              <a:t>declarative</a:t>
            </a:r>
            <a:r>
              <a:rPr lang="cs-CZ" sz="4500" dirty="0" smtClean="0"/>
              <a:t> </a:t>
            </a:r>
            <a:r>
              <a:rPr lang="cs-CZ" sz="4500" dirty="0" err="1" smtClean="0"/>
              <a:t>clauses</a:t>
            </a:r>
            <a:r>
              <a:rPr lang="cs-CZ" sz="4500" dirty="0" smtClean="0"/>
              <a:t>)</a:t>
            </a:r>
          </a:p>
          <a:p>
            <a:pPr marL="0" indent="0">
              <a:buNone/>
            </a:pPr>
            <a:endParaRPr lang="cs-CZ" sz="4500" dirty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b="1" dirty="0">
                <a:solidFill>
                  <a:srgbClr val="FF0000"/>
                </a:solidFill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</a:rPr>
              <a:t>    </a:t>
            </a:r>
          </a:p>
          <a:p>
            <a:pPr marL="0" indent="0">
              <a:buNone/>
            </a:pPr>
            <a:r>
              <a:rPr lang="cs-CZ" sz="2800" b="1" dirty="0">
                <a:solidFill>
                  <a:srgbClr val="FF0000"/>
                </a:solidFill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</a:rPr>
              <a:t>     </a:t>
            </a:r>
            <a:endParaRPr lang="en-US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792665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40000"/>
              <a:lumOff val="6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4000" b="1" dirty="0" err="1" smtClean="0"/>
              <a:t>Examples</a:t>
            </a:r>
            <a:r>
              <a:rPr lang="cs-CZ" sz="4000" b="1" dirty="0" smtClean="0"/>
              <a:t>: 3)</a:t>
            </a:r>
            <a:endParaRPr lang="en-US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800" b="1" dirty="0">
                <a:solidFill>
                  <a:srgbClr val="FF0000"/>
                </a:solidFill>
              </a:rPr>
              <a:t> 6) </a:t>
            </a:r>
            <a:r>
              <a:rPr lang="cs-CZ" sz="2800" b="1" dirty="0" err="1">
                <a:solidFill>
                  <a:srgbClr val="FF0000"/>
                </a:solidFill>
              </a:rPr>
              <a:t>Indirect</a:t>
            </a:r>
            <a:r>
              <a:rPr lang="cs-CZ" sz="2800" b="1" dirty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question</a:t>
            </a:r>
            <a:r>
              <a:rPr lang="cs-CZ" sz="2800" b="1" dirty="0" smtClean="0">
                <a:solidFill>
                  <a:srgbClr val="FF0000"/>
                </a:solidFill>
              </a:rPr>
              <a:t>:</a:t>
            </a:r>
            <a:endParaRPr lang="cs-CZ" sz="28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/>
              <a:t>   </a:t>
            </a:r>
            <a:r>
              <a:rPr lang="cs-CZ" sz="2800" dirty="0" err="1"/>
              <a:t>Starts</a:t>
            </a:r>
            <a:r>
              <a:rPr lang="cs-CZ" sz="2800" dirty="0"/>
              <a:t>: (</a:t>
            </a:r>
            <a:r>
              <a:rPr lang="cs-CZ" sz="2800" dirty="0" err="1"/>
              <a:t>examples</a:t>
            </a:r>
            <a:r>
              <a:rPr lang="cs-CZ" sz="2800" dirty="0"/>
              <a:t>) </a:t>
            </a:r>
            <a:r>
              <a:rPr lang="cs-CZ" sz="2800" b="1" dirty="0" err="1"/>
              <a:t>Can</a:t>
            </a:r>
            <a:r>
              <a:rPr lang="cs-CZ" sz="2800" b="1" dirty="0"/>
              <a:t> </a:t>
            </a:r>
            <a:r>
              <a:rPr lang="cs-CZ" sz="2800" b="1" dirty="0" err="1"/>
              <a:t>you</a:t>
            </a:r>
            <a:r>
              <a:rPr lang="cs-CZ" sz="2800" b="1" dirty="0"/>
              <a:t> </a:t>
            </a:r>
            <a:r>
              <a:rPr lang="cs-CZ" sz="2800" b="1" dirty="0" err="1"/>
              <a:t>tell</a:t>
            </a:r>
            <a:r>
              <a:rPr lang="cs-CZ" sz="2800" b="1" dirty="0"/>
              <a:t> </a:t>
            </a:r>
            <a:r>
              <a:rPr lang="cs-CZ" sz="2800" b="1" dirty="0" err="1"/>
              <a:t>me</a:t>
            </a:r>
            <a:r>
              <a:rPr lang="cs-CZ" sz="2800" b="1" dirty="0"/>
              <a:t>….</a:t>
            </a:r>
            <a:r>
              <a:rPr lang="cs-CZ" sz="2800" b="1" dirty="0" err="1"/>
              <a:t>Don´t</a:t>
            </a:r>
            <a:r>
              <a:rPr lang="cs-CZ" sz="2800" b="1" dirty="0"/>
              <a:t> </a:t>
            </a:r>
            <a:r>
              <a:rPr lang="cs-CZ" sz="2800" b="1" dirty="0" err="1"/>
              <a:t>you</a:t>
            </a:r>
            <a:r>
              <a:rPr lang="cs-CZ" sz="2800" b="1" dirty="0"/>
              <a:t> </a:t>
            </a:r>
            <a:r>
              <a:rPr lang="cs-CZ" sz="2800" b="1" dirty="0" err="1"/>
              <a:t>know</a:t>
            </a:r>
            <a:r>
              <a:rPr lang="cs-CZ" sz="2800" b="1" dirty="0"/>
              <a:t>.. I </a:t>
            </a:r>
            <a:r>
              <a:rPr lang="cs-CZ" sz="2800" b="1" dirty="0" err="1"/>
              <a:t>wonder</a:t>
            </a:r>
            <a:r>
              <a:rPr lang="cs-CZ" sz="2800" b="1" dirty="0"/>
              <a:t> </a:t>
            </a:r>
            <a:r>
              <a:rPr lang="cs-CZ" sz="2800" b="1" dirty="0" err="1"/>
              <a:t>if</a:t>
            </a:r>
            <a:r>
              <a:rPr lang="cs-CZ" sz="2800" b="1" dirty="0"/>
              <a:t>…..</a:t>
            </a:r>
          </a:p>
          <a:p>
            <a:pPr marL="0" indent="0">
              <a:buNone/>
            </a:pPr>
            <a:r>
              <a:rPr lang="cs-CZ" sz="2800" dirty="0"/>
              <a:t>(in </a:t>
            </a:r>
            <a:r>
              <a:rPr lang="cs-CZ" sz="2800" dirty="0" err="1"/>
              <a:t>this</a:t>
            </a:r>
            <a:r>
              <a:rPr lang="cs-CZ" sz="2800" dirty="0"/>
              <a:t> case </a:t>
            </a:r>
            <a:r>
              <a:rPr lang="cs-CZ" sz="2800" dirty="0" err="1"/>
              <a:t>the</a:t>
            </a:r>
            <a:r>
              <a:rPr lang="cs-CZ" sz="2800" dirty="0"/>
              <a:t> </a:t>
            </a:r>
            <a:r>
              <a:rPr lang="cs-CZ" sz="2800" dirty="0" err="1"/>
              <a:t>word</a:t>
            </a:r>
            <a:r>
              <a:rPr lang="cs-CZ" sz="2800" dirty="0"/>
              <a:t> </a:t>
            </a:r>
            <a:r>
              <a:rPr lang="cs-CZ" sz="2800" dirty="0" err="1"/>
              <a:t>order</a:t>
            </a:r>
            <a:r>
              <a:rPr lang="cs-CZ" sz="2800" dirty="0"/>
              <a:t> </a:t>
            </a:r>
            <a:r>
              <a:rPr lang="cs-CZ" sz="2800" dirty="0" err="1"/>
              <a:t>is</a:t>
            </a:r>
            <a:r>
              <a:rPr lang="cs-CZ" sz="2800" dirty="0"/>
              <a:t> </a:t>
            </a:r>
            <a:r>
              <a:rPr lang="cs-CZ" sz="2800" dirty="0" err="1"/>
              <a:t>equal</a:t>
            </a:r>
            <a:r>
              <a:rPr lang="cs-CZ" sz="2800" dirty="0"/>
              <a:t> to </a:t>
            </a:r>
            <a:r>
              <a:rPr lang="cs-CZ" sz="2800" dirty="0" err="1"/>
              <a:t>the</a:t>
            </a:r>
            <a:r>
              <a:rPr lang="cs-CZ" sz="2800" dirty="0"/>
              <a:t> </a:t>
            </a:r>
            <a:r>
              <a:rPr lang="cs-CZ" sz="2800" dirty="0" err="1"/>
              <a:t>declarative</a:t>
            </a:r>
            <a:r>
              <a:rPr lang="cs-CZ" sz="2800" dirty="0"/>
              <a:t> </a:t>
            </a:r>
            <a:r>
              <a:rPr lang="cs-CZ" sz="2800" dirty="0" err="1" smtClean="0"/>
              <a:t>clauses</a:t>
            </a:r>
            <a:r>
              <a:rPr lang="cs-CZ" sz="2800" dirty="0" smtClean="0"/>
              <a:t> = </a:t>
            </a:r>
            <a:r>
              <a:rPr lang="cs-CZ" sz="2800" dirty="0" err="1" smtClean="0"/>
              <a:t>we</a:t>
            </a:r>
            <a:r>
              <a:rPr lang="cs-CZ" sz="2800" dirty="0" smtClean="0"/>
              <a:t> </a:t>
            </a:r>
            <a:r>
              <a:rPr lang="cs-CZ" sz="2800" dirty="0" err="1" smtClean="0"/>
              <a:t>don´t</a:t>
            </a:r>
            <a:r>
              <a:rPr lang="cs-CZ" sz="2800" dirty="0" smtClean="0"/>
              <a:t> </a:t>
            </a:r>
            <a:r>
              <a:rPr lang="cs-CZ" sz="2800" dirty="0" err="1" smtClean="0"/>
              <a:t>change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word</a:t>
            </a:r>
            <a:r>
              <a:rPr lang="cs-CZ" sz="2800" dirty="0" smtClean="0"/>
              <a:t> </a:t>
            </a:r>
            <a:r>
              <a:rPr lang="cs-CZ" sz="2800" dirty="0" err="1" smtClean="0"/>
              <a:t>order</a:t>
            </a:r>
            <a:r>
              <a:rPr lang="cs-CZ" sz="2800" dirty="0" smtClean="0"/>
              <a:t>)</a:t>
            </a:r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r>
              <a:rPr lang="cs-CZ" sz="1800" dirty="0" err="1" smtClean="0"/>
              <a:t>Have</a:t>
            </a:r>
            <a:r>
              <a:rPr lang="cs-CZ" sz="1800" dirty="0" smtClean="0"/>
              <a:t> </a:t>
            </a:r>
            <a:r>
              <a:rPr lang="cs-CZ" sz="1800" dirty="0" err="1" smtClean="0"/>
              <a:t>you</a:t>
            </a:r>
            <a:r>
              <a:rPr lang="cs-CZ" sz="1800" dirty="0" smtClean="0"/>
              <a:t> </a:t>
            </a:r>
            <a:r>
              <a:rPr lang="cs-CZ" sz="1800" dirty="0" err="1" smtClean="0"/>
              <a:t>heard</a:t>
            </a:r>
            <a:r>
              <a:rPr lang="cs-CZ" sz="1800" dirty="0" smtClean="0"/>
              <a:t> </a:t>
            </a:r>
            <a:r>
              <a:rPr lang="cs-CZ" sz="1800" dirty="0" err="1" smtClean="0"/>
              <a:t>about</a:t>
            </a:r>
            <a:r>
              <a:rPr lang="cs-CZ" sz="1800" dirty="0" smtClean="0"/>
              <a:t> </a:t>
            </a:r>
            <a:r>
              <a:rPr lang="cs-CZ" sz="1800" dirty="0" err="1" smtClean="0"/>
              <a:t>it</a:t>
            </a:r>
            <a:r>
              <a:rPr lang="cs-CZ" sz="1800" dirty="0" smtClean="0"/>
              <a:t>?                      - </a:t>
            </a:r>
            <a:r>
              <a:rPr lang="cs-CZ" sz="1800" dirty="0" err="1" smtClean="0"/>
              <a:t>Can</a:t>
            </a:r>
            <a:r>
              <a:rPr lang="cs-CZ" sz="1800" dirty="0" smtClean="0"/>
              <a:t> </a:t>
            </a:r>
            <a:r>
              <a:rPr lang="cs-CZ" sz="1800" dirty="0" err="1" smtClean="0"/>
              <a:t>you</a:t>
            </a:r>
            <a:r>
              <a:rPr lang="cs-CZ" sz="1800" dirty="0" smtClean="0"/>
              <a:t> </a:t>
            </a:r>
            <a:r>
              <a:rPr lang="cs-CZ" sz="1800" dirty="0" err="1" smtClean="0"/>
              <a:t>tell</a:t>
            </a:r>
            <a:r>
              <a:rPr lang="cs-CZ" sz="1800" dirty="0" smtClean="0"/>
              <a:t> </a:t>
            </a:r>
            <a:r>
              <a:rPr lang="cs-CZ" sz="1800" b="1" dirty="0" err="1" smtClean="0">
                <a:solidFill>
                  <a:srgbClr val="FF0000"/>
                </a:solidFill>
              </a:rPr>
              <a:t>me</a:t>
            </a:r>
            <a:r>
              <a:rPr lang="cs-CZ" sz="1800" b="1" dirty="0" smtClean="0">
                <a:solidFill>
                  <a:srgbClr val="FF0000"/>
                </a:solidFill>
              </a:rPr>
              <a:t> </a:t>
            </a:r>
            <a:r>
              <a:rPr lang="cs-CZ" sz="1800" b="1" dirty="0" err="1" smtClean="0">
                <a:solidFill>
                  <a:srgbClr val="FF0000"/>
                </a:solidFill>
              </a:rPr>
              <a:t>if</a:t>
            </a:r>
            <a:r>
              <a:rPr lang="cs-CZ" sz="1800" b="1" dirty="0" smtClean="0">
                <a:solidFill>
                  <a:srgbClr val="FF0000"/>
                </a:solidFill>
              </a:rPr>
              <a:t> </a:t>
            </a:r>
            <a:r>
              <a:rPr lang="cs-CZ" sz="1800" b="1" dirty="0" err="1" smtClean="0">
                <a:solidFill>
                  <a:srgbClr val="FF0000"/>
                </a:solidFill>
              </a:rPr>
              <a:t>you</a:t>
            </a:r>
            <a:r>
              <a:rPr lang="cs-CZ" sz="1800" b="1" dirty="0" smtClean="0">
                <a:solidFill>
                  <a:srgbClr val="FF0000"/>
                </a:solidFill>
              </a:rPr>
              <a:t> </a:t>
            </a:r>
            <a:r>
              <a:rPr lang="cs-CZ" sz="1800" b="1" dirty="0" err="1" smtClean="0">
                <a:solidFill>
                  <a:srgbClr val="FF0000"/>
                </a:solidFill>
              </a:rPr>
              <a:t>have</a:t>
            </a:r>
            <a:r>
              <a:rPr lang="cs-CZ" sz="1800" b="1" dirty="0" smtClean="0">
                <a:solidFill>
                  <a:srgbClr val="FF0000"/>
                </a:solidFill>
              </a:rPr>
              <a:t> </a:t>
            </a:r>
            <a:r>
              <a:rPr lang="cs-CZ" sz="1800" b="1" dirty="0" err="1" smtClean="0">
                <a:solidFill>
                  <a:srgbClr val="FF0000"/>
                </a:solidFill>
              </a:rPr>
              <a:t>heard</a:t>
            </a:r>
            <a:r>
              <a:rPr lang="cs-CZ" sz="1800" b="1" dirty="0" smtClean="0">
                <a:solidFill>
                  <a:srgbClr val="FF0000"/>
                </a:solidFill>
              </a:rPr>
              <a:t> </a:t>
            </a:r>
            <a:r>
              <a:rPr lang="cs-CZ" sz="1800" b="1" dirty="0" err="1" smtClean="0">
                <a:solidFill>
                  <a:srgbClr val="FF0000"/>
                </a:solidFill>
              </a:rPr>
              <a:t>about</a:t>
            </a:r>
            <a:r>
              <a:rPr lang="cs-CZ" sz="1800" b="1" dirty="0" smtClean="0">
                <a:solidFill>
                  <a:srgbClr val="FF0000"/>
                </a:solidFill>
              </a:rPr>
              <a:t> </a:t>
            </a:r>
            <a:r>
              <a:rPr lang="cs-CZ" sz="1800" b="1" dirty="0" err="1" smtClean="0">
                <a:solidFill>
                  <a:srgbClr val="FF0000"/>
                </a:solidFill>
              </a:rPr>
              <a:t>it</a:t>
            </a:r>
            <a:r>
              <a:rPr lang="cs-CZ" sz="1800" b="1" dirty="0" smtClean="0">
                <a:solidFill>
                  <a:srgbClr val="FF0000"/>
                </a:solidFill>
              </a:rPr>
              <a:t>? </a:t>
            </a:r>
          </a:p>
          <a:p>
            <a:pPr marL="0" indent="0">
              <a:buNone/>
            </a:pPr>
            <a:r>
              <a:rPr lang="cs-CZ" sz="1800" dirty="0" err="1" smtClean="0"/>
              <a:t>When</a:t>
            </a:r>
            <a:r>
              <a:rPr lang="cs-CZ" sz="1800" dirty="0" smtClean="0"/>
              <a:t> </a:t>
            </a:r>
            <a:r>
              <a:rPr lang="cs-CZ" sz="1800" dirty="0" err="1" smtClean="0"/>
              <a:t>did</a:t>
            </a:r>
            <a:r>
              <a:rPr lang="cs-CZ" sz="1800" dirty="0" smtClean="0"/>
              <a:t> he </a:t>
            </a:r>
            <a:r>
              <a:rPr lang="cs-CZ" sz="1800" dirty="0" err="1" smtClean="0"/>
              <a:t>come</a:t>
            </a:r>
            <a:r>
              <a:rPr lang="cs-CZ" sz="1800" dirty="0" smtClean="0"/>
              <a:t> </a:t>
            </a:r>
            <a:r>
              <a:rPr lang="cs-CZ" sz="1800" dirty="0" err="1" smtClean="0"/>
              <a:t>back</a:t>
            </a:r>
            <a:r>
              <a:rPr lang="cs-CZ" sz="1800" dirty="0" smtClean="0"/>
              <a:t> </a:t>
            </a:r>
            <a:r>
              <a:rPr lang="cs-CZ" sz="1800" dirty="0" err="1" smtClean="0"/>
              <a:t>yesterday</a:t>
            </a:r>
            <a:r>
              <a:rPr lang="cs-CZ" sz="1800" dirty="0" smtClean="0"/>
              <a:t>?   -  Do </a:t>
            </a:r>
            <a:r>
              <a:rPr lang="cs-CZ" sz="1800" dirty="0" err="1" smtClean="0"/>
              <a:t>you</a:t>
            </a:r>
            <a:r>
              <a:rPr lang="cs-CZ" sz="1800" dirty="0" smtClean="0"/>
              <a:t> </a:t>
            </a:r>
            <a:r>
              <a:rPr lang="cs-CZ" sz="1800" dirty="0" err="1" smtClean="0"/>
              <a:t>know</a:t>
            </a:r>
            <a:r>
              <a:rPr lang="cs-CZ" sz="1800" dirty="0" smtClean="0"/>
              <a:t> </a:t>
            </a:r>
            <a:r>
              <a:rPr lang="cs-CZ" sz="1800" dirty="0" err="1" smtClean="0"/>
              <a:t>when</a:t>
            </a:r>
            <a:r>
              <a:rPr lang="cs-CZ" sz="1800" dirty="0" smtClean="0"/>
              <a:t> he </a:t>
            </a:r>
            <a:r>
              <a:rPr lang="cs-CZ" sz="1800" dirty="0" err="1" smtClean="0"/>
              <a:t>came</a:t>
            </a:r>
            <a:r>
              <a:rPr lang="cs-CZ" sz="1800" dirty="0" smtClean="0"/>
              <a:t> </a:t>
            </a:r>
            <a:r>
              <a:rPr lang="cs-CZ" sz="1800" dirty="0" err="1" smtClean="0"/>
              <a:t>back</a:t>
            </a:r>
            <a:r>
              <a:rPr lang="cs-CZ" sz="1800" dirty="0" smtClean="0"/>
              <a:t> </a:t>
            </a:r>
            <a:r>
              <a:rPr lang="cs-CZ" sz="1800" dirty="0" err="1" smtClean="0"/>
              <a:t>yesterday</a:t>
            </a:r>
            <a:r>
              <a:rPr lang="cs-CZ" sz="1800" dirty="0" smtClean="0"/>
              <a:t>?</a:t>
            </a:r>
            <a:endParaRPr lang="cs-CZ" sz="2800" dirty="0"/>
          </a:p>
        </p:txBody>
      </p:sp>
    </p:spTree>
    <p:extLst>
      <p:ext uri="{BB962C8B-B14F-4D97-AF65-F5344CB8AC3E}">
        <p14:creationId xmlns="" xmlns:p14="http://schemas.microsoft.com/office/powerpoint/2010/main" val="2594466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  <a:ln w="38100">
            <a:solidFill>
              <a:schemeClr val="tx1"/>
            </a:solidFill>
          </a:ln>
        </p:spPr>
        <p:txBody>
          <a:bodyPr/>
          <a:lstStyle/>
          <a:p>
            <a:r>
              <a:rPr lang="cs-CZ" dirty="0" err="1" smtClean="0"/>
              <a:t>Question</a:t>
            </a:r>
            <a:r>
              <a:rPr lang="cs-CZ" dirty="0" smtClean="0"/>
              <a:t> </a:t>
            </a:r>
            <a:r>
              <a:rPr lang="cs-CZ" dirty="0" err="1" smtClean="0"/>
              <a:t>tags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-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end</a:t>
            </a:r>
          </a:p>
          <a:p>
            <a:r>
              <a:rPr lang="cs-CZ" dirty="0" smtClean="0"/>
              <a:t>- </a:t>
            </a:r>
            <a:r>
              <a:rPr lang="cs-CZ" dirty="0" err="1" smtClean="0"/>
              <a:t>spoken</a:t>
            </a:r>
            <a:r>
              <a:rPr lang="cs-CZ" dirty="0" smtClean="0"/>
              <a:t> </a:t>
            </a:r>
            <a:r>
              <a:rPr lang="cs-CZ" dirty="0" err="1" smtClean="0"/>
              <a:t>English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</a:t>
            </a:r>
            <a:r>
              <a:rPr lang="cs-CZ" dirty="0" err="1" smtClean="0"/>
              <a:t>invite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listener</a:t>
            </a:r>
            <a:r>
              <a:rPr lang="cs-CZ" dirty="0" smtClean="0"/>
              <a:t> to </a:t>
            </a:r>
            <a:r>
              <a:rPr lang="cs-CZ" dirty="0" err="1" smtClean="0"/>
              <a:t>agree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</a:t>
            </a:r>
            <a:r>
              <a:rPr lang="cs-CZ" dirty="0" err="1" smtClean="0"/>
              <a:t>invite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listener</a:t>
            </a:r>
            <a:r>
              <a:rPr lang="cs-CZ" dirty="0" smtClean="0"/>
              <a:t> to </a:t>
            </a:r>
            <a:r>
              <a:rPr lang="cs-CZ" dirty="0" err="1" smtClean="0"/>
              <a:t>answer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question</a:t>
            </a:r>
            <a:endParaRPr lang="cs-CZ" dirty="0" smtClean="0"/>
          </a:p>
          <a:p>
            <a:pPr marL="0" indent="0">
              <a:buNone/>
            </a:pPr>
            <a:endParaRPr lang="en-US" dirty="0"/>
          </a:p>
        </p:txBody>
      </p:sp>
      <p:cxnSp>
        <p:nvCxnSpPr>
          <p:cNvPr id="5" name="Přímá spojnice se šipkou 4"/>
          <p:cNvCxnSpPr/>
          <p:nvPr/>
        </p:nvCxnSpPr>
        <p:spPr>
          <a:xfrm flipV="1">
            <a:off x="755576" y="3068960"/>
            <a:ext cx="864096" cy="28803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755576" y="3356992"/>
            <a:ext cx="864096" cy="28803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6084168" y="2852936"/>
            <a:ext cx="0" cy="648072"/>
          </a:xfrm>
          <a:prstGeom prst="straightConnector1">
            <a:avLst/>
          </a:prstGeom>
          <a:ln w="28575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>
            <a:stCxn id="3" idx="3"/>
          </p:cNvCxnSpPr>
          <p:nvPr/>
        </p:nvCxnSpPr>
        <p:spPr>
          <a:xfrm flipH="1" flipV="1">
            <a:off x="8676456" y="3212976"/>
            <a:ext cx="10344" cy="650206"/>
          </a:xfrm>
          <a:prstGeom prst="straightConnector1">
            <a:avLst/>
          </a:prstGeom>
          <a:ln w="28575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9995599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4000" dirty="0" err="1" smtClean="0"/>
              <a:t>How</a:t>
            </a:r>
            <a:r>
              <a:rPr lang="cs-CZ" sz="4000" dirty="0" smtClean="0"/>
              <a:t> to make </a:t>
            </a:r>
            <a:r>
              <a:rPr lang="cs-CZ" sz="4000" dirty="0" err="1" smtClean="0"/>
              <a:t>it</a:t>
            </a:r>
            <a:r>
              <a:rPr lang="cs-CZ" sz="4000" dirty="0" smtClean="0"/>
              <a:t>?</a:t>
            </a:r>
            <a:endParaRPr lang="en-US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b="1" dirty="0" err="1"/>
              <a:t>p</a:t>
            </a:r>
            <a:r>
              <a:rPr lang="cs-CZ" sz="2800" b="1" dirty="0" err="1" smtClean="0"/>
              <a:t>ronouns</a:t>
            </a:r>
            <a:r>
              <a:rPr lang="cs-CZ" dirty="0" smtClean="0"/>
              <a:t> </a:t>
            </a:r>
            <a:r>
              <a:rPr lang="cs-CZ" dirty="0" err="1" smtClean="0"/>
              <a:t>instead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nouns</a:t>
            </a:r>
            <a:r>
              <a:rPr lang="cs-CZ" dirty="0" smtClean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names</a:t>
            </a:r>
            <a:endParaRPr lang="cs-CZ" dirty="0" smtClean="0"/>
          </a:p>
          <a:p>
            <a:r>
              <a:rPr lang="cs-CZ" b="1" dirty="0" err="1" smtClean="0"/>
              <a:t>inversed</a:t>
            </a:r>
            <a:r>
              <a:rPr lang="cs-CZ" dirty="0" smtClean="0"/>
              <a:t> </a:t>
            </a:r>
            <a:r>
              <a:rPr lang="cs-CZ" dirty="0" err="1" smtClean="0"/>
              <a:t>word</a:t>
            </a:r>
            <a:r>
              <a:rPr lang="cs-CZ" dirty="0" smtClean="0"/>
              <a:t> </a:t>
            </a:r>
            <a:r>
              <a:rPr lang="cs-CZ" dirty="0" err="1" smtClean="0"/>
              <a:t>order</a:t>
            </a:r>
            <a:endParaRPr lang="cs-CZ" dirty="0" smtClean="0"/>
          </a:p>
          <a:p>
            <a:r>
              <a:rPr lang="cs-CZ" b="1" dirty="0"/>
              <a:t>p</a:t>
            </a:r>
            <a:r>
              <a:rPr lang="cs-CZ" b="1" dirty="0" smtClean="0"/>
              <a:t>ositive</a:t>
            </a:r>
            <a:r>
              <a:rPr lang="cs-CZ" dirty="0" smtClean="0"/>
              <a:t> sentence → </a:t>
            </a:r>
            <a:r>
              <a:rPr lang="cs-CZ" b="1" dirty="0" smtClean="0"/>
              <a:t>negative</a:t>
            </a:r>
            <a:r>
              <a:rPr lang="cs-CZ" dirty="0" smtClean="0"/>
              <a:t> q. </a:t>
            </a:r>
            <a:r>
              <a:rPr lang="cs-CZ" dirty="0" err="1" smtClean="0"/>
              <a:t>tag</a:t>
            </a:r>
            <a:endParaRPr lang="cs-CZ" dirty="0" smtClean="0"/>
          </a:p>
          <a:p>
            <a:r>
              <a:rPr lang="cs-CZ" b="1" dirty="0"/>
              <a:t>n</a:t>
            </a:r>
            <a:r>
              <a:rPr lang="cs-CZ" b="1" dirty="0" smtClean="0"/>
              <a:t>egative</a:t>
            </a:r>
            <a:r>
              <a:rPr lang="cs-CZ" dirty="0" smtClean="0"/>
              <a:t> sentence → </a:t>
            </a:r>
            <a:r>
              <a:rPr lang="cs-CZ" b="1" dirty="0" smtClean="0"/>
              <a:t>positive</a:t>
            </a:r>
            <a:r>
              <a:rPr lang="cs-CZ" dirty="0" smtClean="0"/>
              <a:t> q. </a:t>
            </a:r>
            <a:r>
              <a:rPr lang="cs-CZ" dirty="0" err="1" smtClean="0"/>
              <a:t>tag</a:t>
            </a:r>
            <a:endParaRPr lang="cs-CZ" dirty="0" smtClean="0"/>
          </a:p>
          <a:p>
            <a:r>
              <a:rPr lang="cs-CZ" b="1" dirty="0" err="1" smtClean="0"/>
              <a:t>auxiliary</a:t>
            </a:r>
            <a:r>
              <a:rPr lang="cs-CZ" b="1" dirty="0" smtClean="0"/>
              <a:t> </a:t>
            </a:r>
            <a:r>
              <a:rPr lang="cs-CZ" dirty="0" err="1" smtClean="0"/>
              <a:t>verbs</a:t>
            </a:r>
            <a:r>
              <a:rPr lang="cs-CZ" dirty="0" smtClean="0"/>
              <a:t> </a:t>
            </a:r>
            <a:r>
              <a:rPr lang="cs-CZ" dirty="0" err="1" smtClean="0"/>
              <a:t>instead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full </a:t>
            </a:r>
            <a:r>
              <a:rPr lang="cs-CZ" dirty="0" err="1" smtClean="0"/>
              <a:t>verbs</a:t>
            </a:r>
            <a:endParaRPr lang="cs-CZ" dirty="0" smtClean="0"/>
          </a:p>
          <a:p>
            <a:r>
              <a:rPr lang="cs-CZ" dirty="0" err="1"/>
              <a:t>t</a:t>
            </a:r>
            <a:r>
              <a:rPr lang="cs-CZ" dirty="0" err="1" smtClean="0"/>
              <a:t>he</a:t>
            </a:r>
            <a:r>
              <a:rPr lang="cs-CZ" dirty="0" smtClean="0"/>
              <a:t> </a:t>
            </a:r>
            <a:r>
              <a:rPr lang="cs-CZ" b="1" dirty="0" err="1" smtClean="0"/>
              <a:t>same</a:t>
            </a:r>
            <a:r>
              <a:rPr lang="cs-CZ" dirty="0" smtClean="0"/>
              <a:t> tense</a:t>
            </a:r>
          </a:p>
          <a:p>
            <a:r>
              <a:rPr lang="cs-CZ" b="1" dirty="0" err="1" smtClean="0"/>
              <a:t>shortened</a:t>
            </a:r>
            <a:r>
              <a:rPr lang="cs-CZ" dirty="0" smtClean="0"/>
              <a:t> </a:t>
            </a:r>
            <a:r>
              <a:rPr lang="cs-CZ" dirty="0" err="1" smtClean="0"/>
              <a:t>forms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verbs</a:t>
            </a:r>
            <a:endParaRPr lang="cs-CZ" dirty="0" smtClean="0"/>
          </a:p>
          <a:p>
            <a:endParaRPr lang="cs-CZ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35467021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  <a:ln w="38100">
            <a:solidFill>
              <a:schemeClr val="tx1"/>
            </a:solidFill>
          </a:ln>
        </p:spPr>
        <p:txBody>
          <a:bodyPr/>
          <a:lstStyle/>
          <a:p>
            <a:r>
              <a:rPr lang="cs-CZ" dirty="0" err="1" smtClean="0"/>
              <a:t>Examples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He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clever</a:t>
            </a:r>
            <a:r>
              <a:rPr lang="cs-CZ" sz="2800" dirty="0" smtClean="0"/>
              <a:t>, </a:t>
            </a:r>
            <a:r>
              <a:rPr lang="cs-CZ" sz="2800" dirty="0" err="1" smtClean="0"/>
              <a:t>isn´t</a:t>
            </a:r>
            <a:r>
              <a:rPr lang="cs-CZ" sz="2800" dirty="0" smtClean="0"/>
              <a:t> he?</a:t>
            </a:r>
          </a:p>
          <a:p>
            <a:r>
              <a:rPr lang="cs-CZ" sz="2800" dirty="0" err="1" smtClean="0"/>
              <a:t>She</a:t>
            </a:r>
            <a:r>
              <a:rPr lang="cs-CZ" sz="2800" dirty="0" smtClean="0"/>
              <a:t> </a:t>
            </a:r>
            <a:r>
              <a:rPr lang="cs-CZ" sz="2800" dirty="0" err="1" smtClean="0"/>
              <a:t>can´t</a:t>
            </a:r>
            <a:r>
              <a:rPr lang="cs-CZ" sz="2800" dirty="0" smtClean="0"/>
              <a:t> </a:t>
            </a:r>
            <a:r>
              <a:rPr lang="cs-CZ" sz="2800" dirty="0" err="1" smtClean="0"/>
              <a:t>cook</a:t>
            </a:r>
            <a:r>
              <a:rPr lang="cs-CZ" sz="2800" dirty="0" smtClean="0"/>
              <a:t>, </a:t>
            </a:r>
            <a:r>
              <a:rPr lang="cs-CZ" sz="2800" dirty="0" err="1" smtClean="0"/>
              <a:t>can</a:t>
            </a:r>
            <a:r>
              <a:rPr lang="cs-CZ" sz="2800" dirty="0" smtClean="0"/>
              <a:t> </a:t>
            </a:r>
            <a:r>
              <a:rPr lang="cs-CZ" sz="2800" dirty="0" err="1" smtClean="0"/>
              <a:t>she</a:t>
            </a:r>
            <a:r>
              <a:rPr lang="cs-CZ" sz="2800" dirty="0" smtClean="0"/>
              <a:t>?</a:t>
            </a:r>
          </a:p>
          <a:p>
            <a:r>
              <a:rPr lang="cs-CZ" sz="2800" dirty="0" err="1" smtClean="0"/>
              <a:t>You</a:t>
            </a:r>
            <a:r>
              <a:rPr lang="cs-CZ" sz="2800" dirty="0" smtClean="0"/>
              <a:t> </a:t>
            </a:r>
            <a:r>
              <a:rPr lang="cs-CZ" sz="2800" dirty="0" err="1" smtClean="0"/>
              <a:t>loved</a:t>
            </a:r>
            <a:r>
              <a:rPr lang="cs-CZ" sz="2800" dirty="0" smtClean="0"/>
              <a:t> </a:t>
            </a:r>
            <a:r>
              <a:rPr lang="cs-CZ" sz="2800" dirty="0" err="1" smtClean="0"/>
              <a:t>him</a:t>
            </a:r>
            <a:r>
              <a:rPr lang="cs-CZ" sz="2800" dirty="0" smtClean="0"/>
              <a:t>, </a:t>
            </a:r>
            <a:r>
              <a:rPr lang="cs-CZ" sz="2800" dirty="0" err="1" smtClean="0"/>
              <a:t>didn´t</a:t>
            </a:r>
            <a:r>
              <a:rPr lang="cs-CZ" sz="2800" dirty="0" smtClean="0"/>
              <a:t> </a:t>
            </a:r>
            <a:r>
              <a:rPr lang="cs-CZ" sz="2800" dirty="0" err="1" smtClean="0"/>
              <a:t>you</a:t>
            </a:r>
            <a:r>
              <a:rPr lang="cs-CZ" sz="2800" dirty="0" smtClean="0"/>
              <a:t>?</a:t>
            </a:r>
          </a:p>
          <a:p>
            <a:r>
              <a:rPr lang="cs-CZ" sz="2800" dirty="0" err="1" smtClean="0"/>
              <a:t>They</a:t>
            </a:r>
            <a:r>
              <a:rPr lang="cs-CZ" sz="2800" dirty="0" smtClean="0"/>
              <a:t> </a:t>
            </a:r>
            <a:r>
              <a:rPr lang="cs-CZ" sz="2800" dirty="0" err="1" smtClean="0"/>
              <a:t>haven´t</a:t>
            </a:r>
            <a:r>
              <a:rPr lang="cs-CZ" sz="2800" dirty="0" smtClean="0"/>
              <a:t> </a:t>
            </a:r>
            <a:r>
              <a:rPr lang="cs-CZ" sz="2800" dirty="0" err="1" smtClean="0"/>
              <a:t>passed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exam</a:t>
            </a:r>
            <a:r>
              <a:rPr lang="cs-CZ" sz="2800" dirty="0" smtClean="0"/>
              <a:t>, </a:t>
            </a:r>
            <a:r>
              <a:rPr lang="cs-CZ" sz="2800" dirty="0" err="1" smtClean="0"/>
              <a:t>have</a:t>
            </a:r>
            <a:r>
              <a:rPr lang="cs-CZ" sz="2800" dirty="0" smtClean="0"/>
              <a:t> </a:t>
            </a:r>
            <a:r>
              <a:rPr lang="cs-CZ" sz="2800" dirty="0" err="1" smtClean="0"/>
              <a:t>they</a:t>
            </a:r>
            <a:r>
              <a:rPr lang="cs-CZ" sz="2800" dirty="0" smtClean="0"/>
              <a:t>?</a:t>
            </a:r>
          </a:p>
          <a:p>
            <a:r>
              <a:rPr lang="cs-CZ" sz="2800" dirty="0" err="1" smtClean="0"/>
              <a:t>Your</a:t>
            </a:r>
            <a:r>
              <a:rPr lang="cs-CZ" sz="2800" dirty="0" smtClean="0"/>
              <a:t> </a:t>
            </a:r>
            <a:r>
              <a:rPr lang="cs-CZ" sz="2800" dirty="0" err="1" smtClean="0"/>
              <a:t>have</a:t>
            </a:r>
            <a:r>
              <a:rPr lang="cs-CZ" sz="2800" dirty="0" smtClean="0"/>
              <a:t> </a:t>
            </a:r>
            <a:r>
              <a:rPr lang="cs-CZ" sz="2800" dirty="0" err="1" smtClean="0"/>
              <a:t>got</a:t>
            </a:r>
            <a:r>
              <a:rPr lang="cs-CZ" sz="2800" dirty="0" smtClean="0"/>
              <a:t> many </a:t>
            </a:r>
            <a:r>
              <a:rPr lang="cs-CZ" sz="2800" dirty="0" err="1" smtClean="0"/>
              <a:t>friens</a:t>
            </a:r>
            <a:r>
              <a:rPr lang="cs-CZ" sz="2800" dirty="0" smtClean="0"/>
              <a:t>, </a:t>
            </a:r>
            <a:r>
              <a:rPr lang="cs-CZ" sz="2800" dirty="0" err="1" smtClean="0"/>
              <a:t>haven´t</a:t>
            </a:r>
            <a:r>
              <a:rPr lang="cs-CZ" sz="2800" dirty="0" smtClean="0"/>
              <a:t> </a:t>
            </a:r>
            <a:r>
              <a:rPr lang="cs-CZ" sz="2800" dirty="0" err="1" smtClean="0"/>
              <a:t>you</a:t>
            </a:r>
            <a:r>
              <a:rPr lang="cs-CZ" sz="2800" dirty="0" smtClean="0"/>
              <a:t>.</a:t>
            </a:r>
          </a:p>
          <a:p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don´t</a:t>
            </a:r>
            <a:r>
              <a:rPr lang="cs-CZ" sz="2800" dirty="0" smtClean="0"/>
              <a:t> </a:t>
            </a:r>
            <a:r>
              <a:rPr lang="cs-CZ" sz="2800" dirty="0" err="1" smtClean="0"/>
              <a:t>have</a:t>
            </a:r>
            <a:r>
              <a:rPr lang="cs-CZ" sz="2800" dirty="0" smtClean="0"/>
              <a:t> much </a:t>
            </a:r>
            <a:r>
              <a:rPr lang="cs-CZ" sz="2800" dirty="0" err="1" smtClean="0"/>
              <a:t>time</a:t>
            </a:r>
            <a:r>
              <a:rPr lang="cs-CZ" sz="2800" dirty="0" smtClean="0"/>
              <a:t>, </a:t>
            </a:r>
            <a:r>
              <a:rPr lang="cs-CZ" sz="2800" dirty="0" err="1" smtClean="0"/>
              <a:t>don´t</a:t>
            </a:r>
            <a:r>
              <a:rPr lang="cs-CZ" sz="2800" dirty="0" smtClean="0"/>
              <a:t> </a:t>
            </a:r>
            <a:r>
              <a:rPr lang="cs-CZ" sz="2800" dirty="0" err="1" smtClean="0"/>
              <a:t>they</a:t>
            </a:r>
            <a:r>
              <a:rPr lang="cs-CZ" sz="2800" dirty="0" smtClean="0"/>
              <a:t>?</a:t>
            </a:r>
          </a:p>
          <a:p>
            <a:r>
              <a:rPr lang="cs-CZ" sz="2800" dirty="0" smtClean="0"/>
              <a:t>But he </a:t>
            </a:r>
            <a:r>
              <a:rPr lang="cs-CZ" sz="2800" dirty="0" err="1" smtClean="0"/>
              <a:t>speaks</a:t>
            </a:r>
            <a:r>
              <a:rPr lang="cs-CZ" sz="2800" dirty="0" smtClean="0"/>
              <a:t> </a:t>
            </a:r>
            <a:r>
              <a:rPr lang="cs-CZ" sz="2800" dirty="0" err="1" smtClean="0"/>
              <a:t>French</a:t>
            </a:r>
            <a:r>
              <a:rPr lang="cs-CZ" sz="2800" dirty="0" smtClean="0"/>
              <a:t>, </a:t>
            </a:r>
            <a:r>
              <a:rPr lang="cs-CZ" sz="2800" dirty="0" err="1" smtClean="0"/>
              <a:t>doesn´t</a:t>
            </a:r>
            <a:r>
              <a:rPr lang="cs-CZ" sz="2800" dirty="0" smtClean="0"/>
              <a:t> he?</a:t>
            </a:r>
            <a:endParaRPr lang="en-US" sz="2800" dirty="0"/>
          </a:p>
        </p:txBody>
      </p:sp>
    </p:spTree>
    <p:extLst>
      <p:ext uri="{BB962C8B-B14F-4D97-AF65-F5344CB8AC3E}">
        <p14:creationId xmlns="" xmlns:p14="http://schemas.microsoft.com/office/powerpoint/2010/main" val="5431437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  <a:ln w="38100">
            <a:solidFill>
              <a:schemeClr val="tx1"/>
            </a:solidFill>
          </a:ln>
        </p:spPr>
        <p:txBody>
          <a:bodyPr/>
          <a:lstStyle/>
          <a:p>
            <a:r>
              <a:rPr lang="cs-CZ" dirty="0" err="1" smtClean="0"/>
              <a:t>Some</a:t>
            </a:r>
            <a:r>
              <a:rPr lang="cs-CZ" dirty="0" smtClean="0"/>
              <a:t> </a:t>
            </a:r>
            <a:r>
              <a:rPr lang="cs-CZ" dirty="0" err="1" smtClean="0"/>
              <a:t>exceptions</a:t>
            </a:r>
            <a:r>
              <a:rPr lang="cs-CZ" dirty="0" smtClean="0"/>
              <a:t>: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 I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friend</a:t>
            </a:r>
            <a:r>
              <a:rPr lang="cs-CZ" dirty="0" smtClean="0"/>
              <a:t>, </a:t>
            </a:r>
            <a:r>
              <a:rPr lang="cs-CZ" b="1" dirty="0" err="1" smtClean="0">
                <a:solidFill>
                  <a:srgbClr val="FF0000"/>
                </a:solidFill>
              </a:rPr>
              <a:t>aren´t</a:t>
            </a:r>
            <a:r>
              <a:rPr lang="cs-CZ" b="1" dirty="0" smtClean="0">
                <a:solidFill>
                  <a:srgbClr val="FF0000"/>
                </a:solidFill>
              </a:rPr>
              <a:t> I ?</a:t>
            </a:r>
          </a:p>
          <a:p>
            <a:r>
              <a:rPr lang="cs-CZ" dirty="0" smtClean="0"/>
              <a:t>2) Go, and </a:t>
            </a:r>
            <a:r>
              <a:rPr lang="cs-CZ" dirty="0" err="1" smtClean="0"/>
              <a:t>bring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,  </a:t>
            </a:r>
            <a:r>
              <a:rPr lang="cs-CZ" b="1" dirty="0" err="1" smtClean="0">
                <a:solidFill>
                  <a:srgbClr val="FF0000"/>
                </a:solidFill>
              </a:rPr>
              <a:t>will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you</a:t>
            </a:r>
            <a:r>
              <a:rPr lang="cs-CZ" b="1" dirty="0" smtClean="0">
                <a:solidFill>
                  <a:srgbClr val="FF0000"/>
                </a:solidFill>
              </a:rPr>
              <a:t>?  </a:t>
            </a:r>
          </a:p>
          <a:p>
            <a:r>
              <a:rPr lang="cs-CZ" dirty="0" smtClean="0"/>
              <a:t>3) </a:t>
            </a:r>
            <a:r>
              <a:rPr lang="cs-CZ" dirty="0" err="1" smtClean="0"/>
              <a:t>Let´s</a:t>
            </a:r>
            <a:r>
              <a:rPr lang="cs-CZ" dirty="0" smtClean="0"/>
              <a:t> </a:t>
            </a:r>
            <a:r>
              <a:rPr lang="cs-CZ" dirty="0" err="1" smtClean="0"/>
              <a:t>speak</a:t>
            </a:r>
            <a:r>
              <a:rPr lang="cs-CZ" dirty="0" smtClean="0"/>
              <a:t> </a:t>
            </a:r>
            <a:r>
              <a:rPr lang="cs-CZ" dirty="0" err="1" smtClean="0"/>
              <a:t>loudlier</a:t>
            </a:r>
            <a:r>
              <a:rPr lang="cs-CZ" dirty="0" smtClean="0"/>
              <a:t>,  </a:t>
            </a:r>
            <a:r>
              <a:rPr lang="cs-CZ" b="1" dirty="0" err="1" smtClean="0">
                <a:solidFill>
                  <a:srgbClr val="FF0000"/>
                </a:solidFill>
              </a:rPr>
              <a:t>shall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we</a:t>
            </a:r>
            <a:r>
              <a:rPr lang="cs-CZ" b="1" dirty="0" smtClean="0">
                <a:solidFill>
                  <a:srgbClr val="FF0000"/>
                </a:solidFill>
              </a:rPr>
              <a:t>? </a:t>
            </a:r>
          </a:p>
          <a:p>
            <a:endParaRPr lang="cs-CZ" b="1" dirty="0">
              <a:solidFill>
                <a:srgbClr val="FF0000"/>
              </a:solidFill>
            </a:endParaRPr>
          </a:p>
          <a:p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        </a:t>
            </a:r>
            <a:r>
              <a:rPr lang="cs-CZ" sz="1800" dirty="0" err="1" smtClean="0"/>
              <a:t>Sometimes</a:t>
            </a:r>
            <a:r>
              <a:rPr lang="cs-CZ" sz="1800" dirty="0" smtClean="0"/>
              <a:t>  </a:t>
            </a:r>
            <a:r>
              <a:rPr lang="cs-CZ" sz="1800" dirty="0" err="1" smtClean="0"/>
              <a:t>we</a:t>
            </a:r>
            <a:r>
              <a:rPr lang="cs-CZ" sz="1800" dirty="0" smtClean="0"/>
              <a:t> </a:t>
            </a:r>
            <a:r>
              <a:rPr lang="cs-CZ" sz="1800" dirty="0" err="1" smtClean="0"/>
              <a:t>can</a:t>
            </a:r>
            <a:r>
              <a:rPr lang="cs-CZ" sz="1800" dirty="0" smtClean="0"/>
              <a:t> </a:t>
            </a:r>
            <a:r>
              <a:rPr lang="cs-CZ" sz="1800" dirty="0" err="1" smtClean="0"/>
              <a:t>meet</a:t>
            </a:r>
            <a:r>
              <a:rPr lang="cs-CZ" sz="1800" dirty="0" smtClean="0"/>
              <a:t> a) </a:t>
            </a:r>
            <a:r>
              <a:rPr lang="cs-CZ" sz="1800" dirty="0" err="1" smtClean="0"/>
              <a:t>Don´t</a:t>
            </a:r>
            <a:r>
              <a:rPr lang="cs-CZ" sz="1800" dirty="0" smtClean="0"/>
              <a:t> do </a:t>
            </a:r>
            <a:r>
              <a:rPr lang="cs-CZ" sz="1800" dirty="0" err="1" smtClean="0"/>
              <a:t>it</a:t>
            </a:r>
            <a:r>
              <a:rPr lang="cs-CZ" sz="1800" dirty="0" smtClean="0"/>
              <a:t>, </a:t>
            </a:r>
            <a:r>
              <a:rPr lang="cs-CZ" sz="1800" dirty="0" err="1" smtClean="0"/>
              <a:t>will</a:t>
            </a:r>
            <a:r>
              <a:rPr lang="cs-CZ" sz="1800" dirty="0" smtClean="0"/>
              <a:t> </a:t>
            </a:r>
            <a:r>
              <a:rPr lang="cs-CZ" sz="1800" dirty="0" err="1" smtClean="0"/>
              <a:t>you</a:t>
            </a:r>
            <a:r>
              <a:rPr lang="cs-CZ" sz="1800" dirty="0" smtClean="0"/>
              <a:t>?</a:t>
            </a:r>
          </a:p>
          <a:p>
            <a:pPr marL="0" indent="0">
              <a:buNone/>
            </a:pPr>
            <a:r>
              <a:rPr lang="cs-CZ" sz="1800" b="1" dirty="0"/>
              <a:t> </a:t>
            </a:r>
            <a:r>
              <a:rPr lang="cs-CZ" sz="1800" b="1" dirty="0" smtClean="0"/>
              <a:t>                                                           </a:t>
            </a:r>
            <a:r>
              <a:rPr lang="cs-CZ" sz="1800" dirty="0" smtClean="0"/>
              <a:t>b) Go </a:t>
            </a:r>
            <a:r>
              <a:rPr lang="cs-CZ" sz="1800" dirty="0" err="1" smtClean="0"/>
              <a:t>an</a:t>
            </a:r>
            <a:r>
              <a:rPr lang="cs-CZ" sz="1800" dirty="0" smtClean="0"/>
              <a:t> do </a:t>
            </a:r>
            <a:r>
              <a:rPr lang="cs-CZ" sz="1800" dirty="0" err="1" smtClean="0"/>
              <a:t>it,won´t</a:t>
            </a:r>
            <a:r>
              <a:rPr lang="cs-CZ" sz="1800" dirty="0" smtClean="0"/>
              <a:t> </a:t>
            </a:r>
            <a:r>
              <a:rPr lang="cs-CZ" sz="1800" dirty="0" err="1" smtClean="0"/>
              <a:t>you</a:t>
            </a:r>
            <a:r>
              <a:rPr lang="cs-CZ" sz="1800" dirty="0" smtClean="0"/>
              <a:t>? </a:t>
            </a:r>
            <a:endParaRPr lang="cs-CZ" b="1" dirty="0" smtClean="0"/>
          </a:p>
          <a:p>
            <a:endParaRPr lang="en-US" b="1" dirty="0">
              <a:solidFill>
                <a:srgbClr val="FF0000"/>
              </a:solidFill>
            </a:endParaRPr>
          </a:p>
        </p:txBody>
      </p:sp>
      <p:sp>
        <p:nvSpPr>
          <p:cNvPr id="4" name="Pěticípá hvězda 3"/>
          <p:cNvSpPr/>
          <p:nvPr/>
        </p:nvSpPr>
        <p:spPr>
          <a:xfrm>
            <a:off x="6012160" y="2348880"/>
            <a:ext cx="385192" cy="35452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Pěticípá hvězda 4"/>
          <p:cNvSpPr/>
          <p:nvPr/>
        </p:nvSpPr>
        <p:spPr>
          <a:xfrm flipV="1">
            <a:off x="611560" y="4653136"/>
            <a:ext cx="504056" cy="36004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7443612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solidFill>
            <a:schemeClr val="accent6">
              <a:lumMod val="40000"/>
              <a:lumOff val="60000"/>
            </a:schemeClr>
          </a:solidFill>
          <a:ln w="38100">
            <a:solidFill>
              <a:schemeClr val="tx1"/>
            </a:solidFill>
          </a:ln>
        </p:spPr>
        <p:txBody>
          <a:bodyPr/>
          <a:lstStyle/>
          <a:p>
            <a:pPr algn="l"/>
            <a:r>
              <a:rPr lang="cs-CZ" dirty="0" smtClean="0"/>
              <a:t> </a:t>
            </a:r>
            <a:r>
              <a:rPr lang="cs-CZ" sz="3600" dirty="0" err="1" smtClean="0"/>
              <a:t>Ask</a:t>
            </a:r>
            <a:r>
              <a:rPr lang="cs-CZ" sz="3600" dirty="0" smtClean="0"/>
              <a:t> </a:t>
            </a:r>
            <a:r>
              <a:rPr lang="cs-CZ" sz="3600" dirty="0" err="1" smtClean="0"/>
              <a:t>about</a:t>
            </a:r>
            <a:r>
              <a:rPr lang="cs-CZ" sz="3600" dirty="0" smtClean="0"/>
              <a:t> </a:t>
            </a:r>
            <a:r>
              <a:rPr lang="cs-CZ" sz="3600" dirty="0" err="1" smtClean="0"/>
              <a:t>underlined</a:t>
            </a:r>
            <a:r>
              <a:rPr lang="cs-CZ" sz="3600" dirty="0" smtClean="0"/>
              <a:t> </a:t>
            </a:r>
            <a:r>
              <a:rPr lang="cs-CZ" sz="3600" dirty="0" err="1" smtClean="0"/>
              <a:t>words</a:t>
            </a:r>
            <a:r>
              <a:rPr lang="cs-CZ" sz="3600" dirty="0" smtClean="0"/>
              <a:t>:</a:t>
            </a:r>
            <a:endParaRPr lang="en-US" sz="36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1143901017"/>
              </p:ext>
            </p:extLst>
          </p:nvPr>
        </p:nvGraphicFramePr>
        <p:xfrm>
          <a:off x="395536" y="1844820"/>
          <a:ext cx="8291264" cy="4810113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600400"/>
                <a:gridCol w="4690864"/>
              </a:tblGrid>
              <a:tr h="534457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He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is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u="sng" baseline="0" dirty="0" smtClean="0"/>
                        <a:t>my </a:t>
                      </a:r>
                      <a:r>
                        <a:rPr lang="cs-CZ" sz="2400" u="sng" baseline="0" dirty="0" err="1" smtClean="0"/>
                        <a:t>friend</a:t>
                      </a:r>
                      <a:r>
                        <a:rPr lang="cs-CZ" sz="2400" baseline="0" dirty="0" smtClean="0"/>
                        <a:t>.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4457">
                <a:tc>
                  <a:txBody>
                    <a:bodyPr/>
                    <a:lstStyle/>
                    <a:p>
                      <a:r>
                        <a:rPr lang="cs-CZ" sz="2400" u="sng" dirty="0" err="1" smtClean="0"/>
                        <a:t>Eve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was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the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best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skier</a:t>
                      </a:r>
                      <a:r>
                        <a:rPr lang="cs-CZ" sz="2400" dirty="0" smtClean="0"/>
                        <a:t>.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4457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Pete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is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u="sng" dirty="0" err="1" smtClean="0"/>
                        <a:t>reading</a:t>
                      </a:r>
                      <a:r>
                        <a:rPr lang="cs-CZ" sz="2400" dirty="0" smtClean="0"/>
                        <a:t> a </a:t>
                      </a:r>
                      <a:r>
                        <a:rPr lang="cs-CZ" sz="2400" dirty="0" err="1" smtClean="0"/>
                        <a:t>book</a:t>
                      </a:r>
                      <a:r>
                        <a:rPr lang="cs-CZ" sz="2400" dirty="0" smtClean="0"/>
                        <a:t>.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4457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They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speak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u="sng" dirty="0" err="1" smtClean="0"/>
                        <a:t>four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languages</a:t>
                      </a:r>
                      <a:r>
                        <a:rPr lang="cs-CZ" sz="2400" dirty="0" smtClean="0"/>
                        <a:t>.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4457">
                <a:tc>
                  <a:txBody>
                    <a:bodyPr/>
                    <a:lstStyle/>
                    <a:p>
                      <a:r>
                        <a:rPr lang="cs-CZ" sz="2400" u="sng" dirty="0" err="1" smtClean="0"/>
                        <a:t>Yes</a:t>
                      </a:r>
                      <a:r>
                        <a:rPr lang="cs-CZ" sz="2400" dirty="0" smtClean="0"/>
                        <a:t>, I </a:t>
                      </a:r>
                      <a:r>
                        <a:rPr lang="cs-CZ" sz="2400" dirty="0" err="1" smtClean="0"/>
                        <a:t>am</a:t>
                      </a:r>
                      <a:r>
                        <a:rPr lang="cs-CZ" sz="2400" dirty="0" smtClean="0"/>
                        <a:t> OK.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4457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He </a:t>
                      </a:r>
                      <a:r>
                        <a:rPr lang="cs-CZ" sz="2400" dirty="0" err="1" smtClean="0"/>
                        <a:t>is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going</a:t>
                      </a:r>
                      <a:r>
                        <a:rPr lang="cs-CZ" sz="2400" dirty="0" smtClean="0"/>
                        <a:t> to </a:t>
                      </a:r>
                      <a:r>
                        <a:rPr lang="cs-CZ" sz="2400" u="sng" dirty="0" smtClean="0">
                          <a:solidFill>
                            <a:schemeClr val="tx1"/>
                          </a:solidFill>
                        </a:rPr>
                        <a:t>Paul</a:t>
                      </a:r>
                      <a:r>
                        <a:rPr lang="cs-CZ" sz="2400" dirty="0" smtClean="0"/>
                        <a:t>.</a:t>
                      </a:r>
                      <a:r>
                        <a:rPr lang="cs-CZ" sz="2800" dirty="0" smtClean="0"/>
                        <a:t> </a:t>
                      </a:r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4457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That</a:t>
                      </a:r>
                      <a:r>
                        <a:rPr lang="cs-CZ" sz="2400" dirty="0" smtClean="0"/>
                        <a:t> bike </a:t>
                      </a:r>
                      <a:r>
                        <a:rPr lang="cs-CZ" sz="2400" dirty="0" err="1" smtClean="0"/>
                        <a:t>is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u="sng" dirty="0" smtClean="0"/>
                        <a:t>mine</a:t>
                      </a:r>
                      <a:r>
                        <a:rPr lang="cs-CZ" sz="2400" dirty="0" smtClean="0"/>
                        <a:t>!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4457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The</a:t>
                      </a:r>
                      <a:r>
                        <a:rPr lang="cs-CZ" sz="2400" dirty="0" smtClean="0"/>
                        <a:t> bike </a:t>
                      </a:r>
                      <a:r>
                        <a:rPr lang="cs-CZ" sz="2400" dirty="0" err="1" smtClean="0"/>
                        <a:t>belongs</a:t>
                      </a:r>
                      <a:r>
                        <a:rPr lang="cs-CZ" sz="2400" dirty="0" smtClean="0"/>
                        <a:t> to </a:t>
                      </a:r>
                      <a:r>
                        <a:rPr lang="cs-CZ" sz="2400" u="sng" dirty="0" err="1" smtClean="0"/>
                        <a:t>me</a:t>
                      </a:r>
                      <a:r>
                        <a:rPr lang="cs-CZ" sz="2400" dirty="0" smtClean="0"/>
                        <a:t>.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34457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My </a:t>
                      </a:r>
                      <a:r>
                        <a:rPr lang="cs-CZ" sz="2400" dirty="0" err="1" smtClean="0"/>
                        <a:t>mum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is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from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u="sng" dirty="0" smtClean="0"/>
                        <a:t>Prague.</a:t>
                      </a:r>
                      <a:endParaRPr lang="en-US" sz="2400" u="sng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1496072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solidFill>
            <a:schemeClr val="accent6">
              <a:lumMod val="40000"/>
              <a:lumOff val="60000"/>
            </a:schemeClr>
          </a:solidFill>
          <a:ln w="38100">
            <a:solidFill>
              <a:schemeClr val="tx1"/>
            </a:solidFill>
          </a:ln>
        </p:spPr>
        <p:txBody>
          <a:bodyPr/>
          <a:lstStyle/>
          <a:p>
            <a:pPr algn="l"/>
            <a:r>
              <a:rPr lang="cs-CZ" dirty="0" smtClean="0"/>
              <a:t> </a:t>
            </a:r>
            <a:r>
              <a:rPr lang="cs-CZ" sz="3600" dirty="0" err="1" smtClean="0"/>
              <a:t>Ask</a:t>
            </a:r>
            <a:r>
              <a:rPr lang="cs-CZ" sz="3600" dirty="0" smtClean="0"/>
              <a:t> </a:t>
            </a:r>
            <a:r>
              <a:rPr lang="cs-CZ" sz="3600" dirty="0" err="1" smtClean="0"/>
              <a:t>about</a:t>
            </a:r>
            <a:r>
              <a:rPr lang="cs-CZ" sz="3600" dirty="0" smtClean="0"/>
              <a:t> </a:t>
            </a:r>
            <a:r>
              <a:rPr lang="cs-CZ" sz="3600" dirty="0" err="1" smtClean="0"/>
              <a:t>underlined</a:t>
            </a:r>
            <a:r>
              <a:rPr lang="cs-CZ" sz="3600" dirty="0" smtClean="0"/>
              <a:t> </a:t>
            </a:r>
            <a:r>
              <a:rPr lang="cs-CZ" sz="3600" dirty="0" err="1" smtClean="0"/>
              <a:t>words</a:t>
            </a:r>
            <a:r>
              <a:rPr lang="cs-CZ" sz="3600" dirty="0" smtClean="0"/>
              <a:t>:</a:t>
            </a:r>
            <a:endParaRPr lang="en-US" sz="36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1143901017"/>
              </p:ext>
            </p:extLst>
          </p:nvPr>
        </p:nvGraphicFramePr>
        <p:xfrm>
          <a:off x="395536" y="1844820"/>
          <a:ext cx="8291264" cy="4810113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600400"/>
                <a:gridCol w="4690864"/>
              </a:tblGrid>
              <a:tr h="534457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He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is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u="sng" baseline="0" dirty="0" smtClean="0"/>
                        <a:t>my </a:t>
                      </a:r>
                      <a:r>
                        <a:rPr lang="cs-CZ" sz="2400" u="sng" baseline="0" dirty="0" err="1" smtClean="0"/>
                        <a:t>friend</a:t>
                      </a:r>
                      <a:r>
                        <a:rPr lang="cs-CZ" sz="2400" baseline="0" dirty="0" smtClean="0"/>
                        <a:t>.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err="1" smtClean="0">
                          <a:solidFill>
                            <a:srgbClr val="FF0000"/>
                          </a:solidFill>
                        </a:rPr>
                        <a:t>Who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 is he? </a:t>
                      </a:r>
                      <a:r>
                        <a:rPr lang="cs-CZ" sz="2400" b="1" dirty="0" err="1" smtClean="0">
                          <a:solidFill>
                            <a:srgbClr val="FF0000"/>
                          </a:solidFill>
                        </a:rPr>
                        <a:t>What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 is he?</a:t>
                      </a:r>
                      <a:endParaRPr lang="en-US" sz="24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4457">
                <a:tc>
                  <a:txBody>
                    <a:bodyPr/>
                    <a:lstStyle/>
                    <a:p>
                      <a:r>
                        <a:rPr lang="cs-CZ" sz="2400" u="sng" dirty="0" err="1" smtClean="0"/>
                        <a:t>Eve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was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the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best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skier</a:t>
                      </a:r>
                      <a:r>
                        <a:rPr lang="cs-CZ" sz="2400" dirty="0" smtClean="0"/>
                        <a:t>.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err="1" smtClean="0">
                          <a:solidFill>
                            <a:srgbClr val="FF0000"/>
                          </a:solidFill>
                        </a:rPr>
                        <a:t>Who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sz="2400" b="1" dirty="0" err="1" smtClean="0">
                          <a:solidFill>
                            <a:srgbClr val="FF0000"/>
                          </a:solidFill>
                        </a:rPr>
                        <a:t>was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sz="2400" b="1" dirty="0" err="1" smtClean="0">
                          <a:solidFill>
                            <a:srgbClr val="FF0000"/>
                          </a:solidFill>
                        </a:rPr>
                        <a:t>the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sz="2400" b="1" dirty="0" err="1" smtClean="0">
                          <a:solidFill>
                            <a:srgbClr val="FF0000"/>
                          </a:solidFill>
                        </a:rPr>
                        <a:t>best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sz="2400" b="1" dirty="0" err="1" smtClean="0">
                          <a:solidFill>
                            <a:srgbClr val="FF0000"/>
                          </a:solidFill>
                        </a:rPr>
                        <a:t>skier</a:t>
                      </a:r>
                      <a:r>
                        <a:rPr lang="cs-CZ" sz="2400" b="1" baseline="0" dirty="0" smtClean="0">
                          <a:solidFill>
                            <a:srgbClr val="FF0000"/>
                          </a:solidFill>
                        </a:rPr>
                        <a:t>?</a:t>
                      </a:r>
                      <a:endParaRPr lang="en-US" sz="24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4457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Pete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is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u="sng" dirty="0" err="1" smtClean="0"/>
                        <a:t>reading</a:t>
                      </a:r>
                      <a:r>
                        <a:rPr lang="cs-CZ" sz="2400" dirty="0" smtClean="0"/>
                        <a:t> a </a:t>
                      </a:r>
                      <a:r>
                        <a:rPr lang="cs-CZ" sz="2400" dirty="0" err="1" smtClean="0"/>
                        <a:t>book</a:t>
                      </a:r>
                      <a:r>
                        <a:rPr lang="cs-CZ" sz="2400" dirty="0" smtClean="0"/>
                        <a:t>.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err="1" smtClean="0">
                          <a:solidFill>
                            <a:srgbClr val="FF0000"/>
                          </a:solidFill>
                        </a:rPr>
                        <a:t>What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 is </a:t>
                      </a:r>
                      <a:r>
                        <a:rPr lang="cs-CZ" sz="2400" b="1" dirty="0" err="1" smtClean="0">
                          <a:solidFill>
                            <a:srgbClr val="FF0000"/>
                          </a:solidFill>
                        </a:rPr>
                        <a:t>Pete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sz="2400" b="1" dirty="0" err="1" smtClean="0">
                          <a:solidFill>
                            <a:srgbClr val="FF0000"/>
                          </a:solidFill>
                        </a:rPr>
                        <a:t>doing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?</a:t>
                      </a:r>
                      <a:endParaRPr lang="en-US" sz="24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4457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They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speak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u="sng" dirty="0" err="1" smtClean="0"/>
                        <a:t>four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languages</a:t>
                      </a:r>
                      <a:r>
                        <a:rPr lang="cs-CZ" sz="2400" dirty="0" smtClean="0"/>
                        <a:t>.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err="1" smtClean="0">
                          <a:solidFill>
                            <a:srgbClr val="FF0000"/>
                          </a:solidFill>
                        </a:rPr>
                        <a:t>How</a:t>
                      </a:r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 many </a:t>
                      </a:r>
                      <a:r>
                        <a:rPr lang="cs-CZ" sz="2000" b="1" dirty="0" err="1" smtClean="0">
                          <a:solidFill>
                            <a:srgbClr val="FF0000"/>
                          </a:solidFill>
                        </a:rPr>
                        <a:t>languages</a:t>
                      </a:r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 do </a:t>
                      </a:r>
                      <a:r>
                        <a:rPr lang="cs-CZ" sz="2000" b="1" dirty="0" err="1" smtClean="0">
                          <a:solidFill>
                            <a:srgbClr val="FF0000"/>
                          </a:solidFill>
                        </a:rPr>
                        <a:t>they</a:t>
                      </a:r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sz="2000" b="1" dirty="0" err="1" smtClean="0">
                          <a:solidFill>
                            <a:srgbClr val="FF0000"/>
                          </a:solidFill>
                        </a:rPr>
                        <a:t>speak</a:t>
                      </a:r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?</a:t>
                      </a:r>
                      <a:endParaRPr lang="en-US" sz="20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4457">
                <a:tc>
                  <a:txBody>
                    <a:bodyPr/>
                    <a:lstStyle/>
                    <a:p>
                      <a:r>
                        <a:rPr lang="cs-CZ" sz="2400" u="sng" dirty="0" err="1" smtClean="0"/>
                        <a:t>Yes</a:t>
                      </a:r>
                      <a:r>
                        <a:rPr lang="cs-CZ" sz="2400" dirty="0" smtClean="0"/>
                        <a:t>, I </a:t>
                      </a:r>
                      <a:r>
                        <a:rPr lang="cs-CZ" sz="2400" dirty="0" err="1" smtClean="0"/>
                        <a:t>am</a:t>
                      </a:r>
                      <a:r>
                        <a:rPr lang="cs-CZ" sz="2400" dirty="0" smtClean="0"/>
                        <a:t> OK.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Are </a:t>
                      </a:r>
                      <a:r>
                        <a:rPr lang="cs-CZ" sz="2400" b="1" dirty="0" err="1" smtClean="0">
                          <a:solidFill>
                            <a:srgbClr val="FF0000"/>
                          </a:solidFill>
                        </a:rPr>
                        <a:t>you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 OK?</a:t>
                      </a:r>
                      <a:endParaRPr lang="en-US" sz="24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4457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He </a:t>
                      </a:r>
                      <a:r>
                        <a:rPr lang="cs-CZ" sz="2400" dirty="0" err="1" smtClean="0"/>
                        <a:t>is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going</a:t>
                      </a:r>
                      <a:r>
                        <a:rPr lang="cs-CZ" sz="2400" dirty="0" smtClean="0"/>
                        <a:t> to </a:t>
                      </a:r>
                      <a:r>
                        <a:rPr lang="cs-CZ" sz="2400" u="sng" dirty="0" smtClean="0">
                          <a:solidFill>
                            <a:schemeClr val="tx1"/>
                          </a:solidFill>
                        </a:rPr>
                        <a:t>Paul</a:t>
                      </a:r>
                      <a:r>
                        <a:rPr lang="cs-CZ" sz="2400" dirty="0" smtClean="0"/>
                        <a:t>.</a:t>
                      </a:r>
                      <a:r>
                        <a:rPr lang="cs-CZ" sz="2800" dirty="0" smtClean="0"/>
                        <a:t> </a:t>
                      </a:r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err="1" smtClean="0">
                          <a:solidFill>
                            <a:srgbClr val="FF0000"/>
                          </a:solidFill>
                        </a:rPr>
                        <a:t>Who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 is he </a:t>
                      </a:r>
                      <a:r>
                        <a:rPr lang="cs-CZ" sz="2400" b="1" dirty="0" err="1" smtClean="0">
                          <a:solidFill>
                            <a:srgbClr val="FF0000"/>
                          </a:solidFill>
                        </a:rPr>
                        <a:t>going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 to?</a:t>
                      </a:r>
                      <a:endParaRPr lang="en-US" sz="24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4457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That</a:t>
                      </a:r>
                      <a:r>
                        <a:rPr lang="cs-CZ" sz="2400" dirty="0" smtClean="0"/>
                        <a:t> bike </a:t>
                      </a:r>
                      <a:r>
                        <a:rPr lang="cs-CZ" sz="2400" dirty="0" err="1" smtClean="0"/>
                        <a:t>is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u="sng" dirty="0" smtClean="0"/>
                        <a:t>mine</a:t>
                      </a:r>
                      <a:r>
                        <a:rPr lang="cs-CZ" sz="2400" dirty="0" smtClean="0"/>
                        <a:t>!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err="1" smtClean="0">
                          <a:solidFill>
                            <a:srgbClr val="FF0000"/>
                          </a:solidFill>
                        </a:rPr>
                        <a:t>Whose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 is </a:t>
                      </a:r>
                      <a:r>
                        <a:rPr lang="cs-CZ" sz="2400" b="1" dirty="0" err="1" smtClean="0">
                          <a:solidFill>
                            <a:srgbClr val="FF0000"/>
                          </a:solidFill>
                        </a:rPr>
                        <a:t>that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sz="2400" b="1" dirty="0" err="1" smtClean="0">
                          <a:solidFill>
                            <a:srgbClr val="FF0000"/>
                          </a:solidFill>
                        </a:rPr>
                        <a:t>bike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?</a:t>
                      </a:r>
                      <a:endParaRPr lang="en-US" sz="24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4457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The</a:t>
                      </a:r>
                      <a:r>
                        <a:rPr lang="cs-CZ" sz="2400" dirty="0" smtClean="0"/>
                        <a:t> bike </a:t>
                      </a:r>
                      <a:r>
                        <a:rPr lang="cs-CZ" sz="2400" dirty="0" err="1" smtClean="0"/>
                        <a:t>belongs</a:t>
                      </a:r>
                      <a:r>
                        <a:rPr lang="cs-CZ" sz="2400" dirty="0" smtClean="0"/>
                        <a:t> to </a:t>
                      </a:r>
                      <a:r>
                        <a:rPr lang="cs-CZ" sz="2400" u="sng" dirty="0" err="1" smtClean="0"/>
                        <a:t>me</a:t>
                      </a:r>
                      <a:r>
                        <a:rPr lang="cs-CZ" sz="2400" dirty="0" smtClean="0"/>
                        <a:t>.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err="1" smtClean="0">
                          <a:solidFill>
                            <a:srgbClr val="FF0000"/>
                          </a:solidFill>
                        </a:rPr>
                        <a:t>Who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sz="2400" b="1" dirty="0" err="1" smtClean="0">
                          <a:solidFill>
                            <a:srgbClr val="FF0000"/>
                          </a:solidFill>
                        </a:rPr>
                        <a:t>does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sz="2400" b="1" dirty="0" err="1" smtClean="0">
                          <a:solidFill>
                            <a:srgbClr val="FF0000"/>
                          </a:solidFill>
                        </a:rPr>
                        <a:t>the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sz="2400" b="1" dirty="0" err="1" smtClean="0">
                          <a:solidFill>
                            <a:srgbClr val="FF0000"/>
                          </a:solidFill>
                        </a:rPr>
                        <a:t>bike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sz="2400" b="1" dirty="0" err="1" smtClean="0">
                          <a:solidFill>
                            <a:srgbClr val="FF0000"/>
                          </a:solidFill>
                        </a:rPr>
                        <a:t>belong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 to?</a:t>
                      </a:r>
                      <a:endParaRPr lang="en-US" sz="24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34457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My </a:t>
                      </a:r>
                      <a:r>
                        <a:rPr lang="cs-CZ" sz="2400" dirty="0" err="1" smtClean="0"/>
                        <a:t>mum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is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from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u="sng" dirty="0" smtClean="0"/>
                        <a:t>Prague.</a:t>
                      </a:r>
                      <a:endParaRPr lang="en-US" sz="2400" u="sng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err="1" smtClean="0">
                          <a:solidFill>
                            <a:srgbClr val="FF0000"/>
                          </a:solidFill>
                        </a:rPr>
                        <a:t>Where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 is </a:t>
                      </a:r>
                      <a:r>
                        <a:rPr lang="cs-CZ" sz="2400" b="1" dirty="0" err="1" smtClean="0">
                          <a:solidFill>
                            <a:srgbClr val="FF0000"/>
                          </a:solidFill>
                        </a:rPr>
                        <a:t>your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sz="2400" b="1" dirty="0" err="1" smtClean="0">
                          <a:solidFill>
                            <a:srgbClr val="FF0000"/>
                          </a:solidFill>
                        </a:rPr>
                        <a:t>mum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 from?</a:t>
                      </a:r>
                      <a:endParaRPr lang="en-US" sz="24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1496072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l"/>
            <a:r>
              <a:rPr lang="cs-CZ" sz="2800" dirty="0" smtClean="0"/>
              <a:t>Make </a:t>
            </a:r>
            <a:r>
              <a:rPr lang="cs-CZ" sz="2800" dirty="0" err="1" smtClean="0"/>
              <a:t>those</a:t>
            </a:r>
            <a:r>
              <a:rPr lang="cs-CZ" sz="2800" dirty="0" smtClean="0"/>
              <a:t> </a:t>
            </a:r>
            <a:r>
              <a:rPr lang="cs-CZ" sz="2800" dirty="0" err="1" smtClean="0"/>
              <a:t>questions</a:t>
            </a:r>
            <a:r>
              <a:rPr lang="cs-CZ" sz="2800" dirty="0" smtClean="0"/>
              <a:t> </a:t>
            </a:r>
            <a:r>
              <a:rPr lang="cs-CZ" sz="2800" dirty="0" err="1" smtClean="0"/>
              <a:t>indirect</a:t>
            </a:r>
            <a:r>
              <a:rPr lang="cs-CZ" sz="2800" dirty="0" smtClean="0"/>
              <a:t> </a:t>
            </a:r>
            <a:r>
              <a:rPr lang="cs-CZ" sz="2800" dirty="0" err="1" smtClean="0"/>
              <a:t>using</a:t>
            </a:r>
            <a:r>
              <a:rPr lang="cs-CZ" sz="2800" dirty="0" smtClean="0"/>
              <a:t>:</a:t>
            </a:r>
            <a:br>
              <a:rPr lang="cs-CZ" sz="2800" dirty="0" smtClean="0"/>
            </a:br>
            <a:r>
              <a:rPr lang="cs-CZ" sz="2000" dirty="0" smtClean="0"/>
              <a:t>I </a:t>
            </a:r>
            <a:r>
              <a:rPr lang="cs-CZ" sz="2000" dirty="0" err="1" smtClean="0"/>
              <a:t>don´t</a:t>
            </a:r>
            <a:r>
              <a:rPr lang="cs-CZ" sz="2000" dirty="0" smtClean="0"/>
              <a:t> </a:t>
            </a:r>
            <a:r>
              <a:rPr lang="cs-CZ" sz="2000" dirty="0" err="1" smtClean="0"/>
              <a:t>know</a:t>
            </a:r>
            <a:r>
              <a:rPr lang="cs-CZ" sz="2000" dirty="0" smtClean="0"/>
              <a:t> …., </a:t>
            </a:r>
            <a:r>
              <a:rPr lang="cs-CZ" sz="2000" dirty="0" err="1" smtClean="0"/>
              <a:t>Could</a:t>
            </a:r>
            <a:r>
              <a:rPr lang="cs-CZ" sz="2000" dirty="0" smtClean="0"/>
              <a:t> </a:t>
            </a:r>
            <a:r>
              <a:rPr lang="cs-CZ" sz="2000" dirty="0" err="1" smtClean="0"/>
              <a:t>you</a:t>
            </a:r>
            <a:r>
              <a:rPr lang="cs-CZ" sz="2000" dirty="0" smtClean="0"/>
              <a:t> </a:t>
            </a:r>
            <a:r>
              <a:rPr lang="cs-CZ" sz="2000" dirty="0" err="1" smtClean="0"/>
              <a:t>tell</a:t>
            </a:r>
            <a:r>
              <a:rPr lang="cs-CZ" sz="2000" dirty="0" smtClean="0"/>
              <a:t> </a:t>
            </a:r>
            <a:r>
              <a:rPr lang="cs-CZ" sz="2000" dirty="0" err="1" smtClean="0"/>
              <a:t>me</a:t>
            </a:r>
            <a:r>
              <a:rPr lang="cs-CZ" sz="2000" dirty="0" smtClean="0"/>
              <a:t>…., I </a:t>
            </a:r>
            <a:r>
              <a:rPr lang="cs-CZ" sz="2000" dirty="0" err="1" smtClean="0"/>
              <a:t>wonder</a:t>
            </a:r>
            <a:r>
              <a:rPr lang="cs-CZ" sz="2000" dirty="0" smtClean="0"/>
              <a:t> </a:t>
            </a:r>
            <a:r>
              <a:rPr lang="cs-CZ" sz="2000" dirty="0" err="1" smtClean="0"/>
              <a:t>whether</a:t>
            </a:r>
            <a:r>
              <a:rPr lang="cs-CZ" sz="2000" dirty="0" smtClean="0"/>
              <a:t>… </a:t>
            </a:r>
            <a:r>
              <a:rPr lang="cs-CZ" sz="2000" dirty="0" err="1" smtClean="0"/>
              <a:t>I´d</a:t>
            </a:r>
            <a:r>
              <a:rPr lang="cs-CZ" sz="2000" dirty="0" smtClean="0"/>
              <a:t> </a:t>
            </a:r>
            <a:r>
              <a:rPr lang="cs-CZ" sz="2000" dirty="0" err="1" smtClean="0"/>
              <a:t>like</a:t>
            </a:r>
            <a:r>
              <a:rPr lang="cs-CZ" sz="2000" dirty="0" smtClean="0"/>
              <a:t> to </a:t>
            </a:r>
            <a:r>
              <a:rPr lang="cs-CZ" sz="2000" dirty="0" err="1" smtClean="0"/>
              <a:t>know</a:t>
            </a:r>
            <a:r>
              <a:rPr lang="cs-CZ" sz="2000" dirty="0" smtClean="0"/>
              <a:t>…</a:t>
            </a:r>
            <a:endParaRPr lang="en-US" sz="28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3782334768"/>
              </p:ext>
            </p:extLst>
          </p:nvPr>
        </p:nvGraphicFramePr>
        <p:xfrm>
          <a:off x="457200" y="1556790"/>
          <a:ext cx="8229600" cy="4911432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610744"/>
                <a:gridCol w="4618856"/>
              </a:tblGrid>
              <a:tr h="468052"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How</a:t>
                      </a:r>
                      <a:r>
                        <a:rPr lang="cs-CZ" sz="2000" dirty="0" smtClean="0"/>
                        <a:t> many </a:t>
                      </a:r>
                      <a:r>
                        <a:rPr lang="cs-CZ" sz="2000" dirty="0" err="1" smtClean="0"/>
                        <a:t>children</a:t>
                      </a:r>
                      <a:r>
                        <a:rPr lang="cs-CZ" sz="2000" dirty="0" smtClean="0"/>
                        <a:t> do </a:t>
                      </a:r>
                      <a:r>
                        <a:rPr lang="cs-CZ" sz="2000" dirty="0" err="1" smtClean="0"/>
                        <a:t>they</a:t>
                      </a:r>
                      <a:r>
                        <a:rPr lang="cs-CZ" sz="2000" baseline="0" dirty="0" smtClean="0"/>
                        <a:t> </a:t>
                      </a:r>
                      <a:r>
                        <a:rPr lang="cs-CZ" sz="2000" baseline="0" dirty="0" err="1" smtClean="0"/>
                        <a:t>have</a:t>
                      </a:r>
                      <a:r>
                        <a:rPr lang="cs-CZ" sz="2000" baseline="0" dirty="0" smtClean="0"/>
                        <a:t>?</a:t>
                      </a:r>
                      <a:endParaRPr lang="en-US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8052"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What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/>
                        <a:t>time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/>
                        <a:t>did</a:t>
                      </a:r>
                      <a:r>
                        <a:rPr lang="cs-CZ" sz="2000" dirty="0" smtClean="0"/>
                        <a:t> he </a:t>
                      </a:r>
                      <a:r>
                        <a:rPr lang="cs-CZ" sz="2000" dirty="0" err="1" smtClean="0"/>
                        <a:t>leave</a:t>
                      </a:r>
                      <a:r>
                        <a:rPr lang="cs-CZ" sz="2000" dirty="0" smtClean="0"/>
                        <a:t>?</a:t>
                      </a:r>
                      <a:endParaRPr lang="en-US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8052"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Why</a:t>
                      </a:r>
                      <a:r>
                        <a:rPr lang="cs-CZ" sz="2000" dirty="0" smtClean="0"/>
                        <a:t> are </a:t>
                      </a:r>
                      <a:r>
                        <a:rPr lang="cs-CZ" sz="2000" dirty="0" err="1" smtClean="0"/>
                        <a:t>you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/>
                        <a:t>doing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/>
                        <a:t>it</a:t>
                      </a:r>
                      <a:r>
                        <a:rPr lang="cs-CZ" sz="2000" dirty="0" smtClean="0"/>
                        <a:t>?</a:t>
                      </a:r>
                      <a:endParaRPr lang="en-US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8052"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What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/>
                        <a:t>does</a:t>
                      </a:r>
                      <a:r>
                        <a:rPr lang="cs-CZ" sz="2000" dirty="0" smtClean="0"/>
                        <a:t> his</a:t>
                      </a:r>
                      <a:r>
                        <a:rPr lang="cs-CZ" sz="2000" baseline="0" dirty="0" smtClean="0"/>
                        <a:t> </a:t>
                      </a:r>
                      <a:r>
                        <a:rPr lang="cs-CZ" sz="2000" baseline="0" dirty="0" err="1" smtClean="0"/>
                        <a:t>father</a:t>
                      </a:r>
                      <a:r>
                        <a:rPr lang="cs-CZ" sz="2000" baseline="0" dirty="0" smtClean="0"/>
                        <a:t> do?</a:t>
                      </a:r>
                      <a:endParaRPr lang="en-US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8052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Are </a:t>
                      </a:r>
                      <a:r>
                        <a:rPr lang="cs-CZ" sz="2000" dirty="0" err="1" smtClean="0"/>
                        <a:t>you</a:t>
                      </a:r>
                      <a:r>
                        <a:rPr lang="cs-CZ" sz="2000" dirty="0" smtClean="0"/>
                        <a:t> OK?</a:t>
                      </a:r>
                      <a:endParaRPr lang="en-US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8052"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Have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/>
                        <a:t>they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/>
                        <a:t>spoken</a:t>
                      </a:r>
                      <a:r>
                        <a:rPr lang="cs-CZ" sz="2000" dirty="0" smtClean="0"/>
                        <a:t> to </a:t>
                      </a:r>
                      <a:r>
                        <a:rPr lang="cs-CZ" sz="2000" dirty="0" err="1" smtClean="0"/>
                        <a:t>him</a:t>
                      </a:r>
                      <a:r>
                        <a:rPr lang="cs-CZ" sz="2000" dirty="0" smtClean="0"/>
                        <a:t>, </a:t>
                      </a:r>
                      <a:r>
                        <a:rPr lang="cs-CZ" sz="2000" dirty="0" err="1" smtClean="0"/>
                        <a:t>yet</a:t>
                      </a:r>
                      <a:r>
                        <a:rPr lang="cs-CZ" sz="2000" dirty="0" smtClean="0"/>
                        <a:t>?</a:t>
                      </a:r>
                      <a:endParaRPr lang="en-US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8052"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Who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/>
                        <a:t>were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/>
                        <a:t>you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/>
                        <a:t>going</a:t>
                      </a:r>
                      <a:r>
                        <a:rPr lang="cs-CZ" sz="2000" dirty="0" smtClean="0"/>
                        <a:t> to </a:t>
                      </a:r>
                      <a:r>
                        <a:rPr lang="cs-CZ" sz="2000" dirty="0" err="1" smtClean="0"/>
                        <a:t>yesterday</a:t>
                      </a:r>
                      <a:r>
                        <a:rPr lang="cs-CZ" sz="2000" dirty="0" smtClean="0"/>
                        <a:t>?</a:t>
                      </a:r>
                      <a:endParaRPr lang="en-US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8052"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Who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/>
                        <a:t>is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/>
                        <a:t>your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/>
                        <a:t>best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/>
                        <a:t>friend</a:t>
                      </a:r>
                      <a:r>
                        <a:rPr lang="cs-CZ" sz="2000" dirty="0" smtClean="0"/>
                        <a:t>?</a:t>
                      </a:r>
                      <a:endParaRPr lang="en-US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8052"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How</a:t>
                      </a:r>
                      <a:r>
                        <a:rPr lang="cs-CZ" sz="2000" dirty="0" smtClean="0"/>
                        <a:t> many </a:t>
                      </a:r>
                      <a:r>
                        <a:rPr lang="cs-CZ" sz="2000" dirty="0" err="1" smtClean="0"/>
                        <a:t>times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/>
                        <a:t>have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/>
                        <a:t>you</a:t>
                      </a:r>
                      <a:r>
                        <a:rPr lang="cs-CZ" sz="2000" dirty="0" smtClean="0"/>
                        <a:t> met </a:t>
                      </a:r>
                      <a:r>
                        <a:rPr lang="cs-CZ" sz="2000" dirty="0" err="1" smtClean="0"/>
                        <a:t>him</a:t>
                      </a:r>
                      <a:r>
                        <a:rPr lang="cs-CZ" sz="2000" dirty="0" smtClean="0"/>
                        <a:t>?</a:t>
                      </a:r>
                      <a:endParaRPr lang="en-US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2277152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l"/>
            <a:r>
              <a:rPr lang="cs-CZ" sz="2800" dirty="0" smtClean="0"/>
              <a:t>Make </a:t>
            </a:r>
            <a:r>
              <a:rPr lang="cs-CZ" sz="2800" dirty="0" err="1" smtClean="0"/>
              <a:t>those</a:t>
            </a:r>
            <a:r>
              <a:rPr lang="cs-CZ" sz="2800" dirty="0" smtClean="0"/>
              <a:t> </a:t>
            </a:r>
            <a:r>
              <a:rPr lang="cs-CZ" sz="2800" dirty="0" err="1" smtClean="0"/>
              <a:t>questions</a:t>
            </a:r>
            <a:r>
              <a:rPr lang="cs-CZ" sz="2800" dirty="0" smtClean="0"/>
              <a:t> </a:t>
            </a:r>
            <a:r>
              <a:rPr lang="cs-CZ" sz="2800" dirty="0" err="1" smtClean="0"/>
              <a:t>indirect</a:t>
            </a:r>
            <a:r>
              <a:rPr lang="cs-CZ" sz="2800" dirty="0" smtClean="0"/>
              <a:t> </a:t>
            </a:r>
            <a:r>
              <a:rPr lang="cs-CZ" sz="2800" dirty="0" err="1" smtClean="0"/>
              <a:t>using</a:t>
            </a:r>
            <a:r>
              <a:rPr lang="cs-CZ" sz="2800" dirty="0" smtClean="0"/>
              <a:t>:</a:t>
            </a:r>
            <a:br>
              <a:rPr lang="cs-CZ" sz="2800" dirty="0" smtClean="0"/>
            </a:br>
            <a:r>
              <a:rPr lang="cs-CZ" sz="2000" dirty="0" smtClean="0"/>
              <a:t>I </a:t>
            </a:r>
            <a:r>
              <a:rPr lang="cs-CZ" sz="2000" dirty="0" err="1" smtClean="0"/>
              <a:t>don´t</a:t>
            </a:r>
            <a:r>
              <a:rPr lang="cs-CZ" sz="2000" dirty="0" smtClean="0"/>
              <a:t> </a:t>
            </a:r>
            <a:r>
              <a:rPr lang="cs-CZ" sz="2000" dirty="0" err="1" smtClean="0"/>
              <a:t>know</a:t>
            </a:r>
            <a:r>
              <a:rPr lang="cs-CZ" sz="2000" dirty="0" smtClean="0"/>
              <a:t> …., </a:t>
            </a:r>
            <a:r>
              <a:rPr lang="cs-CZ" sz="2000" dirty="0" err="1" smtClean="0"/>
              <a:t>Could</a:t>
            </a:r>
            <a:r>
              <a:rPr lang="cs-CZ" sz="2000" dirty="0" smtClean="0"/>
              <a:t> </a:t>
            </a:r>
            <a:r>
              <a:rPr lang="cs-CZ" sz="2000" dirty="0" err="1" smtClean="0"/>
              <a:t>you</a:t>
            </a:r>
            <a:r>
              <a:rPr lang="cs-CZ" sz="2000" dirty="0" smtClean="0"/>
              <a:t> </a:t>
            </a:r>
            <a:r>
              <a:rPr lang="cs-CZ" sz="2000" dirty="0" err="1" smtClean="0"/>
              <a:t>tell</a:t>
            </a:r>
            <a:r>
              <a:rPr lang="cs-CZ" sz="2000" dirty="0" smtClean="0"/>
              <a:t> </a:t>
            </a:r>
            <a:r>
              <a:rPr lang="cs-CZ" sz="2000" dirty="0" err="1" smtClean="0"/>
              <a:t>me</a:t>
            </a:r>
            <a:r>
              <a:rPr lang="cs-CZ" sz="2000" dirty="0" smtClean="0"/>
              <a:t>…., I </a:t>
            </a:r>
            <a:r>
              <a:rPr lang="cs-CZ" sz="2000" dirty="0" err="1" smtClean="0"/>
              <a:t>wonder</a:t>
            </a:r>
            <a:r>
              <a:rPr lang="cs-CZ" sz="2000" dirty="0" smtClean="0"/>
              <a:t> </a:t>
            </a:r>
            <a:r>
              <a:rPr lang="cs-CZ" sz="2000" dirty="0" err="1" smtClean="0"/>
              <a:t>whether</a:t>
            </a:r>
            <a:r>
              <a:rPr lang="cs-CZ" sz="2000" dirty="0" smtClean="0"/>
              <a:t>… </a:t>
            </a:r>
            <a:r>
              <a:rPr lang="cs-CZ" sz="2000" dirty="0" err="1" smtClean="0"/>
              <a:t>I´d</a:t>
            </a:r>
            <a:r>
              <a:rPr lang="cs-CZ" sz="2000" dirty="0" smtClean="0"/>
              <a:t> </a:t>
            </a:r>
            <a:r>
              <a:rPr lang="cs-CZ" sz="2000" dirty="0" err="1" smtClean="0"/>
              <a:t>like</a:t>
            </a:r>
            <a:r>
              <a:rPr lang="cs-CZ" sz="2000" dirty="0" smtClean="0"/>
              <a:t> to </a:t>
            </a:r>
            <a:r>
              <a:rPr lang="cs-CZ" sz="2000" dirty="0" err="1" smtClean="0"/>
              <a:t>know</a:t>
            </a:r>
            <a:r>
              <a:rPr lang="cs-CZ" sz="2000" dirty="0" smtClean="0"/>
              <a:t>…</a:t>
            </a:r>
            <a:endParaRPr lang="en-US" sz="28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3782334768"/>
              </p:ext>
            </p:extLst>
          </p:nvPr>
        </p:nvGraphicFramePr>
        <p:xfrm>
          <a:off x="457200" y="1556790"/>
          <a:ext cx="8229600" cy="4911432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610744"/>
                <a:gridCol w="4618856"/>
              </a:tblGrid>
              <a:tr h="468052"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How</a:t>
                      </a:r>
                      <a:r>
                        <a:rPr lang="cs-CZ" sz="2000" dirty="0" smtClean="0"/>
                        <a:t> many </a:t>
                      </a:r>
                      <a:r>
                        <a:rPr lang="cs-CZ" sz="2000" dirty="0" err="1" smtClean="0"/>
                        <a:t>children</a:t>
                      </a:r>
                      <a:r>
                        <a:rPr lang="cs-CZ" sz="2000" dirty="0" smtClean="0"/>
                        <a:t> do </a:t>
                      </a:r>
                      <a:r>
                        <a:rPr lang="cs-CZ" sz="2000" dirty="0" err="1" smtClean="0"/>
                        <a:t>they</a:t>
                      </a:r>
                      <a:r>
                        <a:rPr lang="cs-CZ" sz="2000" baseline="0" dirty="0" smtClean="0"/>
                        <a:t> </a:t>
                      </a:r>
                      <a:r>
                        <a:rPr lang="cs-CZ" sz="2000" baseline="0" dirty="0" err="1" smtClean="0"/>
                        <a:t>have</a:t>
                      </a:r>
                      <a:r>
                        <a:rPr lang="cs-CZ" sz="2000" baseline="0" dirty="0" smtClean="0"/>
                        <a:t>?</a:t>
                      </a:r>
                      <a:endParaRPr lang="en-US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I don´t </a:t>
                      </a:r>
                      <a:r>
                        <a:rPr lang="cs-CZ" dirty="0" err="1" smtClean="0">
                          <a:solidFill>
                            <a:srgbClr val="FF0000"/>
                          </a:solidFill>
                        </a:rPr>
                        <a:t>know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FF0000"/>
                          </a:solidFill>
                        </a:rPr>
                        <a:t>how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 many </a:t>
                      </a:r>
                      <a:r>
                        <a:rPr lang="cs-CZ" dirty="0" err="1" smtClean="0">
                          <a:solidFill>
                            <a:srgbClr val="FF0000"/>
                          </a:solidFill>
                        </a:rPr>
                        <a:t>children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FF0000"/>
                          </a:solidFill>
                        </a:rPr>
                        <a:t>they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 have.</a:t>
                      </a:r>
                      <a:endParaRPr lang="en-US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8052"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What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/>
                        <a:t>time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/>
                        <a:t>did</a:t>
                      </a:r>
                      <a:r>
                        <a:rPr lang="cs-CZ" sz="2000" dirty="0" smtClean="0"/>
                        <a:t> he </a:t>
                      </a:r>
                      <a:r>
                        <a:rPr lang="cs-CZ" sz="2000" dirty="0" err="1" smtClean="0"/>
                        <a:t>leave</a:t>
                      </a:r>
                      <a:r>
                        <a:rPr lang="cs-CZ" sz="2000" dirty="0" smtClean="0"/>
                        <a:t>?</a:t>
                      </a:r>
                      <a:endParaRPr lang="en-US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rgbClr val="FF0000"/>
                          </a:solidFill>
                        </a:rPr>
                        <a:t>Could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FF0000"/>
                          </a:solidFill>
                        </a:rPr>
                        <a:t>you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 tell </a:t>
                      </a:r>
                      <a:r>
                        <a:rPr lang="cs-CZ" dirty="0" err="1" smtClean="0">
                          <a:solidFill>
                            <a:srgbClr val="FF0000"/>
                          </a:solidFill>
                        </a:rPr>
                        <a:t>me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FF0000"/>
                          </a:solidFill>
                        </a:rPr>
                        <a:t>what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FF0000"/>
                          </a:solidFill>
                        </a:rPr>
                        <a:t>time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 he </a:t>
                      </a:r>
                      <a:r>
                        <a:rPr lang="cs-CZ" dirty="0" err="1" smtClean="0">
                          <a:solidFill>
                            <a:srgbClr val="FF0000"/>
                          </a:solidFill>
                        </a:rPr>
                        <a:t>left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?</a:t>
                      </a:r>
                      <a:endParaRPr lang="en-US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8052"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Why</a:t>
                      </a:r>
                      <a:r>
                        <a:rPr lang="cs-CZ" sz="2000" dirty="0" smtClean="0"/>
                        <a:t> are </a:t>
                      </a:r>
                      <a:r>
                        <a:rPr lang="cs-CZ" sz="2000" dirty="0" err="1" smtClean="0"/>
                        <a:t>you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/>
                        <a:t>doing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/>
                        <a:t>it</a:t>
                      </a:r>
                      <a:r>
                        <a:rPr lang="cs-CZ" sz="2000" dirty="0" smtClean="0"/>
                        <a:t>?</a:t>
                      </a:r>
                      <a:endParaRPr lang="en-US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I´d </a:t>
                      </a:r>
                      <a:r>
                        <a:rPr lang="cs-CZ" dirty="0" err="1" smtClean="0">
                          <a:solidFill>
                            <a:srgbClr val="FF0000"/>
                          </a:solidFill>
                        </a:rPr>
                        <a:t>like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 to </a:t>
                      </a:r>
                      <a:r>
                        <a:rPr lang="cs-CZ" dirty="0" err="1" smtClean="0">
                          <a:solidFill>
                            <a:srgbClr val="FF0000"/>
                          </a:solidFill>
                        </a:rPr>
                        <a:t>know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FF0000"/>
                          </a:solidFill>
                        </a:rPr>
                        <a:t>why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FF0000"/>
                          </a:solidFill>
                        </a:rPr>
                        <a:t>you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 are </a:t>
                      </a:r>
                      <a:r>
                        <a:rPr lang="cs-CZ" dirty="0" err="1" smtClean="0">
                          <a:solidFill>
                            <a:srgbClr val="FF0000"/>
                          </a:solidFill>
                        </a:rPr>
                        <a:t>doing</a:t>
                      </a:r>
                      <a:r>
                        <a:rPr lang="cs-CZ" baseline="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baseline="0" dirty="0" err="1" smtClean="0">
                          <a:solidFill>
                            <a:srgbClr val="FF0000"/>
                          </a:solidFill>
                        </a:rPr>
                        <a:t>it</a:t>
                      </a:r>
                      <a:r>
                        <a:rPr lang="cs-CZ" baseline="0" dirty="0" smtClean="0">
                          <a:solidFill>
                            <a:srgbClr val="FF0000"/>
                          </a:solidFill>
                        </a:rPr>
                        <a:t>.</a:t>
                      </a:r>
                      <a:endParaRPr lang="en-US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8052"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What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/>
                        <a:t>does</a:t>
                      </a:r>
                      <a:r>
                        <a:rPr lang="cs-CZ" sz="2000" dirty="0" smtClean="0"/>
                        <a:t> his</a:t>
                      </a:r>
                      <a:r>
                        <a:rPr lang="cs-CZ" sz="2000" baseline="0" dirty="0" smtClean="0"/>
                        <a:t> </a:t>
                      </a:r>
                      <a:r>
                        <a:rPr lang="cs-CZ" sz="2000" baseline="0" dirty="0" err="1" smtClean="0"/>
                        <a:t>father</a:t>
                      </a:r>
                      <a:r>
                        <a:rPr lang="cs-CZ" sz="2000" baseline="0" dirty="0" smtClean="0"/>
                        <a:t> do?</a:t>
                      </a:r>
                      <a:endParaRPr lang="en-US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I don´t </a:t>
                      </a:r>
                      <a:r>
                        <a:rPr lang="cs-CZ" dirty="0" err="1" smtClean="0">
                          <a:solidFill>
                            <a:srgbClr val="FF0000"/>
                          </a:solidFill>
                        </a:rPr>
                        <a:t>know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FF0000"/>
                          </a:solidFill>
                        </a:rPr>
                        <a:t>what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 his </a:t>
                      </a:r>
                      <a:r>
                        <a:rPr lang="cs-CZ" dirty="0" err="1" smtClean="0">
                          <a:solidFill>
                            <a:srgbClr val="FF0000"/>
                          </a:solidFill>
                        </a:rPr>
                        <a:t>father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FF0000"/>
                          </a:solidFill>
                        </a:rPr>
                        <a:t>does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.</a:t>
                      </a:r>
                      <a:endParaRPr lang="en-US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8052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Are </a:t>
                      </a:r>
                      <a:r>
                        <a:rPr lang="cs-CZ" sz="2000" dirty="0" err="1" smtClean="0"/>
                        <a:t>you</a:t>
                      </a:r>
                      <a:r>
                        <a:rPr lang="cs-CZ" sz="2000" dirty="0" smtClean="0"/>
                        <a:t> OK?</a:t>
                      </a:r>
                      <a:endParaRPr lang="en-US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Coul </a:t>
                      </a:r>
                      <a:r>
                        <a:rPr lang="cs-CZ" dirty="0" err="1" smtClean="0">
                          <a:solidFill>
                            <a:srgbClr val="FF0000"/>
                          </a:solidFill>
                        </a:rPr>
                        <a:t>you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 tell </a:t>
                      </a:r>
                      <a:r>
                        <a:rPr lang="cs-CZ" dirty="0" err="1" smtClean="0">
                          <a:solidFill>
                            <a:srgbClr val="FF0000"/>
                          </a:solidFill>
                        </a:rPr>
                        <a:t>me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FF0000"/>
                          </a:solidFill>
                        </a:rPr>
                        <a:t>if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FF0000"/>
                          </a:solidFill>
                        </a:rPr>
                        <a:t>you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 are OK?</a:t>
                      </a:r>
                      <a:endParaRPr lang="en-US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8052"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Have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/>
                        <a:t>they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/>
                        <a:t>spoken</a:t>
                      </a:r>
                      <a:r>
                        <a:rPr lang="cs-CZ" sz="2000" dirty="0" smtClean="0"/>
                        <a:t> to </a:t>
                      </a:r>
                      <a:r>
                        <a:rPr lang="cs-CZ" sz="2000" dirty="0" err="1" smtClean="0"/>
                        <a:t>him</a:t>
                      </a:r>
                      <a:r>
                        <a:rPr lang="cs-CZ" sz="2000" dirty="0" smtClean="0"/>
                        <a:t>, </a:t>
                      </a:r>
                      <a:r>
                        <a:rPr lang="cs-CZ" sz="2000" dirty="0" err="1" smtClean="0"/>
                        <a:t>yet</a:t>
                      </a:r>
                      <a:r>
                        <a:rPr lang="cs-CZ" sz="2000" dirty="0" smtClean="0"/>
                        <a:t>?</a:t>
                      </a:r>
                      <a:endParaRPr lang="en-US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I don´t</a:t>
                      </a:r>
                      <a:r>
                        <a:rPr lang="cs-CZ" baseline="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baseline="0" dirty="0" err="1" smtClean="0">
                          <a:solidFill>
                            <a:srgbClr val="FF0000"/>
                          </a:solidFill>
                        </a:rPr>
                        <a:t>know</a:t>
                      </a:r>
                      <a:r>
                        <a:rPr lang="cs-CZ" baseline="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baseline="0" dirty="0" err="1" smtClean="0">
                          <a:solidFill>
                            <a:srgbClr val="FF0000"/>
                          </a:solidFill>
                        </a:rPr>
                        <a:t>if</a:t>
                      </a:r>
                      <a:r>
                        <a:rPr lang="cs-CZ" baseline="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baseline="0" dirty="0" err="1" smtClean="0">
                          <a:solidFill>
                            <a:srgbClr val="FF0000"/>
                          </a:solidFill>
                        </a:rPr>
                        <a:t>they</a:t>
                      </a:r>
                      <a:r>
                        <a:rPr lang="cs-CZ" baseline="0" dirty="0" smtClean="0">
                          <a:solidFill>
                            <a:srgbClr val="FF0000"/>
                          </a:solidFill>
                        </a:rPr>
                        <a:t> have </a:t>
                      </a:r>
                      <a:r>
                        <a:rPr lang="cs-CZ" baseline="0" dirty="0" err="1" smtClean="0">
                          <a:solidFill>
                            <a:srgbClr val="FF0000"/>
                          </a:solidFill>
                        </a:rPr>
                        <a:t>spoken</a:t>
                      </a:r>
                      <a:r>
                        <a:rPr lang="cs-CZ" baseline="0" dirty="0" smtClean="0">
                          <a:solidFill>
                            <a:srgbClr val="FF0000"/>
                          </a:solidFill>
                        </a:rPr>
                        <a:t> to </a:t>
                      </a:r>
                      <a:r>
                        <a:rPr lang="cs-CZ" baseline="0" dirty="0" err="1" smtClean="0">
                          <a:solidFill>
                            <a:srgbClr val="FF0000"/>
                          </a:solidFill>
                        </a:rPr>
                        <a:t>him</a:t>
                      </a:r>
                      <a:r>
                        <a:rPr lang="cs-CZ" baseline="0" dirty="0" smtClean="0">
                          <a:solidFill>
                            <a:srgbClr val="FF0000"/>
                          </a:solidFill>
                        </a:rPr>
                        <a:t>.</a:t>
                      </a:r>
                      <a:endParaRPr lang="en-US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8052"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Who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/>
                        <a:t>were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/>
                        <a:t>you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/>
                        <a:t>going</a:t>
                      </a:r>
                      <a:r>
                        <a:rPr lang="cs-CZ" sz="2000" dirty="0" smtClean="0"/>
                        <a:t> to </a:t>
                      </a:r>
                      <a:r>
                        <a:rPr lang="cs-CZ" sz="2000" dirty="0" err="1" smtClean="0"/>
                        <a:t>yesterday</a:t>
                      </a:r>
                      <a:r>
                        <a:rPr lang="cs-CZ" sz="2000" dirty="0" smtClean="0"/>
                        <a:t>?</a:t>
                      </a:r>
                      <a:endParaRPr lang="en-US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rgbClr val="FF0000"/>
                          </a:solidFill>
                        </a:rPr>
                        <a:t>Could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FF0000"/>
                          </a:solidFill>
                        </a:rPr>
                        <a:t>you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 tell </a:t>
                      </a:r>
                      <a:r>
                        <a:rPr lang="cs-CZ" dirty="0" err="1" smtClean="0">
                          <a:solidFill>
                            <a:srgbClr val="FF0000"/>
                          </a:solidFill>
                        </a:rPr>
                        <a:t>me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FF0000"/>
                          </a:solidFill>
                        </a:rPr>
                        <a:t>who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FF0000"/>
                          </a:solidFill>
                        </a:rPr>
                        <a:t>you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FF0000"/>
                          </a:solidFill>
                        </a:rPr>
                        <a:t>were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FF0000"/>
                          </a:solidFill>
                        </a:rPr>
                        <a:t>going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 to?</a:t>
                      </a:r>
                      <a:endParaRPr lang="en-US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8052"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Who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/>
                        <a:t>is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/>
                        <a:t>your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/>
                        <a:t>best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/>
                        <a:t>friend</a:t>
                      </a:r>
                      <a:r>
                        <a:rPr lang="cs-CZ" sz="2000" dirty="0" smtClean="0"/>
                        <a:t>?</a:t>
                      </a:r>
                      <a:endParaRPr lang="en-US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I´d </a:t>
                      </a:r>
                      <a:r>
                        <a:rPr lang="cs-CZ" dirty="0" err="1" smtClean="0">
                          <a:solidFill>
                            <a:srgbClr val="FF0000"/>
                          </a:solidFill>
                        </a:rPr>
                        <a:t>like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 to </a:t>
                      </a:r>
                      <a:r>
                        <a:rPr lang="cs-CZ" dirty="0" err="1" smtClean="0">
                          <a:solidFill>
                            <a:srgbClr val="FF0000"/>
                          </a:solidFill>
                        </a:rPr>
                        <a:t>know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FF0000"/>
                          </a:solidFill>
                        </a:rPr>
                        <a:t>who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 is </a:t>
                      </a:r>
                      <a:r>
                        <a:rPr lang="cs-CZ" dirty="0" err="1" smtClean="0">
                          <a:solidFill>
                            <a:srgbClr val="FF0000"/>
                          </a:solidFill>
                        </a:rPr>
                        <a:t>your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FF0000"/>
                          </a:solidFill>
                        </a:rPr>
                        <a:t>best</a:t>
                      </a:r>
                      <a:r>
                        <a:rPr lang="cs-CZ" baseline="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baseline="0" dirty="0" err="1" smtClean="0">
                          <a:solidFill>
                            <a:srgbClr val="FF0000"/>
                          </a:solidFill>
                        </a:rPr>
                        <a:t>friend</a:t>
                      </a:r>
                      <a:r>
                        <a:rPr lang="cs-CZ" baseline="0" dirty="0" smtClean="0">
                          <a:solidFill>
                            <a:srgbClr val="FF0000"/>
                          </a:solidFill>
                        </a:rPr>
                        <a:t>.</a:t>
                      </a:r>
                      <a:endParaRPr lang="en-US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8052"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How</a:t>
                      </a:r>
                      <a:r>
                        <a:rPr lang="cs-CZ" sz="2000" dirty="0" smtClean="0"/>
                        <a:t> many </a:t>
                      </a:r>
                      <a:r>
                        <a:rPr lang="cs-CZ" sz="2000" dirty="0" err="1" smtClean="0"/>
                        <a:t>times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/>
                        <a:t>have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/>
                        <a:t>you</a:t>
                      </a:r>
                      <a:r>
                        <a:rPr lang="cs-CZ" sz="2000" dirty="0" smtClean="0"/>
                        <a:t> met </a:t>
                      </a:r>
                      <a:r>
                        <a:rPr lang="cs-CZ" sz="2000" dirty="0" err="1" smtClean="0"/>
                        <a:t>him</a:t>
                      </a:r>
                      <a:r>
                        <a:rPr lang="cs-CZ" sz="2000" dirty="0" smtClean="0"/>
                        <a:t>?</a:t>
                      </a:r>
                      <a:endParaRPr lang="en-US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I</a:t>
                      </a:r>
                      <a:r>
                        <a:rPr lang="cs-CZ" baseline="0" dirty="0" smtClean="0">
                          <a:solidFill>
                            <a:srgbClr val="FF0000"/>
                          </a:solidFill>
                        </a:rPr>
                        <a:t> don´t </a:t>
                      </a:r>
                      <a:r>
                        <a:rPr lang="cs-CZ" baseline="0" dirty="0" err="1" smtClean="0">
                          <a:solidFill>
                            <a:srgbClr val="FF0000"/>
                          </a:solidFill>
                        </a:rPr>
                        <a:t>know</a:t>
                      </a:r>
                      <a:r>
                        <a:rPr lang="cs-CZ" baseline="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baseline="0" dirty="0" err="1" smtClean="0">
                          <a:solidFill>
                            <a:srgbClr val="FF0000"/>
                          </a:solidFill>
                        </a:rPr>
                        <a:t>how</a:t>
                      </a:r>
                      <a:r>
                        <a:rPr lang="cs-CZ" baseline="0" dirty="0" smtClean="0">
                          <a:solidFill>
                            <a:srgbClr val="FF0000"/>
                          </a:solidFill>
                        </a:rPr>
                        <a:t> many </a:t>
                      </a:r>
                      <a:r>
                        <a:rPr lang="cs-CZ" baseline="0" dirty="0" err="1" smtClean="0">
                          <a:solidFill>
                            <a:srgbClr val="FF0000"/>
                          </a:solidFill>
                        </a:rPr>
                        <a:t>times</a:t>
                      </a:r>
                      <a:r>
                        <a:rPr lang="cs-CZ" baseline="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baseline="0" dirty="0" err="1" smtClean="0">
                          <a:solidFill>
                            <a:srgbClr val="FF0000"/>
                          </a:solidFill>
                        </a:rPr>
                        <a:t>you</a:t>
                      </a:r>
                      <a:r>
                        <a:rPr lang="cs-CZ" baseline="0" dirty="0" smtClean="0">
                          <a:solidFill>
                            <a:srgbClr val="FF0000"/>
                          </a:solidFill>
                        </a:rPr>
                        <a:t> have met hit!</a:t>
                      </a:r>
                      <a:endParaRPr lang="en-US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2277152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dirty="0" err="1" smtClean="0"/>
              <a:t>Complete</a:t>
            </a:r>
            <a:r>
              <a:rPr lang="cs-CZ" sz="3600" dirty="0" smtClean="0"/>
              <a:t> </a:t>
            </a:r>
            <a:r>
              <a:rPr lang="cs-CZ" sz="3600" dirty="0" err="1" smtClean="0"/>
              <a:t>the</a:t>
            </a:r>
            <a:r>
              <a:rPr lang="cs-CZ" sz="3600" dirty="0" smtClean="0"/>
              <a:t> </a:t>
            </a:r>
            <a:r>
              <a:rPr lang="cs-CZ" sz="3600" dirty="0" err="1" smtClean="0"/>
              <a:t>appropriate</a:t>
            </a:r>
            <a:r>
              <a:rPr lang="cs-CZ" sz="3600" dirty="0" smtClean="0"/>
              <a:t> </a:t>
            </a:r>
            <a:r>
              <a:rPr lang="cs-CZ" sz="3600" dirty="0" err="1" smtClean="0"/>
              <a:t>question</a:t>
            </a:r>
            <a:r>
              <a:rPr lang="cs-CZ" sz="3600" dirty="0" smtClean="0"/>
              <a:t> </a:t>
            </a:r>
            <a:r>
              <a:rPr lang="cs-CZ" sz="3600" dirty="0" err="1" smtClean="0"/>
              <a:t>tag</a:t>
            </a:r>
            <a:r>
              <a:rPr lang="cs-CZ" sz="3600" dirty="0" smtClean="0"/>
              <a:t>:</a:t>
            </a:r>
            <a:endParaRPr lang="en-US" sz="36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2047808438"/>
              </p:ext>
            </p:extLst>
          </p:nvPr>
        </p:nvGraphicFramePr>
        <p:xfrm>
          <a:off x="457200" y="1600200"/>
          <a:ext cx="8229600" cy="485314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8229600"/>
              </a:tblGrid>
              <a:tr h="485314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Our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mum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was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at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home</a:t>
                      </a:r>
                      <a:r>
                        <a:rPr lang="cs-CZ" sz="2400" baseline="0" dirty="0" smtClean="0"/>
                        <a:t>,  ………………………………...</a:t>
                      </a:r>
                    </a:p>
                  </a:txBody>
                  <a:tcPr/>
                </a:tc>
              </a:tr>
              <a:tr h="48531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aseline="0" dirty="0" smtClean="0"/>
                        <a:t>I </a:t>
                      </a:r>
                      <a:r>
                        <a:rPr lang="cs-CZ" sz="2400" baseline="0" dirty="0" err="1" smtClean="0"/>
                        <a:t>am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the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youngest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here</a:t>
                      </a:r>
                      <a:r>
                        <a:rPr lang="cs-CZ" sz="2400" baseline="0" dirty="0" smtClean="0"/>
                        <a:t>,……………………………………</a:t>
                      </a:r>
                      <a:endParaRPr lang="en-US" sz="2400" dirty="0" smtClean="0"/>
                    </a:p>
                  </a:txBody>
                  <a:tcPr/>
                </a:tc>
              </a:tr>
              <a:tr h="485314">
                <a:tc>
                  <a:txBody>
                    <a:bodyPr/>
                    <a:lstStyle/>
                    <a:p>
                      <a:r>
                        <a:rPr lang="cs-CZ" sz="2400" baseline="0" dirty="0" err="1" smtClean="0"/>
                        <a:t>They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couldn´t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swim</a:t>
                      </a:r>
                      <a:r>
                        <a:rPr lang="cs-CZ" sz="2400" baseline="0" dirty="0" smtClean="0"/>
                        <a:t>, …………………………………………</a:t>
                      </a:r>
                    </a:p>
                  </a:txBody>
                  <a:tcPr/>
                </a:tc>
              </a:tr>
              <a:tr h="485314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She</a:t>
                      </a:r>
                      <a:r>
                        <a:rPr lang="cs-CZ" sz="2400" dirty="0" smtClean="0"/>
                        <a:t> has </a:t>
                      </a:r>
                      <a:r>
                        <a:rPr lang="cs-CZ" sz="2400" dirty="0" err="1" smtClean="0"/>
                        <a:t>finished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it</a:t>
                      </a:r>
                      <a:r>
                        <a:rPr lang="cs-CZ" sz="2400" dirty="0" smtClean="0"/>
                        <a:t>,…………………………………………..</a:t>
                      </a:r>
                      <a:endParaRPr lang="en-US" sz="2400" dirty="0"/>
                    </a:p>
                  </a:txBody>
                  <a:tcPr/>
                </a:tc>
              </a:tr>
              <a:tr h="485314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Let´s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help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them</a:t>
                      </a:r>
                      <a:r>
                        <a:rPr lang="cs-CZ" sz="2400" dirty="0" smtClean="0"/>
                        <a:t>, ……………………………………………….</a:t>
                      </a:r>
                    </a:p>
                  </a:txBody>
                  <a:tcPr/>
                </a:tc>
              </a:tr>
              <a:tr h="48531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err="1" smtClean="0"/>
                        <a:t>You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hadn´t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flown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before</a:t>
                      </a:r>
                      <a:r>
                        <a:rPr lang="cs-CZ" sz="2400" dirty="0" smtClean="0"/>
                        <a:t>, ………………………………….</a:t>
                      </a:r>
                      <a:endParaRPr lang="en-US" sz="2400" dirty="0" smtClean="0"/>
                    </a:p>
                  </a:txBody>
                  <a:tcPr/>
                </a:tc>
              </a:tr>
              <a:tr h="485314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Pete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speaks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Spanish</a:t>
                      </a:r>
                      <a:r>
                        <a:rPr lang="cs-CZ" sz="2400" dirty="0" smtClean="0"/>
                        <a:t>, …………………………………………</a:t>
                      </a:r>
                      <a:endParaRPr lang="en-US" sz="2400" dirty="0"/>
                    </a:p>
                  </a:txBody>
                  <a:tcPr/>
                </a:tc>
              </a:tr>
              <a:tr h="485314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He </a:t>
                      </a:r>
                      <a:r>
                        <a:rPr lang="cs-CZ" sz="2400" dirty="0" err="1" smtClean="0"/>
                        <a:t>will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help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us</a:t>
                      </a:r>
                      <a:r>
                        <a:rPr lang="cs-CZ" sz="2400" dirty="0" smtClean="0"/>
                        <a:t>, …………………………………………………</a:t>
                      </a:r>
                      <a:endParaRPr lang="en-US" sz="2400" dirty="0"/>
                    </a:p>
                  </a:txBody>
                  <a:tcPr/>
                </a:tc>
              </a:tr>
              <a:tr h="485314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Do </a:t>
                      </a:r>
                      <a:r>
                        <a:rPr lang="cs-CZ" sz="2400" dirty="0" err="1" smtClean="0"/>
                        <a:t>it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quicklier</a:t>
                      </a:r>
                      <a:r>
                        <a:rPr lang="cs-CZ" sz="2400" dirty="0" smtClean="0"/>
                        <a:t>, ……………………………………………………</a:t>
                      </a:r>
                      <a:endParaRPr lang="en-US" sz="2400" dirty="0"/>
                    </a:p>
                  </a:txBody>
                  <a:tcPr/>
                </a:tc>
              </a:tr>
              <a:tr h="485314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They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failed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yesterday</a:t>
                      </a:r>
                      <a:r>
                        <a:rPr lang="cs-CZ" sz="2400" dirty="0" smtClean="0"/>
                        <a:t>, ………………………………………..</a:t>
                      </a:r>
                      <a:endParaRPr lang="en-US" sz="2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24357776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dirty="0" err="1" smtClean="0"/>
              <a:t>Complete</a:t>
            </a:r>
            <a:r>
              <a:rPr lang="cs-CZ" sz="3600" dirty="0" smtClean="0"/>
              <a:t> </a:t>
            </a:r>
            <a:r>
              <a:rPr lang="cs-CZ" sz="3600" dirty="0" err="1" smtClean="0"/>
              <a:t>the</a:t>
            </a:r>
            <a:r>
              <a:rPr lang="cs-CZ" sz="3600" dirty="0" smtClean="0"/>
              <a:t> </a:t>
            </a:r>
            <a:r>
              <a:rPr lang="cs-CZ" sz="3600" dirty="0" err="1" smtClean="0"/>
              <a:t>appropriate</a:t>
            </a:r>
            <a:r>
              <a:rPr lang="cs-CZ" sz="3600" dirty="0" smtClean="0"/>
              <a:t> </a:t>
            </a:r>
            <a:r>
              <a:rPr lang="cs-CZ" sz="3600" dirty="0" err="1" smtClean="0"/>
              <a:t>question</a:t>
            </a:r>
            <a:r>
              <a:rPr lang="cs-CZ" sz="3600" dirty="0" smtClean="0"/>
              <a:t> </a:t>
            </a:r>
            <a:r>
              <a:rPr lang="cs-CZ" sz="3600" dirty="0" err="1" smtClean="0"/>
              <a:t>tag</a:t>
            </a:r>
            <a:r>
              <a:rPr lang="cs-CZ" sz="3600" dirty="0" smtClean="0"/>
              <a:t>:</a:t>
            </a:r>
            <a:endParaRPr lang="en-US" sz="36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516668669"/>
              </p:ext>
            </p:extLst>
          </p:nvPr>
        </p:nvGraphicFramePr>
        <p:xfrm>
          <a:off x="457200" y="1600200"/>
          <a:ext cx="8229600" cy="485314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8229600"/>
              </a:tblGrid>
              <a:tr h="485314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Our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mum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was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at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home</a:t>
                      </a:r>
                      <a:r>
                        <a:rPr lang="cs-CZ" sz="2400" baseline="0" dirty="0" smtClean="0"/>
                        <a:t>,  </a:t>
                      </a:r>
                      <a:r>
                        <a:rPr lang="cs-CZ" sz="2400" b="1" baseline="0" dirty="0" smtClean="0">
                          <a:solidFill>
                            <a:srgbClr val="FF0000"/>
                          </a:solidFill>
                        </a:rPr>
                        <a:t>WASN´T SHE?</a:t>
                      </a:r>
                    </a:p>
                  </a:txBody>
                  <a:tcPr/>
                </a:tc>
              </a:tr>
              <a:tr h="48531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aseline="0" dirty="0" smtClean="0"/>
                        <a:t>I </a:t>
                      </a:r>
                      <a:r>
                        <a:rPr lang="cs-CZ" sz="2400" baseline="0" dirty="0" err="1" smtClean="0"/>
                        <a:t>am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the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youngest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here</a:t>
                      </a:r>
                      <a:r>
                        <a:rPr lang="cs-CZ" sz="2400" baseline="0" dirty="0" smtClean="0"/>
                        <a:t>, </a:t>
                      </a:r>
                      <a:r>
                        <a:rPr lang="cs-CZ" sz="2400" b="1" baseline="0" dirty="0" smtClean="0">
                          <a:solidFill>
                            <a:srgbClr val="FF0000"/>
                          </a:solidFill>
                        </a:rPr>
                        <a:t>AREN´I?</a:t>
                      </a:r>
                      <a:endParaRPr lang="en-US" sz="2400" b="1" dirty="0" smtClean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485314">
                <a:tc>
                  <a:txBody>
                    <a:bodyPr/>
                    <a:lstStyle/>
                    <a:p>
                      <a:r>
                        <a:rPr lang="cs-CZ" sz="2400" baseline="0" dirty="0" err="1" smtClean="0"/>
                        <a:t>They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couldn´t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swim</a:t>
                      </a:r>
                      <a:r>
                        <a:rPr lang="cs-CZ" sz="2400" baseline="0" dirty="0" smtClean="0"/>
                        <a:t>, </a:t>
                      </a:r>
                      <a:r>
                        <a:rPr lang="cs-CZ" sz="2400" b="1" baseline="0" dirty="0" smtClean="0">
                          <a:solidFill>
                            <a:srgbClr val="FF0000"/>
                          </a:solidFill>
                        </a:rPr>
                        <a:t>COULD THEY</a:t>
                      </a:r>
                      <a:r>
                        <a:rPr lang="cs-CZ" sz="2400" baseline="0" dirty="0" smtClean="0"/>
                        <a:t>?</a:t>
                      </a:r>
                    </a:p>
                  </a:txBody>
                  <a:tcPr/>
                </a:tc>
              </a:tr>
              <a:tr h="485314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She</a:t>
                      </a:r>
                      <a:r>
                        <a:rPr lang="cs-CZ" sz="2400" dirty="0" smtClean="0"/>
                        <a:t> has </a:t>
                      </a:r>
                      <a:r>
                        <a:rPr lang="cs-CZ" sz="2400" dirty="0" err="1" smtClean="0"/>
                        <a:t>finished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it</a:t>
                      </a:r>
                      <a:r>
                        <a:rPr lang="cs-CZ" sz="2400" dirty="0" smtClean="0"/>
                        <a:t>, 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HASN´T SHE?</a:t>
                      </a:r>
                      <a:endParaRPr lang="en-US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485314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Let´s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help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them</a:t>
                      </a:r>
                      <a:r>
                        <a:rPr lang="cs-CZ" sz="2400" dirty="0" smtClean="0"/>
                        <a:t>, 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SHALL WE?</a:t>
                      </a:r>
                    </a:p>
                  </a:txBody>
                  <a:tcPr/>
                </a:tc>
              </a:tr>
              <a:tr h="48531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err="1" smtClean="0"/>
                        <a:t>You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hadn´t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flown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before</a:t>
                      </a:r>
                      <a:r>
                        <a:rPr lang="cs-CZ" sz="2400" dirty="0" smtClean="0"/>
                        <a:t>, 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HAD YOU?</a:t>
                      </a:r>
                      <a:endParaRPr lang="en-US" sz="2400" b="1" dirty="0" smtClean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485314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Pete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speaks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Spanish</a:t>
                      </a:r>
                      <a:r>
                        <a:rPr lang="cs-CZ" sz="2400" dirty="0" smtClean="0"/>
                        <a:t>, 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DOESN´T HE?</a:t>
                      </a:r>
                      <a:endParaRPr lang="en-US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485314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He </a:t>
                      </a:r>
                      <a:r>
                        <a:rPr lang="cs-CZ" sz="2400" dirty="0" err="1" smtClean="0"/>
                        <a:t>will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help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us</a:t>
                      </a:r>
                      <a:r>
                        <a:rPr lang="cs-CZ" sz="2400" dirty="0" smtClean="0"/>
                        <a:t>, 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WON´T HE</a:t>
                      </a:r>
                      <a:r>
                        <a:rPr lang="cs-CZ" sz="2400" dirty="0" smtClean="0"/>
                        <a:t>?</a:t>
                      </a:r>
                      <a:endParaRPr lang="en-US" sz="2400" dirty="0"/>
                    </a:p>
                  </a:txBody>
                  <a:tcPr/>
                </a:tc>
              </a:tr>
              <a:tr h="485314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Do </a:t>
                      </a:r>
                      <a:r>
                        <a:rPr lang="cs-CZ" sz="2400" dirty="0" err="1" smtClean="0"/>
                        <a:t>it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quicklier</a:t>
                      </a:r>
                      <a:r>
                        <a:rPr lang="cs-CZ" sz="2400" dirty="0" smtClean="0"/>
                        <a:t>, 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WILL YOU?</a:t>
                      </a:r>
                      <a:endParaRPr lang="en-US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485314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They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failed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yesterday</a:t>
                      </a:r>
                      <a:r>
                        <a:rPr lang="cs-CZ" sz="2400" dirty="0" smtClean="0"/>
                        <a:t>, 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DIDN´T THEY?</a:t>
                      </a:r>
                      <a:endParaRPr lang="en-US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343230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  <a:ln w="38100"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ZDROJE: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Celá prezentace - </a:t>
            </a:r>
            <a:r>
              <a:rPr lang="cs-CZ" dirty="0" smtClean="0"/>
              <a:t>autor</a:t>
            </a:r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2547135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209</TotalTime>
  <Words>1256</Words>
  <Application>Microsoft Office PowerPoint</Application>
  <PresentationFormat>Předvádění na obrazovce (4:3)</PresentationFormat>
  <Paragraphs>178</Paragraphs>
  <Slides>18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systému Office</vt:lpstr>
      <vt:lpstr>Snímek 1</vt:lpstr>
      <vt:lpstr>Questions question tags</vt:lpstr>
      <vt:lpstr>Anotace</vt:lpstr>
      <vt:lpstr>Types of questions:</vt:lpstr>
      <vt:lpstr>Examples: 1.</vt:lpstr>
      <vt:lpstr>Examples: 2)</vt:lpstr>
      <vt:lpstr>Examples: 3)</vt:lpstr>
      <vt:lpstr>Question tags</vt:lpstr>
      <vt:lpstr>How to make it?</vt:lpstr>
      <vt:lpstr>Examples</vt:lpstr>
      <vt:lpstr>Some exceptions:</vt:lpstr>
      <vt:lpstr> Ask about underlined words:</vt:lpstr>
      <vt:lpstr> Ask about underlined words:</vt:lpstr>
      <vt:lpstr>Make those questions indirect using: I don´t know …., Could you tell me…., I wonder whether… I´d like to know…</vt:lpstr>
      <vt:lpstr>Make those questions indirect using: I don´t know …., Could you tell me…., I wonder whether… I´d like to know…</vt:lpstr>
      <vt:lpstr>Complete the appropriate question tag:</vt:lpstr>
      <vt:lpstr>Complete the appropriate question tag: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Questions question tags</dc:title>
  <dc:creator>Jana Neradová</dc:creator>
  <cp:lastModifiedBy>jenda</cp:lastModifiedBy>
  <cp:revision>52</cp:revision>
  <dcterms:created xsi:type="dcterms:W3CDTF">2013-07-17T15:57:44Z</dcterms:created>
  <dcterms:modified xsi:type="dcterms:W3CDTF">2013-07-22T16:40:17Z</dcterms:modified>
</cp:coreProperties>
</file>