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8" r:id="rId2"/>
    <p:sldId id="272" r:id="rId3"/>
    <p:sldId id="256" r:id="rId4"/>
    <p:sldId id="259" r:id="rId5"/>
    <p:sldId id="260" r:id="rId6"/>
    <p:sldId id="262" r:id="rId7"/>
    <p:sldId id="261" r:id="rId8"/>
    <p:sldId id="263" r:id="rId9"/>
    <p:sldId id="267" r:id="rId10"/>
    <p:sldId id="269" r:id="rId11"/>
    <p:sldId id="264" r:id="rId12"/>
    <p:sldId id="266" r:id="rId13"/>
    <p:sldId id="268" r:id="rId14"/>
    <p:sldId id="271" r:id="rId15"/>
    <p:sldId id="273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1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47136E-94DF-4513-A585-8336D1D66549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AD7710-5E69-48E3-ABF9-E421C9323EE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6392125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31906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2FEF8-9FA9-408C-87EA-18F17F88633D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D2AC8-05A6-49A3-B4E9-EE19F8C56ED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2FEF8-9FA9-408C-87EA-18F17F88633D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D2AC8-05A6-49A3-B4E9-EE19F8C56ED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2FEF8-9FA9-408C-87EA-18F17F88633D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D2AC8-05A6-49A3-B4E9-EE19F8C56ED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2FEF8-9FA9-408C-87EA-18F17F88633D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D2AC8-05A6-49A3-B4E9-EE19F8C56ED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2FEF8-9FA9-408C-87EA-18F17F88633D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D2AC8-05A6-49A3-B4E9-EE19F8C56ED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2FEF8-9FA9-408C-87EA-18F17F88633D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D2AC8-05A6-49A3-B4E9-EE19F8C56ED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2FEF8-9FA9-408C-87EA-18F17F88633D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D2AC8-05A6-49A3-B4E9-EE19F8C56ED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2FEF8-9FA9-408C-87EA-18F17F88633D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D2AC8-05A6-49A3-B4E9-EE19F8C56ED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2FEF8-9FA9-408C-87EA-18F17F88633D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D2AC8-05A6-49A3-B4E9-EE19F8C56ED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2FEF8-9FA9-408C-87EA-18F17F88633D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D2AC8-05A6-49A3-B4E9-EE19F8C56ED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2FEF8-9FA9-408C-87EA-18F17F88633D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D2AC8-05A6-49A3-B4E9-EE19F8C56ED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72FEF8-9FA9-408C-87EA-18F17F88633D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CD2AC8-05A6-49A3-B4E9-EE19F8C56EDF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94994876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Jana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Neradová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VY_32_INOVACE_03B_12_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Reported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baseline="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speech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Gramatika pro maturitní přípravu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14.7.2013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9672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929411"/>
          </a:xfrm>
        </p:spPr>
        <p:txBody>
          <a:bodyPr>
            <a:normAutofit fontScale="92500" lnSpcReduction="10000"/>
          </a:bodyPr>
          <a:lstStyle/>
          <a:p>
            <a:r>
              <a:rPr lang="cs-CZ" sz="2400" dirty="0" smtClean="0"/>
              <a:t>Materiál je určen k rychlému a přehlednému </a:t>
            </a:r>
            <a:r>
              <a:rPr lang="cs-CZ" sz="2400" u="sng" dirty="0" smtClean="0"/>
              <a:t>opakování</a:t>
            </a:r>
            <a:r>
              <a:rPr lang="cs-CZ" sz="2400" dirty="0" smtClean="0"/>
              <a:t> látky v předmaturitním, nebo maturitním ročníku.</a:t>
            </a:r>
          </a:p>
          <a:p>
            <a:r>
              <a:rPr lang="cs-CZ" sz="2400" dirty="0" smtClean="0"/>
              <a:t>Je určen žákům úrovně B1,B2.</a:t>
            </a:r>
          </a:p>
          <a:p>
            <a:r>
              <a:rPr lang="cs-CZ" sz="2400" dirty="0" err="1" smtClean="0"/>
              <a:t>Slidy</a:t>
            </a:r>
            <a:r>
              <a:rPr lang="cs-CZ" sz="2400" dirty="0" smtClean="0"/>
              <a:t> 4-9: Žáci si zopakují základní pravidla dané látky.</a:t>
            </a:r>
          </a:p>
          <a:p>
            <a:r>
              <a:rPr lang="cs-CZ" sz="2400" dirty="0" err="1" smtClean="0"/>
              <a:t>Sidy</a:t>
            </a:r>
            <a:r>
              <a:rPr lang="cs-CZ" sz="2400" dirty="0" smtClean="0"/>
              <a:t> 1O-13: Žáci aplikují látku na 2 variantách cvičení. Pomocí digitálního pera </a:t>
            </a:r>
            <a:r>
              <a:rPr lang="cs-CZ" sz="2400" dirty="0" err="1" smtClean="0"/>
              <a:t>Qdraw</a:t>
            </a:r>
            <a:r>
              <a:rPr lang="cs-CZ" sz="2400" dirty="0" smtClean="0"/>
              <a:t> vpisují či kroužkují správné varianty, nebo vyškrtávají ty špatné.</a:t>
            </a:r>
          </a:p>
          <a:p>
            <a:r>
              <a:rPr lang="cs-CZ" sz="2400" dirty="0" smtClean="0"/>
              <a:t>Úlohy lze též provádět fixem, nebo křídou do </a:t>
            </a:r>
            <a:r>
              <a:rPr lang="cs-CZ" sz="2400" dirty="0" err="1" smtClean="0"/>
              <a:t>slidu</a:t>
            </a:r>
            <a:r>
              <a:rPr lang="cs-CZ" sz="2400" dirty="0" smtClean="0"/>
              <a:t>, promítnutého na bílou interaktivní tabuli.</a:t>
            </a:r>
          </a:p>
          <a:p>
            <a:r>
              <a:rPr lang="cs-CZ" sz="2400" dirty="0" smtClean="0"/>
              <a:t>Vzhledem k početně malým jazykovým skupinám, lze užít materiál k samostatné práci v PC učebně.</a:t>
            </a:r>
          </a:p>
          <a:p>
            <a:r>
              <a:rPr lang="cs-CZ" sz="2400" dirty="0" smtClean="0"/>
              <a:t>Shrnutí všech aktivit, včetně kontroly, musí být doplněno ve spolupráci s vyučujícím.</a:t>
            </a:r>
          </a:p>
          <a:p>
            <a:r>
              <a:rPr lang="cs-CZ" sz="2400" dirty="0" smtClean="0"/>
              <a:t>Materiál je určen k interaktivní výuce.</a:t>
            </a:r>
            <a:endParaRPr lang="en-US" sz="2400" dirty="0"/>
          </a:p>
        </p:txBody>
      </p:sp>
    </p:spTree>
    <p:extLst>
      <p:ext uri="{BB962C8B-B14F-4D97-AF65-F5344CB8AC3E}">
        <p14:creationId xmlns="" xmlns:p14="http://schemas.microsoft.com/office/powerpoint/2010/main" val="904687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err="1" smtClean="0"/>
              <a:t>Reported</a:t>
            </a:r>
            <a:r>
              <a:rPr lang="cs-CZ" dirty="0" smtClean="0"/>
              <a:t> </a:t>
            </a:r>
            <a:r>
              <a:rPr lang="cs-CZ" dirty="0" err="1" smtClean="0"/>
              <a:t>speech</a:t>
            </a:r>
            <a:endParaRPr lang="en-GB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ln w="1905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457200" indent="-457200" algn="l"/>
            <a:r>
              <a:rPr lang="cs-CZ" sz="2400" dirty="0" smtClean="0">
                <a:solidFill>
                  <a:srgbClr val="0070C0"/>
                </a:solidFill>
              </a:rPr>
              <a:t>a)   </a:t>
            </a:r>
            <a:r>
              <a:rPr lang="cs-CZ" sz="2400" dirty="0" err="1" smtClean="0">
                <a:solidFill>
                  <a:srgbClr val="0070C0"/>
                </a:solidFill>
              </a:rPr>
              <a:t>reported</a:t>
            </a:r>
            <a:r>
              <a:rPr lang="cs-CZ" sz="2400" dirty="0" smtClean="0">
                <a:solidFill>
                  <a:srgbClr val="0070C0"/>
                </a:solidFill>
              </a:rPr>
              <a:t>/</a:t>
            </a:r>
            <a:r>
              <a:rPr lang="cs-CZ" sz="2400" dirty="0" err="1" smtClean="0">
                <a:solidFill>
                  <a:srgbClr val="0070C0"/>
                </a:solidFill>
              </a:rPr>
              <a:t>indirect</a:t>
            </a:r>
            <a:r>
              <a:rPr lang="cs-CZ" sz="2400" dirty="0" smtClean="0">
                <a:solidFill>
                  <a:srgbClr val="0070C0"/>
                </a:solidFill>
              </a:rPr>
              <a:t> </a:t>
            </a:r>
            <a:r>
              <a:rPr lang="cs-CZ" sz="2400" dirty="0" err="1" smtClean="0">
                <a:solidFill>
                  <a:srgbClr val="0070C0"/>
                </a:solidFill>
              </a:rPr>
              <a:t>declarative</a:t>
            </a:r>
            <a:r>
              <a:rPr lang="cs-CZ" sz="2400" dirty="0" smtClean="0">
                <a:solidFill>
                  <a:srgbClr val="0070C0"/>
                </a:solidFill>
              </a:rPr>
              <a:t> sentence</a:t>
            </a:r>
            <a:endParaRPr lang="cs-CZ" sz="2400" dirty="0">
              <a:solidFill>
                <a:srgbClr val="0070C0"/>
              </a:solidFill>
            </a:endParaRPr>
          </a:p>
          <a:p>
            <a:pPr marL="457200" indent="-457200" algn="l"/>
            <a:r>
              <a:rPr lang="cs-CZ" sz="2400" dirty="0" smtClean="0">
                <a:solidFill>
                  <a:srgbClr val="0070C0"/>
                </a:solidFill>
              </a:rPr>
              <a:t>b)  </a:t>
            </a:r>
            <a:r>
              <a:rPr lang="cs-CZ" sz="2400" dirty="0" err="1" smtClean="0">
                <a:solidFill>
                  <a:srgbClr val="0070C0"/>
                </a:solidFill>
              </a:rPr>
              <a:t>reported</a:t>
            </a:r>
            <a:r>
              <a:rPr lang="cs-CZ" sz="2400" dirty="0" smtClean="0">
                <a:solidFill>
                  <a:srgbClr val="0070C0"/>
                </a:solidFill>
              </a:rPr>
              <a:t>/</a:t>
            </a:r>
            <a:r>
              <a:rPr lang="cs-CZ" sz="2400" dirty="0" err="1" smtClean="0">
                <a:solidFill>
                  <a:srgbClr val="0070C0"/>
                </a:solidFill>
              </a:rPr>
              <a:t>indirect</a:t>
            </a:r>
            <a:r>
              <a:rPr lang="cs-CZ" sz="2400" dirty="0" smtClean="0">
                <a:solidFill>
                  <a:srgbClr val="0070C0"/>
                </a:solidFill>
              </a:rPr>
              <a:t> </a:t>
            </a:r>
            <a:r>
              <a:rPr lang="cs-CZ" sz="2400" dirty="0" err="1" smtClean="0">
                <a:solidFill>
                  <a:srgbClr val="0070C0"/>
                </a:solidFill>
              </a:rPr>
              <a:t>question</a:t>
            </a:r>
            <a:endParaRPr lang="cs-CZ" sz="2400" dirty="0" smtClean="0">
              <a:solidFill>
                <a:srgbClr val="0070C0"/>
              </a:solidFill>
            </a:endParaRPr>
          </a:p>
          <a:p>
            <a:pPr marL="457200" indent="-457200" algn="l"/>
            <a:r>
              <a:rPr lang="cs-CZ" sz="2400" dirty="0" smtClean="0">
                <a:solidFill>
                  <a:srgbClr val="0070C0"/>
                </a:solidFill>
              </a:rPr>
              <a:t>c)   </a:t>
            </a:r>
            <a:r>
              <a:rPr lang="cs-CZ" sz="2400" dirty="0" err="1">
                <a:solidFill>
                  <a:srgbClr val="0070C0"/>
                </a:solidFill>
              </a:rPr>
              <a:t>r</a:t>
            </a:r>
            <a:r>
              <a:rPr lang="cs-CZ" sz="2400" dirty="0" err="1" smtClean="0">
                <a:solidFill>
                  <a:srgbClr val="0070C0"/>
                </a:solidFill>
              </a:rPr>
              <a:t>eported</a:t>
            </a:r>
            <a:r>
              <a:rPr lang="cs-CZ" sz="2400" dirty="0" smtClean="0">
                <a:solidFill>
                  <a:srgbClr val="0070C0"/>
                </a:solidFill>
              </a:rPr>
              <a:t>/</a:t>
            </a:r>
            <a:r>
              <a:rPr lang="cs-CZ" sz="2400" dirty="0" err="1" smtClean="0">
                <a:solidFill>
                  <a:srgbClr val="0070C0"/>
                </a:solidFill>
              </a:rPr>
              <a:t>indirect</a:t>
            </a:r>
            <a:r>
              <a:rPr lang="cs-CZ" sz="2400" dirty="0" smtClean="0">
                <a:solidFill>
                  <a:srgbClr val="0070C0"/>
                </a:solidFill>
              </a:rPr>
              <a:t> imperative </a:t>
            </a:r>
            <a:r>
              <a:rPr lang="cs-CZ" sz="2400" dirty="0" err="1" smtClean="0">
                <a:solidFill>
                  <a:srgbClr val="0070C0"/>
                </a:solidFill>
              </a:rPr>
              <a:t>mood</a:t>
            </a:r>
            <a:r>
              <a:rPr lang="cs-CZ" sz="2400" dirty="0" smtClean="0">
                <a:solidFill>
                  <a:srgbClr val="0070C0"/>
                </a:solidFill>
              </a:rPr>
              <a:t> </a:t>
            </a:r>
            <a:endParaRPr lang="en-GB" sz="2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is </a:t>
            </a:r>
            <a:r>
              <a:rPr lang="cs-CZ" sz="3600" dirty="0" err="1" smtClean="0"/>
              <a:t>it</a:t>
            </a:r>
            <a:r>
              <a:rPr lang="cs-CZ" sz="3600" dirty="0"/>
              <a:t>?</a:t>
            </a:r>
            <a:endParaRPr lang="en-GB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  In </a:t>
            </a:r>
            <a:r>
              <a:rPr lang="cs-CZ" sz="2800" dirty="0" err="1" smtClean="0">
                <a:solidFill>
                  <a:srgbClr val="FF0000"/>
                </a:solidFill>
              </a:rPr>
              <a:t>reported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speech</a:t>
            </a:r>
            <a:r>
              <a:rPr lang="cs-CZ" sz="2800" dirty="0" smtClean="0">
                <a:solidFill>
                  <a:srgbClr val="FF0000"/>
                </a:solidFill>
              </a:rPr>
              <a:t>, </a:t>
            </a:r>
            <a:r>
              <a:rPr lang="cs-CZ" sz="2800" dirty="0" err="1" smtClean="0"/>
              <a:t>we</a:t>
            </a:r>
            <a:r>
              <a:rPr lang="cs-CZ" sz="2800" dirty="0" smtClean="0"/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reproduce</a:t>
            </a:r>
            <a:r>
              <a:rPr lang="cs-CZ" sz="2800" dirty="0" smtClean="0"/>
              <a:t> </a:t>
            </a:r>
            <a:r>
              <a:rPr lang="cs-CZ" sz="2800" dirty="0" err="1" smtClean="0"/>
              <a:t>some</a:t>
            </a:r>
            <a:r>
              <a:rPr lang="cs-CZ" sz="2800" dirty="0" smtClean="0"/>
              <a:t> </a:t>
            </a:r>
            <a:r>
              <a:rPr lang="cs-CZ" sz="2800" dirty="0" err="1" smtClean="0"/>
              <a:t>statement</a:t>
            </a:r>
            <a:r>
              <a:rPr lang="cs-CZ" sz="2800" dirty="0" smtClean="0"/>
              <a:t>.</a:t>
            </a:r>
          </a:p>
          <a:p>
            <a:pPr marL="514350" indent="-514350">
              <a:buAutoNum type="arabicPeriod"/>
            </a:pP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u="sng" dirty="0" err="1" smtClean="0"/>
              <a:t>main</a:t>
            </a:r>
            <a:r>
              <a:rPr lang="cs-CZ" sz="2400" u="sng" dirty="0" smtClean="0"/>
              <a:t> verb </a:t>
            </a:r>
            <a:r>
              <a:rPr lang="cs-CZ" sz="2400" dirty="0" smtClean="0"/>
              <a:t>in reporting </a:t>
            </a:r>
            <a:r>
              <a:rPr lang="cs-CZ" sz="2400" dirty="0" err="1" smtClean="0"/>
              <a:t>clause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b="1" dirty="0" smtClean="0"/>
              <a:t>in PRESENT:</a:t>
            </a:r>
          </a:p>
          <a:p>
            <a:pPr marL="514350" indent="-51435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</a:t>
            </a:r>
            <a:r>
              <a:rPr lang="cs-CZ" sz="2400" dirty="0" smtClean="0"/>
              <a:t>= </a:t>
            </a:r>
            <a:r>
              <a:rPr lang="cs-CZ" sz="2400" u="sng" dirty="0" smtClean="0"/>
              <a:t>no </a:t>
            </a:r>
            <a:r>
              <a:rPr lang="cs-CZ" sz="2400" u="sng" dirty="0" err="1" smtClean="0"/>
              <a:t>change</a:t>
            </a:r>
            <a:r>
              <a:rPr lang="cs-CZ" sz="2400" u="sng" dirty="0" smtClean="0"/>
              <a:t> </a:t>
            </a:r>
            <a:r>
              <a:rPr lang="cs-CZ" sz="2400" dirty="0" smtClean="0"/>
              <a:t>in </a:t>
            </a:r>
            <a:r>
              <a:rPr lang="cs-CZ" sz="2400" dirty="0" err="1" smtClean="0"/>
              <a:t>the</a:t>
            </a:r>
            <a:r>
              <a:rPr lang="cs-CZ" sz="2400" dirty="0" smtClean="0"/>
              <a:t> tense of </a:t>
            </a:r>
            <a:r>
              <a:rPr lang="cs-CZ" sz="2400" dirty="0" err="1" smtClean="0"/>
              <a:t>reproduced</a:t>
            </a:r>
            <a:r>
              <a:rPr lang="cs-CZ" sz="2400" dirty="0" smtClean="0"/>
              <a:t> </a:t>
            </a:r>
            <a:r>
              <a:rPr lang="cs-CZ" sz="2400" dirty="0" err="1" smtClean="0"/>
              <a:t>clause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/>
              <a:t> 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(</a:t>
            </a:r>
            <a:r>
              <a:rPr lang="cs-CZ" sz="2400" dirty="0" err="1" smtClean="0"/>
              <a:t>but</a:t>
            </a:r>
            <a:r>
              <a:rPr lang="cs-CZ" sz="2400" dirty="0" smtClean="0"/>
              <a:t> more </a:t>
            </a:r>
            <a:r>
              <a:rPr lang="cs-CZ" sz="2400" dirty="0" err="1" smtClean="0"/>
              <a:t>often</a:t>
            </a:r>
            <a:r>
              <a:rPr lang="cs-CZ" sz="2400" dirty="0" smtClean="0"/>
              <a:t>    )</a:t>
            </a:r>
          </a:p>
          <a:p>
            <a:pPr>
              <a:buNone/>
            </a:pPr>
            <a:endParaRPr lang="cs-CZ" sz="2800" dirty="0"/>
          </a:p>
          <a:p>
            <a:pPr>
              <a:buNone/>
            </a:pPr>
            <a:r>
              <a:rPr lang="cs-CZ" sz="2800" dirty="0" smtClean="0"/>
              <a:t>2.   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u="sng" dirty="0" err="1" smtClean="0"/>
              <a:t>main</a:t>
            </a:r>
            <a:r>
              <a:rPr lang="cs-CZ" sz="2400" u="sng" dirty="0" smtClean="0"/>
              <a:t> verb </a:t>
            </a:r>
            <a:r>
              <a:rPr lang="cs-CZ" sz="2400" dirty="0" smtClean="0"/>
              <a:t>in reporting </a:t>
            </a:r>
            <a:r>
              <a:rPr lang="cs-CZ" sz="2400" dirty="0" err="1" smtClean="0"/>
              <a:t>clause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 </a:t>
            </a:r>
            <a:r>
              <a:rPr lang="cs-CZ" sz="2400" b="1" dirty="0" smtClean="0"/>
              <a:t>in PAST: </a:t>
            </a:r>
            <a:endParaRPr lang="cs-CZ" sz="2400" dirty="0" smtClean="0"/>
          </a:p>
          <a:p>
            <a:pPr>
              <a:buNone/>
            </a:pPr>
            <a:r>
              <a:rPr lang="cs-CZ" sz="2400" b="1" dirty="0"/>
              <a:t> </a:t>
            </a:r>
            <a:r>
              <a:rPr lang="cs-CZ" sz="2400" b="1" dirty="0" smtClean="0"/>
              <a:t>       = </a:t>
            </a:r>
            <a:r>
              <a:rPr lang="cs-CZ" sz="2400" dirty="0" err="1" smtClean="0"/>
              <a:t>the</a:t>
            </a:r>
            <a:r>
              <a:rPr lang="cs-CZ" sz="2400" dirty="0" smtClean="0"/>
              <a:t> tense of </a:t>
            </a:r>
            <a:r>
              <a:rPr lang="cs-CZ" sz="2400" dirty="0" err="1" smtClean="0"/>
              <a:t>reproduced</a:t>
            </a:r>
            <a:r>
              <a:rPr lang="cs-CZ" sz="2400" dirty="0" smtClean="0"/>
              <a:t> </a:t>
            </a:r>
            <a:r>
              <a:rPr lang="cs-CZ" sz="2400" dirty="0" err="1" smtClean="0"/>
              <a:t>clause</a:t>
            </a:r>
            <a:r>
              <a:rPr lang="cs-CZ" sz="2400" dirty="0" smtClean="0"/>
              <a:t> </a:t>
            </a:r>
            <a:r>
              <a:rPr lang="cs-CZ" sz="2400" b="1" dirty="0" smtClean="0"/>
              <a:t>is “</a:t>
            </a:r>
            <a:r>
              <a:rPr lang="cs-CZ" sz="2400" b="1" dirty="0" err="1" smtClean="0"/>
              <a:t>shifted</a:t>
            </a:r>
            <a:r>
              <a:rPr lang="cs-CZ" sz="2400" b="1" dirty="0" smtClean="0"/>
              <a:t>“ to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PAST.</a:t>
            </a:r>
            <a:endParaRPr lang="en-GB" sz="2400" b="1" dirty="0"/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2627784" y="3717032"/>
            <a:ext cx="0" cy="648072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3200" dirty="0" err="1" smtClean="0"/>
              <a:t>How</a:t>
            </a:r>
            <a:r>
              <a:rPr lang="cs-CZ" sz="3200" dirty="0" smtClean="0"/>
              <a:t> to “</a:t>
            </a:r>
            <a:r>
              <a:rPr lang="cs-CZ" sz="3200" dirty="0" err="1" smtClean="0"/>
              <a:t>shift</a:t>
            </a:r>
            <a:r>
              <a:rPr lang="cs-CZ" sz="3200" dirty="0" smtClean="0"/>
              <a:t>“ </a:t>
            </a:r>
            <a:r>
              <a:rPr lang="cs-CZ" sz="3200" dirty="0" err="1" smtClean="0"/>
              <a:t>back</a:t>
            </a:r>
            <a:r>
              <a:rPr lang="cs-CZ" sz="3200" dirty="0" smtClean="0"/>
              <a:t>?</a:t>
            </a:r>
            <a:endParaRPr lang="en-GB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/>
          </a:bodyPr>
          <a:lstStyle/>
          <a:p>
            <a:pPr marL="457200" indent="-457200">
              <a:buAutoNum type="arabicParenR"/>
            </a:pPr>
            <a:r>
              <a:rPr lang="cs-CZ" sz="2400" dirty="0" err="1" smtClean="0">
                <a:latin typeface="Calibri" pitchFamily="34" charset="0"/>
                <a:cs typeface="Times New Roman" pitchFamily="18" charset="0"/>
              </a:rPr>
              <a:t>Present</a:t>
            </a:r>
            <a:r>
              <a:rPr lang="cs-CZ" sz="2400" dirty="0" smtClean="0">
                <a:latin typeface="Calibri" pitchFamily="34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Calibri" pitchFamily="34" charset="0"/>
                <a:cs typeface="Times New Roman" pitchFamily="18" charset="0"/>
              </a:rPr>
              <a:t>simple</a:t>
            </a:r>
            <a:r>
              <a:rPr lang="cs-CZ" sz="2400" dirty="0" smtClean="0">
                <a:latin typeface="Calibri" pitchFamily="34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Calibri" pitchFamily="34" charset="0"/>
                <a:cs typeface="Times New Roman"/>
              </a:rPr>
              <a:t>→ Past </a:t>
            </a:r>
            <a:r>
              <a:rPr lang="cs-CZ" sz="2400" dirty="0" err="1" smtClean="0">
                <a:latin typeface="Calibri" pitchFamily="34" charset="0"/>
                <a:cs typeface="Times New Roman"/>
              </a:rPr>
              <a:t>simple</a:t>
            </a:r>
            <a:r>
              <a:rPr lang="cs-CZ" sz="2400" dirty="0" smtClean="0">
                <a:latin typeface="Times New Roman"/>
                <a:cs typeface="Times New Roman"/>
              </a:rPr>
              <a:t>     </a:t>
            </a:r>
            <a:r>
              <a:rPr lang="cs-CZ" sz="2000" b="1" dirty="0" smtClean="0">
                <a:cs typeface="Times New Roman"/>
              </a:rPr>
              <a:t>(I </a:t>
            </a:r>
            <a:r>
              <a:rPr lang="cs-CZ" sz="2000" b="1" dirty="0" err="1" smtClean="0">
                <a:cs typeface="Times New Roman"/>
              </a:rPr>
              <a:t>am</a:t>
            </a:r>
            <a:r>
              <a:rPr lang="cs-CZ" sz="2000" b="1" dirty="0" smtClean="0">
                <a:cs typeface="Times New Roman"/>
              </a:rPr>
              <a:t>…. → I </a:t>
            </a:r>
            <a:r>
              <a:rPr lang="cs-CZ" sz="2000" b="1" dirty="0" err="1" smtClean="0">
                <a:cs typeface="Times New Roman"/>
              </a:rPr>
              <a:t>was</a:t>
            </a:r>
            <a:r>
              <a:rPr lang="cs-CZ" sz="2000" b="1" dirty="0" smtClean="0">
                <a:cs typeface="Times New Roman"/>
              </a:rPr>
              <a:t>…)   </a:t>
            </a:r>
          </a:p>
          <a:p>
            <a:pPr marL="457200" indent="-457200">
              <a:buNone/>
            </a:pPr>
            <a:r>
              <a:rPr lang="cs-CZ" sz="2400" dirty="0" smtClean="0">
                <a:latin typeface="Times New Roman"/>
                <a:cs typeface="Times New Roman"/>
              </a:rPr>
              <a:t> </a:t>
            </a:r>
            <a:r>
              <a:rPr lang="cs-CZ" sz="2400" dirty="0" err="1">
                <a:latin typeface="Calibri" pitchFamily="34" charset="0"/>
                <a:cs typeface="Times New Roman"/>
              </a:rPr>
              <a:t>P</a:t>
            </a:r>
            <a:r>
              <a:rPr lang="cs-CZ" sz="2400" dirty="0" err="1" smtClean="0">
                <a:latin typeface="Calibri" pitchFamily="34" charset="0"/>
                <a:cs typeface="Times New Roman"/>
              </a:rPr>
              <a:t>resent</a:t>
            </a:r>
            <a:r>
              <a:rPr lang="cs-CZ" sz="2400" dirty="0" smtClean="0">
                <a:latin typeface="Calibri" pitchFamily="34" charset="0"/>
                <a:cs typeface="Times New Roman"/>
              </a:rPr>
              <a:t> </a:t>
            </a:r>
            <a:r>
              <a:rPr lang="cs-CZ" sz="2400" dirty="0" err="1" smtClean="0">
                <a:latin typeface="Calibri" pitchFamily="34" charset="0"/>
                <a:cs typeface="Times New Roman"/>
              </a:rPr>
              <a:t>continuous</a:t>
            </a:r>
            <a:r>
              <a:rPr lang="cs-CZ" sz="2400" dirty="0" smtClean="0">
                <a:latin typeface="Calibri" pitchFamily="34" charset="0"/>
                <a:cs typeface="Times New Roman"/>
              </a:rPr>
              <a:t> → Past </a:t>
            </a:r>
            <a:r>
              <a:rPr lang="cs-CZ" sz="2400" dirty="0" err="1" smtClean="0">
                <a:latin typeface="Calibri" pitchFamily="34" charset="0"/>
                <a:cs typeface="Times New Roman"/>
              </a:rPr>
              <a:t>continuous</a:t>
            </a:r>
            <a:r>
              <a:rPr lang="cs-CZ" sz="2400" dirty="0" smtClean="0">
                <a:latin typeface="Calibri" pitchFamily="34" charset="0"/>
                <a:cs typeface="Times New Roman"/>
              </a:rPr>
              <a:t> </a:t>
            </a:r>
            <a:r>
              <a:rPr lang="cs-CZ" sz="2000" b="1" dirty="0" smtClean="0">
                <a:cs typeface="Times New Roman"/>
              </a:rPr>
              <a:t>(I </a:t>
            </a:r>
            <a:r>
              <a:rPr lang="cs-CZ" sz="2000" b="1" dirty="0" err="1" smtClean="0">
                <a:cs typeface="Times New Roman"/>
              </a:rPr>
              <a:t>am</a:t>
            </a:r>
            <a:r>
              <a:rPr lang="cs-CZ" sz="2000" b="1" dirty="0" smtClean="0">
                <a:cs typeface="Times New Roman"/>
              </a:rPr>
              <a:t> </a:t>
            </a:r>
            <a:r>
              <a:rPr lang="cs-CZ" sz="2000" b="1" dirty="0" err="1" smtClean="0">
                <a:cs typeface="Times New Roman"/>
              </a:rPr>
              <a:t>reading</a:t>
            </a:r>
            <a:r>
              <a:rPr lang="cs-CZ" sz="2000" b="1" dirty="0" smtClean="0">
                <a:cs typeface="Times New Roman"/>
              </a:rPr>
              <a:t>→I </a:t>
            </a:r>
            <a:r>
              <a:rPr lang="cs-CZ" sz="2000" b="1" dirty="0" err="1" smtClean="0">
                <a:cs typeface="Times New Roman"/>
              </a:rPr>
              <a:t>was</a:t>
            </a:r>
            <a:r>
              <a:rPr lang="cs-CZ" sz="2000" b="1" dirty="0" smtClean="0">
                <a:cs typeface="Times New Roman"/>
              </a:rPr>
              <a:t> </a:t>
            </a:r>
            <a:r>
              <a:rPr lang="cs-CZ" sz="2000" b="1" dirty="0" err="1" smtClean="0">
                <a:cs typeface="Times New Roman"/>
              </a:rPr>
              <a:t>reading</a:t>
            </a:r>
            <a:r>
              <a:rPr lang="cs-CZ" sz="2000" b="1" dirty="0">
                <a:cs typeface="Times New Roman"/>
              </a:rPr>
              <a:t>)</a:t>
            </a:r>
            <a:endParaRPr lang="cs-CZ" sz="2000" b="1" dirty="0" smtClean="0">
              <a:cs typeface="Times New Roman"/>
            </a:endParaRPr>
          </a:p>
          <a:p>
            <a:pPr marL="457200" indent="-457200">
              <a:buAutoNum type="arabicParenR" startAt="2"/>
            </a:pPr>
            <a:r>
              <a:rPr lang="cs-CZ" sz="2400" dirty="0" err="1" smtClean="0">
                <a:latin typeface="Calibri" pitchFamily="34" charset="0"/>
                <a:cs typeface="Times New Roman"/>
              </a:rPr>
              <a:t>Present</a:t>
            </a:r>
            <a:r>
              <a:rPr lang="cs-CZ" sz="2400" dirty="0" smtClean="0">
                <a:latin typeface="Calibri" pitchFamily="34" charset="0"/>
                <a:cs typeface="Times New Roman"/>
              </a:rPr>
              <a:t> </a:t>
            </a:r>
            <a:r>
              <a:rPr lang="cs-CZ" sz="2400" dirty="0" err="1" smtClean="0">
                <a:latin typeface="Calibri" pitchFamily="34" charset="0"/>
                <a:cs typeface="Times New Roman"/>
              </a:rPr>
              <a:t>perfect</a:t>
            </a:r>
            <a:r>
              <a:rPr lang="cs-CZ" sz="2400" dirty="0" smtClean="0">
                <a:latin typeface="Calibri" pitchFamily="34" charset="0"/>
                <a:cs typeface="Times New Roman"/>
              </a:rPr>
              <a:t> → Past </a:t>
            </a:r>
            <a:r>
              <a:rPr lang="cs-CZ" sz="2400" dirty="0" err="1" smtClean="0">
                <a:latin typeface="Calibri" pitchFamily="34" charset="0"/>
                <a:cs typeface="Times New Roman"/>
              </a:rPr>
              <a:t>perfect</a:t>
            </a:r>
            <a:r>
              <a:rPr lang="cs-CZ" sz="2400" dirty="0" smtClean="0">
                <a:latin typeface="Calibri" pitchFamily="34" charset="0"/>
                <a:cs typeface="Times New Roman"/>
              </a:rPr>
              <a:t>    </a:t>
            </a:r>
            <a:r>
              <a:rPr lang="cs-CZ" sz="2000" b="1" dirty="0" smtClean="0">
                <a:cs typeface="Times New Roman"/>
              </a:rPr>
              <a:t>(I have </a:t>
            </a:r>
            <a:r>
              <a:rPr lang="cs-CZ" sz="2000" b="1" dirty="0" err="1" smtClean="0">
                <a:cs typeface="Times New Roman"/>
              </a:rPr>
              <a:t>seen</a:t>
            </a:r>
            <a:r>
              <a:rPr lang="cs-CZ" sz="2000" b="1" dirty="0" smtClean="0">
                <a:cs typeface="Times New Roman"/>
              </a:rPr>
              <a:t> →I had </a:t>
            </a:r>
            <a:r>
              <a:rPr lang="cs-CZ" sz="2000" b="1" dirty="0" err="1" smtClean="0">
                <a:cs typeface="Times New Roman"/>
              </a:rPr>
              <a:t>seen</a:t>
            </a:r>
            <a:r>
              <a:rPr lang="cs-CZ" sz="2000" b="1" dirty="0" smtClean="0">
                <a:cs typeface="Times New Roman"/>
              </a:rPr>
              <a:t>)</a:t>
            </a:r>
          </a:p>
          <a:p>
            <a:pPr marL="457200" indent="-457200">
              <a:buAutoNum type="arabicParenR" startAt="3"/>
            </a:pPr>
            <a:r>
              <a:rPr lang="cs-CZ" sz="2400" dirty="0" smtClean="0">
                <a:latin typeface="Calibri" pitchFamily="34" charset="0"/>
                <a:cs typeface="Times New Roman" pitchFamily="18" charset="0"/>
              </a:rPr>
              <a:t>Past </a:t>
            </a:r>
            <a:r>
              <a:rPr lang="cs-CZ" sz="2400" dirty="0" err="1" smtClean="0">
                <a:latin typeface="Calibri" pitchFamily="34" charset="0"/>
                <a:cs typeface="Times New Roman" pitchFamily="18" charset="0"/>
              </a:rPr>
              <a:t>simple</a:t>
            </a:r>
            <a:r>
              <a:rPr lang="cs-CZ" sz="2400" dirty="0" smtClean="0">
                <a:latin typeface="Calibri" pitchFamily="34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Calibri" pitchFamily="34" charset="0"/>
                <a:cs typeface="Times New Roman"/>
              </a:rPr>
              <a:t>→ Past </a:t>
            </a:r>
            <a:r>
              <a:rPr lang="cs-CZ" sz="2400" dirty="0" err="1" smtClean="0">
                <a:latin typeface="Calibri" pitchFamily="34" charset="0"/>
                <a:cs typeface="Times New Roman"/>
              </a:rPr>
              <a:t>perfect</a:t>
            </a:r>
            <a:r>
              <a:rPr lang="cs-CZ" sz="2400" dirty="0" smtClean="0">
                <a:latin typeface="Calibri" pitchFamily="34" charset="0"/>
                <a:cs typeface="Times New Roman"/>
              </a:rPr>
              <a:t>    </a:t>
            </a:r>
            <a:r>
              <a:rPr lang="cs-CZ" sz="2000" b="1" dirty="0" smtClean="0">
                <a:cs typeface="Times New Roman"/>
              </a:rPr>
              <a:t>(I </a:t>
            </a:r>
            <a:r>
              <a:rPr lang="cs-CZ" sz="2000" b="1" dirty="0" err="1" smtClean="0">
                <a:cs typeface="Times New Roman"/>
              </a:rPr>
              <a:t>saw</a:t>
            </a:r>
            <a:r>
              <a:rPr lang="cs-CZ" sz="2000" b="1" dirty="0" smtClean="0">
                <a:cs typeface="Times New Roman"/>
              </a:rPr>
              <a:t> → I had </a:t>
            </a:r>
            <a:r>
              <a:rPr lang="cs-CZ" sz="2000" b="1" dirty="0" err="1" smtClean="0">
                <a:cs typeface="Times New Roman"/>
              </a:rPr>
              <a:t>seen</a:t>
            </a:r>
            <a:r>
              <a:rPr lang="cs-CZ" sz="2000" b="1" dirty="0" smtClean="0">
                <a:cs typeface="Times New Roman"/>
              </a:rPr>
              <a:t>…)</a:t>
            </a:r>
          </a:p>
          <a:p>
            <a:pPr marL="457200" indent="-457200">
              <a:buAutoNum type="arabicParenR" startAt="4"/>
            </a:pPr>
            <a:r>
              <a:rPr lang="cs-CZ" sz="2400" dirty="0" smtClean="0">
                <a:latin typeface="Calibri" pitchFamily="34" charset="0"/>
                <a:cs typeface="Times New Roman" pitchFamily="18" charset="0"/>
              </a:rPr>
              <a:t>Past </a:t>
            </a:r>
            <a:r>
              <a:rPr lang="cs-CZ" sz="2400" dirty="0" err="1" smtClean="0">
                <a:latin typeface="Calibri" pitchFamily="34" charset="0"/>
                <a:cs typeface="Times New Roman" pitchFamily="18" charset="0"/>
              </a:rPr>
              <a:t>perfect</a:t>
            </a:r>
            <a:r>
              <a:rPr lang="cs-CZ" sz="2400" dirty="0" smtClean="0">
                <a:latin typeface="Calibri" pitchFamily="34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Calibri" pitchFamily="34" charset="0"/>
                <a:cs typeface="Times New Roman" pitchFamily="18" charset="0"/>
              </a:rPr>
              <a:t>stays</a:t>
            </a:r>
            <a:r>
              <a:rPr lang="cs-CZ" sz="2400" dirty="0" smtClean="0">
                <a:latin typeface="Calibri" pitchFamily="34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Calibri" pitchFamily="34" charset="0"/>
                <a:cs typeface="Times New Roman" pitchFamily="18" charset="0"/>
              </a:rPr>
              <a:t>the</a:t>
            </a:r>
            <a:r>
              <a:rPr lang="cs-CZ" sz="2400" dirty="0" smtClean="0">
                <a:latin typeface="Calibri" pitchFamily="34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Calibri" pitchFamily="34" charset="0"/>
                <a:cs typeface="Times New Roman" pitchFamily="18" charset="0"/>
              </a:rPr>
              <a:t>same</a:t>
            </a:r>
            <a:r>
              <a:rPr lang="cs-CZ" sz="2400" dirty="0" smtClean="0">
                <a:latin typeface="Calibri" pitchFamily="34" charset="0"/>
                <a:cs typeface="Times New Roman" pitchFamily="18" charset="0"/>
              </a:rPr>
              <a:t>     </a:t>
            </a:r>
            <a:r>
              <a:rPr lang="cs-CZ" sz="2000" b="1" dirty="0" smtClean="0">
                <a:cs typeface="Times New Roman" pitchFamily="18" charset="0"/>
              </a:rPr>
              <a:t>( I had </a:t>
            </a:r>
            <a:r>
              <a:rPr lang="cs-CZ" sz="2000" b="1" dirty="0" err="1" smtClean="0">
                <a:cs typeface="Times New Roman" pitchFamily="18" charset="0"/>
              </a:rPr>
              <a:t>seen</a:t>
            </a:r>
            <a:r>
              <a:rPr lang="cs-CZ" sz="2000" b="1" dirty="0" smtClean="0">
                <a:cs typeface="Times New Roman" pitchFamily="18" charset="0"/>
              </a:rPr>
              <a:t> </a:t>
            </a:r>
            <a:r>
              <a:rPr lang="cs-CZ" sz="2000" b="1" dirty="0" smtClean="0">
                <a:cs typeface="Times New Roman"/>
              </a:rPr>
              <a:t>→ I had </a:t>
            </a:r>
            <a:r>
              <a:rPr lang="cs-CZ" sz="2000" b="1" dirty="0" err="1" smtClean="0">
                <a:cs typeface="Times New Roman"/>
              </a:rPr>
              <a:t>seen</a:t>
            </a:r>
            <a:r>
              <a:rPr lang="cs-CZ" sz="2000" b="1" dirty="0" smtClean="0">
                <a:cs typeface="Times New Roman"/>
              </a:rPr>
              <a:t>)</a:t>
            </a:r>
            <a:endParaRPr lang="cs-CZ" sz="2000" b="1" dirty="0" smtClean="0">
              <a:cs typeface="Times New Roman" pitchFamily="18" charset="0"/>
            </a:endParaRPr>
          </a:p>
          <a:p>
            <a:pPr marL="457200" indent="-457200">
              <a:buAutoNum type="arabicParenR" startAt="5"/>
            </a:pPr>
            <a:r>
              <a:rPr lang="cs-CZ" sz="2400" dirty="0" err="1" smtClean="0">
                <a:latin typeface="Calibri" pitchFamily="34" charset="0"/>
                <a:cs typeface="Times New Roman" pitchFamily="18" charset="0"/>
              </a:rPr>
              <a:t>Future</a:t>
            </a:r>
            <a:r>
              <a:rPr lang="cs-CZ" sz="2400" dirty="0" smtClean="0">
                <a:latin typeface="Calibri" pitchFamily="34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Calibri" pitchFamily="34" charset="0"/>
                <a:cs typeface="Times New Roman" pitchFamily="18" charset="0"/>
              </a:rPr>
              <a:t>simple</a:t>
            </a:r>
            <a:r>
              <a:rPr lang="cs-CZ" sz="2400" dirty="0" smtClean="0">
                <a:latin typeface="Calibri" pitchFamily="34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Calibri" pitchFamily="34" charset="0"/>
                <a:cs typeface="Times New Roman"/>
              </a:rPr>
              <a:t>→ </a:t>
            </a:r>
            <a:r>
              <a:rPr lang="cs-CZ" sz="2400" dirty="0" err="1" smtClean="0">
                <a:latin typeface="Calibri" pitchFamily="34" charset="0"/>
                <a:cs typeface="Times New Roman"/>
              </a:rPr>
              <a:t>present</a:t>
            </a:r>
            <a:r>
              <a:rPr lang="cs-CZ" sz="2400" dirty="0" smtClean="0">
                <a:latin typeface="Calibri" pitchFamily="34" charset="0"/>
                <a:cs typeface="Times New Roman"/>
              </a:rPr>
              <a:t> </a:t>
            </a:r>
            <a:r>
              <a:rPr lang="cs-CZ" sz="2400" dirty="0" err="1" smtClean="0">
                <a:latin typeface="Calibri" pitchFamily="34" charset="0"/>
                <a:cs typeface="Times New Roman"/>
              </a:rPr>
              <a:t>conditional</a:t>
            </a:r>
            <a:r>
              <a:rPr lang="cs-CZ" sz="2400" dirty="0" smtClean="0">
                <a:latin typeface="Calibri" pitchFamily="34" charset="0"/>
                <a:cs typeface="Times New Roman"/>
              </a:rPr>
              <a:t> </a:t>
            </a:r>
            <a:r>
              <a:rPr lang="cs-CZ" sz="2000" b="1" dirty="0" smtClean="0">
                <a:cs typeface="Times New Roman"/>
              </a:rPr>
              <a:t>( I </a:t>
            </a:r>
            <a:r>
              <a:rPr lang="cs-CZ" sz="2000" b="1" dirty="0" err="1" smtClean="0">
                <a:cs typeface="Times New Roman"/>
              </a:rPr>
              <a:t>will</a:t>
            </a:r>
            <a:r>
              <a:rPr lang="cs-CZ" sz="2000" b="1" dirty="0" smtClean="0">
                <a:cs typeface="Times New Roman"/>
              </a:rPr>
              <a:t> go →I </a:t>
            </a:r>
            <a:r>
              <a:rPr lang="cs-CZ" sz="2000" b="1" dirty="0" err="1" smtClean="0">
                <a:cs typeface="Times New Roman"/>
              </a:rPr>
              <a:t>would</a:t>
            </a:r>
            <a:r>
              <a:rPr lang="cs-CZ" sz="2000" b="1" dirty="0" smtClean="0">
                <a:cs typeface="Times New Roman"/>
              </a:rPr>
              <a:t> go) </a:t>
            </a:r>
            <a:endParaRPr lang="cs-CZ" sz="2000" b="1" dirty="0" smtClean="0">
              <a:cs typeface="Times New Roman" pitchFamily="18" charset="0"/>
            </a:endParaRPr>
          </a:p>
          <a:p>
            <a:pPr marL="457200" indent="-457200">
              <a:buNone/>
            </a:pPr>
            <a:endParaRPr lang="cs-CZ" sz="2000" b="1" dirty="0">
              <a:cs typeface="Times New Roman" pitchFamily="18" charset="0"/>
            </a:endParaRPr>
          </a:p>
          <a:p>
            <a:pPr marL="457200" indent="-457200">
              <a:buNone/>
            </a:pPr>
            <a:endParaRPr lang="cs-CZ" sz="2000" b="1" dirty="0" smtClean="0">
              <a:cs typeface="Times New Roman" pitchFamily="18" charset="0"/>
            </a:endParaRPr>
          </a:p>
          <a:p>
            <a:pPr marL="457200" indent="-457200">
              <a:buNone/>
            </a:pPr>
            <a:r>
              <a:rPr lang="cs-CZ" sz="2000" b="1" dirty="0" err="1" smtClean="0">
                <a:latin typeface="Calibri" pitchFamily="34" charset="0"/>
                <a:cs typeface="Times New Roman" pitchFamily="18" charset="0"/>
              </a:rPr>
              <a:t>All</a:t>
            </a:r>
            <a:r>
              <a:rPr lang="cs-CZ" sz="2000" b="1" dirty="0" smtClean="0">
                <a:latin typeface="Calibri" pitchFamily="34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Calibri" pitchFamily="34" charset="0"/>
                <a:cs typeface="Times New Roman" pitchFamily="18" charset="0"/>
              </a:rPr>
              <a:t>other</a:t>
            </a:r>
            <a:r>
              <a:rPr lang="cs-CZ" sz="2000" b="1" dirty="0" smtClean="0">
                <a:latin typeface="Calibri" pitchFamily="34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Calibri" pitchFamily="34" charset="0"/>
                <a:cs typeface="Times New Roman" pitchFamily="18" charset="0"/>
              </a:rPr>
              <a:t>tenses</a:t>
            </a:r>
            <a:r>
              <a:rPr lang="cs-CZ" sz="2000" b="1" dirty="0" smtClean="0">
                <a:latin typeface="Calibri" pitchFamily="34" charset="0"/>
                <a:cs typeface="Times New Roman" pitchFamily="18" charset="0"/>
              </a:rPr>
              <a:t> are  </a:t>
            </a:r>
            <a:r>
              <a:rPr lang="cs-CZ" sz="2000" b="1" dirty="0" err="1" smtClean="0">
                <a:latin typeface="Calibri" pitchFamily="34" charset="0"/>
                <a:cs typeface="Times New Roman" pitchFamily="18" charset="0"/>
              </a:rPr>
              <a:t>the</a:t>
            </a:r>
            <a:r>
              <a:rPr lang="cs-CZ" sz="2000" b="1" dirty="0" smtClean="0">
                <a:latin typeface="Calibri" pitchFamily="34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Calibri" pitchFamily="34" charset="0"/>
                <a:cs typeface="Times New Roman" pitchFamily="18" charset="0"/>
              </a:rPr>
              <a:t>combinations</a:t>
            </a:r>
            <a:r>
              <a:rPr lang="cs-CZ" sz="2000" b="1" dirty="0" smtClean="0">
                <a:latin typeface="Calibri" pitchFamily="34" charset="0"/>
                <a:cs typeface="Times New Roman" pitchFamily="18" charset="0"/>
              </a:rPr>
              <a:t>  </a:t>
            </a:r>
            <a:r>
              <a:rPr lang="cs-CZ" sz="2000" b="1" dirty="0" err="1" smtClean="0">
                <a:latin typeface="Calibri" pitchFamily="34" charset="0"/>
                <a:cs typeface="Times New Roman" pitchFamily="18" charset="0"/>
              </a:rPr>
              <a:t>derived</a:t>
            </a:r>
            <a:r>
              <a:rPr lang="cs-CZ" sz="2000" b="1" dirty="0" smtClean="0">
                <a:latin typeface="Calibri" pitchFamily="34" charset="0"/>
                <a:cs typeface="Times New Roman" pitchFamily="18" charset="0"/>
              </a:rPr>
              <a:t> from </a:t>
            </a:r>
            <a:r>
              <a:rPr lang="cs-CZ" sz="2000" b="1" dirty="0" err="1" smtClean="0">
                <a:latin typeface="Calibri" pitchFamily="34" charset="0"/>
                <a:cs typeface="Times New Roman" pitchFamily="18" charset="0"/>
              </a:rPr>
              <a:t>the</a:t>
            </a:r>
            <a:r>
              <a:rPr lang="cs-CZ" sz="2000" b="1" dirty="0" smtClean="0">
                <a:latin typeface="Calibri" pitchFamily="34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Calibri" pitchFamily="34" charset="0"/>
                <a:cs typeface="Times New Roman" pitchFamily="18" charset="0"/>
              </a:rPr>
              <a:t>cases</a:t>
            </a:r>
            <a:r>
              <a:rPr lang="cs-CZ" sz="2000" b="1" dirty="0" smtClean="0">
                <a:latin typeface="Calibri" pitchFamily="34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Calibri" pitchFamily="34" charset="0"/>
                <a:cs typeface="Times New Roman" pitchFamily="18" charset="0"/>
              </a:rPr>
              <a:t>above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3600" dirty="0" err="1" smtClean="0"/>
              <a:t>Examples</a:t>
            </a:r>
            <a:r>
              <a:rPr lang="cs-CZ" sz="3600" dirty="0" smtClean="0"/>
              <a:t>:</a:t>
            </a:r>
            <a:endParaRPr lang="en-GB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400" dirty="0" smtClean="0"/>
              <a:t>   1.He </a:t>
            </a:r>
            <a:r>
              <a:rPr lang="cs-CZ" sz="2400" dirty="0" err="1" smtClean="0"/>
              <a:t>said</a:t>
            </a:r>
            <a:r>
              <a:rPr lang="cs-CZ" sz="2400" dirty="0" smtClean="0"/>
              <a:t>: “My </a:t>
            </a:r>
            <a:r>
              <a:rPr lang="cs-CZ" sz="2400" dirty="0" err="1" smtClean="0"/>
              <a:t>brother</a:t>
            </a:r>
            <a:r>
              <a:rPr lang="cs-CZ" sz="2400" b="1" dirty="0" smtClean="0">
                <a:solidFill>
                  <a:srgbClr val="002060"/>
                </a:solidFill>
              </a:rPr>
              <a:t> is </a:t>
            </a:r>
            <a:r>
              <a:rPr lang="cs-CZ" sz="2400" dirty="0" smtClean="0"/>
              <a:t>OK </a:t>
            </a:r>
            <a:r>
              <a:rPr lang="cs-CZ" sz="2400" dirty="0" err="1" smtClean="0"/>
              <a:t>now</a:t>
            </a:r>
            <a:r>
              <a:rPr lang="cs-CZ" sz="2400" dirty="0" smtClean="0"/>
              <a:t>!“ – </a:t>
            </a:r>
            <a:r>
              <a:rPr lang="cs-CZ" sz="2400" dirty="0" err="1" smtClean="0"/>
              <a:t>direct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      He </a:t>
            </a:r>
            <a:r>
              <a:rPr lang="cs-CZ" sz="2400" dirty="0" err="1" smtClean="0"/>
              <a:t>said</a:t>
            </a:r>
            <a:r>
              <a:rPr lang="cs-CZ" sz="2400" dirty="0" smtClean="0"/>
              <a:t> (</a:t>
            </a:r>
            <a:r>
              <a:rPr lang="cs-CZ" sz="2400" dirty="0" err="1" smtClean="0"/>
              <a:t>that</a:t>
            </a:r>
            <a:r>
              <a:rPr lang="cs-CZ" sz="2400" dirty="0" smtClean="0"/>
              <a:t>) his </a:t>
            </a:r>
            <a:r>
              <a:rPr lang="cs-CZ" sz="2400" dirty="0" err="1" smtClean="0"/>
              <a:t>brother</a:t>
            </a:r>
            <a:r>
              <a:rPr lang="cs-CZ" sz="2400" dirty="0" smtClean="0"/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was</a:t>
            </a:r>
            <a:r>
              <a:rPr lang="cs-CZ" sz="2400" dirty="0" smtClean="0"/>
              <a:t> OK.    -  </a:t>
            </a:r>
            <a:r>
              <a:rPr lang="cs-CZ" sz="2400" dirty="0" err="1" smtClean="0"/>
              <a:t>reported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      - </a:t>
            </a:r>
            <a:r>
              <a:rPr lang="cs-CZ" sz="2400" dirty="0" err="1" smtClean="0"/>
              <a:t>continuous.form</a:t>
            </a:r>
            <a:r>
              <a:rPr lang="cs-CZ" sz="2400" dirty="0" smtClean="0"/>
              <a:t>: He </a:t>
            </a:r>
            <a:r>
              <a:rPr lang="cs-CZ" sz="2400" dirty="0" err="1" smtClean="0"/>
              <a:t>said</a:t>
            </a:r>
            <a:r>
              <a:rPr lang="cs-CZ" sz="2400" dirty="0" smtClean="0"/>
              <a:t>:“</a:t>
            </a: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b="1" dirty="0" smtClean="0">
                <a:solidFill>
                  <a:srgbClr val="002060"/>
                </a:solidFill>
              </a:rPr>
              <a:t>is </a:t>
            </a:r>
            <a:r>
              <a:rPr lang="cs-CZ" sz="2400" b="1" dirty="0" err="1" smtClean="0">
                <a:solidFill>
                  <a:srgbClr val="002060"/>
                </a:solidFill>
              </a:rPr>
              <a:t>coming</a:t>
            </a:r>
            <a:r>
              <a:rPr lang="cs-CZ" sz="2400" b="1" dirty="0" smtClean="0">
                <a:solidFill>
                  <a:srgbClr val="002060"/>
                </a:solidFill>
              </a:rPr>
              <a:t> </a:t>
            </a:r>
            <a:r>
              <a:rPr lang="cs-CZ" sz="2400" dirty="0" err="1" smtClean="0"/>
              <a:t>home</a:t>
            </a:r>
            <a:r>
              <a:rPr lang="cs-CZ" sz="2400" dirty="0" smtClean="0"/>
              <a:t>!“</a:t>
            </a:r>
            <a:endParaRPr lang="cs-CZ" sz="2400" dirty="0"/>
          </a:p>
          <a:p>
            <a:pPr>
              <a:buNone/>
            </a:pPr>
            <a:r>
              <a:rPr lang="cs-CZ" sz="2400" dirty="0" smtClean="0"/>
              <a:t>                                        He </a:t>
            </a:r>
            <a:r>
              <a:rPr lang="cs-CZ" sz="2400" dirty="0" err="1" smtClean="0"/>
              <a:t>said</a:t>
            </a:r>
            <a:r>
              <a:rPr lang="cs-CZ" sz="2400" dirty="0" smtClean="0"/>
              <a:t> (</a:t>
            </a:r>
            <a:r>
              <a:rPr lang="cs-CZ" sz="2400" dirty="0" err="1" smtClean="0"/>
              <a:t>that</a:t>
            </a:r>
            <a:r>
              <a:rPr lang="cs-CZ" sz="2400" dirty="0" smtClean="0"/>
              <a:t>) </a:t>
            </a: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was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coming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/>
              <a:t>home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   2. He </a:t>
            </a:r>
            <a:r>
              <a:rPr lang="cs-CZ" sz="2400" dirty="0" err="1" smtClean="0"/>
              <a:t>said</a:t>
            </a:r>
            <a:r>
              <a:rPr lang="cs-CZ" sz="2400" dirty="0" smtClean="0"/>
              <a:t>:“I </a:t>
            </a:r>
            <a:r>
              <a:rPr lang="cs-CZ" sz="2400" b="1" dirty="0" smtClean="0">
                <a:solidFill>
                  <a:srgbClr val="002060"/>
                </a:solidFill>
              </a:rPr>
              <a:t>have </a:t>
            </a:r>
            <a:r>
              <a:rPr lang="cs-CZ" sz="2400" b="1" dirty="0" err="1" smtClean="0">
                <a:solidFill>
                  <a:srgbClr val="002060"/>
                </a:solidFill>
              </a:rPr>
              <a:t>finished</a:t>
            </a:r>
            <a:r>
              <a:rPr lang="cs-CZ" sz="2400" b="1" dirty="0" smtClean="0">
                <a:solidFill>
                  <a:srgbClr val="002060"/>
                </a:solidFill>
              </a:rPr>
              <a:t> </a:t>
            </a:r>
            <a:r>
              <a:rPr lang="cs-CZ" sz="2400" dirty="0" err="1" smtClean="0"/>
              <a:t>that</a:t>
            </a:r>
            <a:r>
              <a:rPr lang="cs-CZ" sz="2400" dirty="0" smtClean="0"/>
              <a:t> </a:t>
            </a:r>
            <a:r>
              <a:rPr lang="cs-CZ" sz="2400" dirty="0" err="1" smtClean="0"/>
              <a:t>work</a:t>
            </a:r>
            <a:r>
              <a:rPr lang="cs-CZ" sz="2400" dirty="0" smtClean="0"/>
              <a:t>!“</a:t>
            </a:r>
          </a:p>
          <a:p>
            <a:pPr>
              <a:buNone/>
            </a:pPr>
            <a:r>
              <a:rPr lang="cs-CZ" sz="2400" dirty="0" smtClean="0"/>
              <a:t>        He </a:t>
            </a:r>
            <a:r>
              <a:rPr lang="cs-CZ" sz="2400" dirty="0" err="1" smtClean="0"/>
              <a:t>said</a:t>
            </a:r>
            <a:r>
              <a:rPr lang="cs-CZ" sz="2400" dirty="0" smtClean="0"/>
              <a:t> (</a:t>
            </a:r>
            <a:r>
              <a:rPr lang="cs-CZ" sz="2400" dirty="0" err="1" smtClean="0"/>
              <a:t>that</a:t>
            </a:r>
            <a:r>
              <a:rPr lang="cs-CZ" sz="2400" dirty="0" smtClean="0"/>
              <a:t>) he </a:t>
            </a:r>
            <a:r>
              <a:rPr lang="cs-CZ" sz="2400" dirty="0" smtClean="0">
                <a:solidFill>
                  <a:srgbClr val="FF0000"/>
                </a:solidFill>
              </a:rPr>
              <a:t>had </a:t>
            </a:r>
            <a:r>
              <a:rPr lang="cs-CZ" sz="2400" dirty="0" err="1" smtClean="0">
                <a:solidFill>
                  <a:srgbClr val="FF0000"/>
                </a:solidFill>
              </a:rPr>
              <a:t>finished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/>
              <a:t>that</a:t>
            </a:r>
            <a:r>
              <a:rPr lang="cs-CZ" sz="2400" dirty="0" smtClean="0"/>
              <a:t> </a:t>
            </a:r>
            <a:r>
              <a:rPr lang="cs-CZ" sz="2400" dirty="0" err="1" smtClean="0"/>
              <a:t>work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   3. He </a:t>
            </a:r>
            <a:r>
              <a:rPr lang="cs-CZ" sz="2400" dirty="0" err="1" smtClean="0"/>
              <a:t>said</a:t>
            </a:r>
            <a:r>
              <a:rPr lang="cs-CZ" sz="2400" dirty="0" smtClean="0"/>
              <a:t>:“ I </a:t>
            </a:r>
            <a:r>
              <a:rPr lang="cs-CZ" sz="2400" b="1" dirty="0" err="1" smtClean="0">
                <a:solidFill>
                  <a:srgbClr val="002060"/>
                </a:solidFill>
              </a:rPr>
              <a:t>spoke</a:t>
            </a:r>
            <a:r>
              <a:rPr lang="cs-CZ" sz="2400" dirty="0" smtClean="0"/>
              <a:t> to </a:t>
            </a:r>
            <a:r>
              <a:rPr lang="cs-CZ" sz="2400" dirty="0" err="1" smtClean="0"/>
              <a:t>him</a:t>
            </a:r>
            <a:r>
              <a:rPr lang="cs-CZ" sz="2400" dirty="0" smtClean="0"/>
              <a:t> </a:t>
            </a:r>
            <a:r>
              <a:rPr lang="cs-CZ" sz="2400" dirty="0" err="1" smtClean="0"/>
              <a:t>twice</a:t>
            </a:r>
            <a:r>
              <a:rPr lang="cs-CZ" sz="2400" dirty="0" smtClean="0"/>
              <a:t>, </a:t>
            </a:r>
            <a:r>
              <a:rPr lang="cs-CZ" sz="2400" dirty="0" err="1" smtClean="0"/>
              <a:t>yesterday</a:t>
            </a:r>
            <a:r>
              <a:rPr lang="cs-CZ" sz="2400" dirty="0" smtClean="0"/>
              <a:t>.“</a:t>
            </a:r>
          </a:p>
          <a:p>
            <a:pPr>
              <a:buNone/>
            </a:pPr>
            <a:r>
              <a:rPr lang="cs-CZ" sz="2400" dirty="0" smtClean="0"/>
              <a:t>       He </a:t>
            </a:r>
            <a:r>
              <a:rPr lang="cs-CZ" sz="2400" dirty="0" err="1" smtClean="0"/>
              <a:t>said</a:t>
            </a:r>
            <a:r>
              <a:rPr lang="cs-CZ" sz="2400" dirty="0" smtClean="0"/>
              <a:t> (</a:t>
            </a:r>
            <a:r>
              <a:rPr lang="cs-CZ" sz="2400" dirty="0" err="1" smtClean="0"/>
              <a:t>that</a:t>
            </a:r>
            <a:r>
              <a:rPr lang="cs-CZ" sz="2400" dirty="0" smtClean="0"/>
              <a:t>) he </a:t>
            </a:r>
            <a:r>
              <a:rPr lang="cs-CZ" sz="2400" dirty="0" smtClean="0">
                <a:solidFill>
                  <a:srgbClr val="FF0000"/>
                </a:solidFill>
              </a:rPr>
              <a:t>had </a:t>
            </a:r>
            <a:r>
              <a:rPr lang="cs-CZ" sz="2400" dirty="0" err="1" smtClean="0">
                <a:solidFill>
                  <a:srgbClr val="FF0000"/>
                </a:solidFill>
              </a:rPr>
              <a:t>spoken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to </a:t>
            </a:r>
            <a:r>
              <a:rPr lang="cs-CZ" sz="2400" dirty="0" err="1" smtClean="0"/>
              <a:t>him</a:t>
            </a:r>
            <a:r>
              <a:rPr lang="cs-CZ" sz="2400" dirty="0" smtClean="0"/>
              <a:t> </a:t>
            </a:r>
            <a:r>
              <a:rPr lang="cs-CZ" sz="2400" dirty="0" err="1" smtClean="0"/>
              <a:t>twice</a:t>
            </a:r>
            <a:r>
              <a:rPr lang="cs-CZ" sz="2400" dirty="0" smtClean="0"/>
              <a:t>, </a:t>
            </a:r>
            <a:r>
              <a:rPr lang="cs-CZ" sz="2400" dirty="0" err="1" smtClean="0"/>
              <a:t>yesterday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   4. He </a:t>
            </a:r>
            <a:r>
              <a:rPr lang="cs-CZ" sz="2400" dirty="0" err="1" smtClean="0"/>
              <a:t>said</a:t>
            </a:r>
            <a:r>
              <a:rPr lang="cs-CZ" sz="2400" dirty="0" smtClean="0"/>
              <a:t>: “He </a:t>
            </a:r>
            <a:r>
              <a:rPr lang="cs-CZ" sz="2400" b="1" dirty="0" smtClean="0">
                <a:solidFill>
                  <a:srgbClr val="002060"/>
                </a:solidFill>
              </a:rPr>
              <a:t>had </a:t>
            </a:r>
            <a:r>
              <a:rPr lang="cs-CZ" sz="2400" b="1" dirty="0" err="1" smtClean="0">
                <a:solidFill>
                  <a:srgbClr val="002060"/>
                </a:solidFill>
              </a:rPr>
              <a:t>seen</a:t>
            </a:r>
            <a:r>
              <a:rPr lang="cs-CZ" sz="2400" dirty="0" smtClean="0"/>
              <a:t>…“ = He </a:t>
            </a:r>
            <a:r>
              <a:rPr lang="cs-CZ" sz="2400" dirty="0" err="1" smtClean="0"/>
              <a:t>said</a:t>
            </a:r>
            <a:r>
              <a:rPr lang="cs-CZ" sz="2400" dirty="0" smtClean="0"/>
              <a:t> (</a:t>
            </a:r>
            <a:r>
              <a:rPr lang="cs-CZ" sz="2400" dirty="0" err="1" smtClean="0"/>
              <a:t>tat</a:t>
            </a:r>
            <a:r>
              <a:rPr lang="cs-CZ" sz="2400" dirty="0" smtClean="0"/>
              <a:t>) he </a:t>
            </a:r>
            <a:r>
              <a:rPr lang="cs-CZ" sz="2400" dirty="0" smtClean="0">
                <a:solidFill>
                  <a:srgbClr val="FF0000"/>
                </a:solidFill>
              </a:rPr>
              <a:t>had </a:t>
            </a:r>
            <a:r>
              <a:rPr lang="cs-CZ" sz="2400" dirty="0" err="1" smtClean="0">
                <a:solidFill>
                  <a:srgbClr val="FF0000"/>
                </a:solidFill>
              </a:rPr>
              <a:t>seen</a:t>
            </a:r>
            <a:r>
              <a:rPr lang="cs-CZ" sz="2400" dirty="0" smtClean="0"/>
              <a:t>…..</a:t>
            </a:r>
          </a:p>
          <a:p>
            <a:pPr>
              <a:buNone/>
            </a:pPr>
            <a:r>
              <a:rPr lang="cs-CZ" sz="2400" dirty="0" smtClean="0"/>
              <a:t>   5. He </a:t>
            </a:r>
            <a:r>
              <a:rPr lang="cs-CZ" sz="2400" dirty="0" err="1" smtClean="0"/>
              <a:t>said</a:t>
            </a:r>
            <a:r>
              <a:rPr lang="cs-CZ" sz="2400" dirty="0" smtClean="0"/>
              <a:t>:“ I </a:t>
            </a:r>
            <a:r>
              <a:rPr lang="cs-CZ" sz="2400" b="1" dirty="0" err="1" smtClean="0">
                <a:solidFill>
                  <a:srgbClr val="002060"/>
                </a:solidFill>
              </a:rPr>
              <a:t>will</a:t>
            </a:r>
            <a:r>
              <a:rPr lang="cs-CZ" sz="2400" b="1" dirty="0" smtClean="0">
                <a:solidFill>
                  <a:srgbClr val="002060"/>
                </a:solidFill>
              </a:rPr>
              <a:t> tell </a:t>
            </a:r>
            <a:r>
              <a:rPr lang="cs-CZ" sz="2400" dirty="0" err="1" smtClean="0"/>
              <a:t>you</a:t>
            </a:r>
            <a:r>
              <a:rPr lang="cs-CZ" sz="2400" dirty="0" smtClean="0"/>
              <a:t> everything!“</a:t>
            </a:r>
          </a:p>
          <a:p>
            <a:pPr>
              <a:buNone/>
            </a:pPr>
            <a:r>
              <a:rPr lang="cs-CZ" sz="2400" dirty="0" smtClean="0"/>
              <a:t>       He </a:t>
            </a:r>
            <a:r>
              <a:rPr lang="cs-CZ" sz="2400" dirty="0" err="1" smtClean="0"/>
              <a:t>said</a:t>
            </a:r>
            <a:r>
              <a:rPr lang="cs-CZ" sz="2400" dirty="0" smtClean="0"/>
              <a:t> (</a:t>
            </a:r>
            <a:r>
              <a:rPr lang="cs-CZ" sz="2400" dirty="0" err="1" smtClean="0"/>
              <a:t>that</a:t>
            </a:r>
            <a:r>
              <a:rPr lang="cs-CZ" sz="2400" dirty="0" smtClean="0"/>
              <a:t>) he </a:t>
            </a:r>
            <a:r>
              <a:rPr lang="cs-CZ" sz="2400" dirty="0" err="1" smtClean="0">
                <a:solidFill>
                  <a:srgbClr val="FF0000"/>
                </a:solidFill>
              </a:rPr>
              <a:t>would</a:t>
            </a:r>
            <a:r>
              <a:rPr lang="cs-CZ" sz="2400" dirty="0" smtClean="0">
                <a:solidFill>
                  <a:srgbClr val="FF0000"/>
                </a:solidFill>
              </a:rPr>
              <a:t> tell </a:t>
            </a:r>
            <a:r>
              <a:rPr lang="cs-CZ" sz="2400" dirty="0" err="1" smtClean="0"/>
              <a:t>you</a:t>
            </a:r>
            <a:r>
              <a:rPr lang="cs-CZ" sz="2400" dirty="0" smtClean="0"/>
              <a:t>/</a:t>
            </a:r>
            <a:r>
              <a:rPr lang="cs-CZ" sz="2400" dirty="0" err="1" smtClean="0"/>
              <a:t>me</a:t>
            </a:r>
            <a:r>
              <a:rPr lang="cs-CZ" sz="2400" dirty="0" smtClean="0"/>
              <a:t> everything.</a:t>
            </a:r>
            <a:endParaRPr lang="cs-CZ" sz="2400" dirty="0"/>
          </a:p>
          <a:p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3600" dirty="0" err="1" smtClean="0"/>
              <a:t>Reported</a:t>
            </a:r>
            <a:r>
              <a:rPr lang="cs-CZ" sz="3600" dirty="0" smtClean="0"/>
              <a:t> </a:t>
            </a:r>
            <a:r>
              <a:rPr lang="cs-CZ" sz="3600" dirty="0" err="1" smtClean="0"/>
              <a:t>question</a:t>
            </a:r>
            <a:endParaRPr lang="en-GB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work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with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tenses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is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same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as in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declarative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clauses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direct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question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is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changed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indirect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solidFill>
                  <a:srgbClr val="FF0000"/>
                </a:solidFill>
                <a:cs typeface="Times New Roman" pitchFamily="18" charset="0"/>
              </a:rPr>
              <a:t>(</a:t>
            </a:r>
            <a:r>
              <a:rPr lang="cs-CZ" sz="2000" dirty="0" err="1" smtClean="0">
                <a:solidFill>
                  <a:srgbClr val="FF0000"/>
                </a:solidFill>
                <a:cs typeface="Times New Roman" pitchFamily="18" charset="0"/>
              </a:rPr>
              <a:t>we</a:t>
            </a:r>
            <a:r>
              <a:rPr lang="cs-CZ" sz="2000" dirty="0" smtClean="0">
                <a:solidFill>
                  <a:srgbClr val="FF0000"/>
                </a:solidFill>
                <a:cs typeface="Times New Roman" pitchFamily="18" charset="0"/>
              </a:rPr>
              <a:t> don´t </a:t>
            </a:r>
            <a:r>
              <a:rPr lang="cs-CZ" sz="2000" dirty="0" err="1" smtClean="0">
                <a:solidFill>
                  <a:srgbClr val="FF0000"/>
                </a:solidFill>
                <a:cs typeface="Times New Roman" pitchFamily="18" charset="0"/>
              </a:rPr>
              <a:t>change</a:t>
            </a:r>
            <a:r>
              <a:rPr lang="cs-CZ" sz="20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rgbClr val="FF0000"/>
                </a:solidFill>
                <a:cs typeface="Times New Roman" pitchFamily="18" charset="0"/>
              </a:rPr>
              <a:t>the</a:t>
            </a:r>
            <a:r>
              <a:rPr lang="cs-CZ" sz="20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rgbClr val="FF0000"/>
                </a:solidFill>
                <a:cs typeface="Times New Roman" pitchFamily="18" charset="0"/>
              </a:rPr>
              <a:t>word</a:t>
            </a:r>
            <a:r>
              <a:rPr lang="cs-CZ" sz="2000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cs-CZ" sz="2000" dirty="0" err="1" smtClean="0">
                <a:solidFill>
                  <a:srgbClr val="FF0000"/>
                </a:solidFill>
                <a:cs typeface="Times New Roman" pitchFamily="18" charset="0"/>
              </a:rPr>
              <a:t>order</a:t>
            </a:r>
            <a:r>
              <a:rPr lang="cs-CZ" sz="2000" dirty="0" smtClean="0">
                <a:solidFill>
                  <a:srgbClr val="FF0000"/>
                </a:solidFill>
                <a:cs typeface="Times New Roman" pitchFamily="18" charset="0"/>
              </a:rPr>
              <a:t> to </a:t>
            </a:r>
            <a:r>
              <a:rPr lang="cs-CZ" sz="2000" dirty="0" err="1" smtClean="0">
                <a:solidFill>
                  <a:srgbClr val="FF0000"/>
                </a:solidFill>
                <a:cs typeface="Times New Roman" pitchFamily="18" charset="0"/>
              </a:rPr>
              <a:t>question</a:t>
            </a:r>
            <a:r>
              <a:rPr lang="cs-CZ" sz="2000" dirty="0" smtClean="0">
                <a:solidFill>
                  <a:srgbClr val="FF0000"/>
                </a:solidFill>
                <a:cs typeface="Times New Roman" pitchFamily="18" charset="0"/>
              </a:rPr>
              <a:t>)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Questions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with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question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cs typeface="Times New Roman" pitchFamily="18" charset="0"/>
              </a:rPr>
              <a:t>word</a:t>
            </a:r>
            <a:r>
              <a:rPr lang="cs-CZ" sz="2400" dirty="0" smtClean="0">
                <a:cs typeface="Times New Roman" pitchFamily="18" charset="0"/>
              </a:rPr>
              <a:t> </a:t>
            </a:r>
            <a:r>
              <a:rPr lang="cs-CZ" sz="2000" b="1" dirty="0" smtClean="0">
                <a:cs typeface="Times New Roman" pitchFamily="18" charset="0"/>
              </a:rPr>
              <a:t>(Wh-</a:t>
            </a:r>
            <a:r>
              <a:rPr lang="cs-CZ" sz="2000" b="1" dirty="0" err="1" smtClean="0">
                <a:cs typeface="Times New Roman" pitchFamily="18" charset="0"/>
              </a:rPr>
              <a:t>q</a:t>
            </a:r>
            <a:r>
              <a:rPr lang="cs-CZ" sz="2400" b="1" dirty="0" smtClean="0">
                <a:cs typeface="Times New Roman" pitchFamily="18" charset="0"/>
              </a:rPr>
              <a:t>.)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use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same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q.word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yes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/no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questions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completed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by IF (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whether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3600" dirty="0" err="1" smtClean="0"/>
              <a:t>Examples</a:t>
            </a:r>
            <a:endParaRPr lang="en-US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3) </a:t>
            </a:r>
            <a:r>
              <a:rPr lang="cs-CZ" b="1" dirty="0" err="1" smtClean="0"/>
              <a:t>Question</a:t>
            </a:r>
            <a:r>
              <a:rPr lang="cs-CZ" b="1" dirty="0" smtClean="0"/>
              <a:t> </a:t>
            </a:r>
            <a:r>
              <a:rPr lang="cs-CZ" b="1" dirty="0" err="1" smtClean="0"/>
              <a:t>with</a:t>
            </a:r>
            <a:r>
              <a:rPr lang="cs-CZ" b="1" dirty="0" smtClean="0"/>
              <a:t> a </a:t>
            </a:r>
            <a:r>
              <a:rPr lang="cs-CZ" b="1" dirty="0" err="1" smtClean="0"/>
              <a:t>quesion</a:t>
            </a:r>
            <a:r>
              <a:rPr lang="cs-CZ" b="1" dirty="0" smtClean="0"/>
              <a:t> </a:t>
            </a:r>
            <a:r>
              <a:rPr lang="cs-CZ" b="1" dirty="0" err="1" smtClean="0"/>
              <a:t>word</a:t>
            </a:r>
            <a:r>
              <a:rPr lang="cs-CZ" b="1" dirty="0" smtClean="0"/>
              <a:t>:</a:t>
            </a:r>
          </a:p>
          <a:p>
            <a:pPr marL="0" indent="0">
              <a:buNone/>
            </a:pPr>
            <a:r>
              <a:rPr lang="cs-CZ" dirty="0" smtClean="0"/>
              <a:t> direct:       He </a:t>
            </a:r>
            <a:r>
              <a:rPr lang="cs-CZ" dirty="0" err="1" smtClean="0"/>
              <a:t>asked</a:t>
            </a:r>
            <a:r>
              <a:rPr lang="cs-CZ" dirty="0" smtClean="0"/>
              <a:t>: “ </a:t>
            </a:r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is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mum</a:t>
            </a:r>
            <a:r>
              <a:rPr lang="cs-CZ" dirty="0" smtClean="0"/>
              <a:t>?“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err="1" smtClean="0"/>
              <a:t>reported</a:t>
            </a:r>
            <a:r>
              <a:rPr lang="cs-CZ" dirty="0" smtClean="0"/>
              <a:t>:  He </a:t>
            </a:r>
            <a:r>
              <a:rPr lang="cs-CZ" dirty="0" err="1" smtClean="0"/>
              <a:t>asked</a:t>
            </a:r>
            <a:r>
              <a:rPr lang="cs-CZ" dirty="0" smtClean="0"/>
              <a:t> </a:t>
            </a:r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mum</a:t>
            </a:r>
            <a:r>
              <a:rPr lang="cs-CZ" dirty="0" smtClean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was</a:t>
            </a:r>
            <a:r>
              <a:rPr lang="cs-CZ" b="1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r>
              <a:rPr lang="cs-CZ" dirty="0" smtClean="0"/>
              <a:t>4) </a:t>
            </a:r>
            <a:r>
              <a:rPr lang="cs-CZ" b="1" dirty="0" err="1" smtClean="0"/>
              <a:t>Yes</a:t>
            </a:r>
            <a:r>
              <a:rPr lang="cs-CZ" b="1" dirty="0" smtClean="0"/>
              <a:t>/no </a:t>
            </a:r>
            <a:r>
              <a:rPr lang="cs-CZ" b="1" dirty="0" err="1" smtClean="0"/>
              <a:t>question</a:t>
            </a:r>
            <a:r>
              <a:rPr lang="cs-CZ" b="1" dirty="0" smtClean="0"/>
              <a:t>: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dirty="0" smtClean="0"/>
              <a:t>direct:       He </a:t>
            </a:r>
            <a:r>
              <a:rPr lang="cs-CZ" dirty="0" err="1" smtClean="0"/>
              <a:t>asked</a:t>
            </a:r>
            <a:r>
              <a:rPr lang="cs-CZ" dirty="0" smtClean="0"/>
              <a:t>: “ </a:t>
            </a:r>
            <a:r>
              <a:rPr lang="cs-CZ" b="1" dirty="0" smtClean="0">
                <a:solidFill>
                  <a:srgbClr val="002060"/>
                </a:solidFill>
              </a:rPr>
              <a:t>Are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OK?“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err="1" smtClean="0"/>
              <a:t>indirect</a:t>
            </a:r>
            <a:r>
              <a:rPr lang="cs-CZ" dirty="0" smtClean="0"/>
              <a:t>:    He </a:t>
            </a:r>
            <a:r>
              <a:rPr lang="cs-CZ" dirty="0" err="1" smtClean="0"/>
              <a:t>asked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IF</a:t>
            </a:r>
            <a:r>
              <a:rPr lang="cs-CZ" dirty="0" smtClean="0"/>
              <a:t> I </a:t>
            </a:r>
            <a:r>
              <a:rPr lang="cs-CZ" b="1" dirty="0" err="1" smtClean="0">
                <a:solidFill>
                  <a:srgbClr val="FF0000"/>
                </a:solidFill>
              </a:rPr>
              <a:t>was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OK.</a:t>
            </a:r>
          </a:p>
          <a:p>
            <a:endParaRPr lang="en-US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5580112" y="2924944"/>
            <a:ext cx="1224136" cy="0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>
            <a:off x="5580112" y="3356992"/>
            <a:ext cx="1368152" cy="0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4427984" y="5157192"/>
            <a:ext cx="648072" cy="0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>
            <a:off x="4427984" y="5661248"/>
            <a:ext cx="648072" cy="0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73987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3600" dirty="0" err="1" smtClean="0"/>
              <a:t>Reported</a:t>
            </a:r>
            <a:r>
              <a:rPr lang="cs-CZ" sz="3600" dirty="0" smtClean="0"/>
              <a:t> imperative </a:t>
            </a:r>
            <a:r>
              <a:rPr lang="cs-CZ" sz="3600" dirty="0" err="1" smtClean="0"/>
              <a:t>mood</a:t>
            </a:r>
            <a:endParaRPr lang="en-US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In </a:t>
            </a:r>
            <a:r>
              <a:rPr lang="cs-CZ" dirty="0" err="1" smtClean="0"/>
              <a:t>fact</a:t>
            </a:r>
            <a:r>
              <a:rPr lang="cs-CZ" dirty="0" smtClean="0"/>
              <a:t> </a:t>
            </a:r>
            <a:r>
              <a:rPr lang="cs-CZ" b="1" dirty="0" err="1" smtClean="0"/>
              <a:t>we</a:t>
            </a:r>
            <a:r>
              <a:rPr lang="cs-CZ" b="1" dirty="0" smtClean="0"/>
              <a:t> do not </a:t>
            </a:r>
            <a:r>
              <a:rPr lang="cs-CZ" b="1" dirty="0" err="1" smtClean="0"/>
              <a:t>change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tense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main</a:t>
            </a:r>
            <a:r>
              <a:rPr lang="cs-CZ" dirty="0" smtClean="0"/>
              <a:t> verb.</a:t>
            </a:r>
            <a:endParaRPr lang="cs-CZ" dirty="0"/>
          </a:p>
          <a:p>
            <a:r>
              <a:rPr lang="cs-CZ" dirty="0" err="1" smtClean="0"/>
              <a:t>Reported</a:t>
            </a:r>
            <a:r>
              <a:rPr lang="cs-CZ" dirty="0" smtClean="0"/>
              <a:t> sentence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changed</a:t>
            </a:r>
            <a:r>
              <a:rPr lang="cs-CZ" dirty="0" smtClean="0"/>
              <a:t> </a:t>
            </a:r>
            <a:r>
              <a:rPr lang="cs-CZ" dirty="0" err="1" smtClean="0"/>
              <a:t>completely</a:t>
            </a:r>
            <a:r>
              <a:rPr lang="cs-CZ" dirty="0" smtClean="0"/>
              <a:t> →</a:t>
            </a:r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b="1" dirty="0" err="1" smtClean="0">
                <a:solidFill>
                  <a:srgbClr val="FF0000"/>
                </a:solidFill>
              </a:rPr>
              <a:t>accusative</a:t>
            </a:r>
            <a:r>
              <a:rPr lang="cs-CZ" b="1" dirty="0" smtClean="0"/>
              <a:t> + </a:t>
            </a:r>
            <a:r>
              <a:rPr lang="cs-CZ" b="1" dirty="0" smtClean="0">
                <a:solidFill>
                  <a:srgbClr val="002060"/>
                </a:solidFill>
              </a:rPr>
              <a:t>infinitive: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</a:t>
            </a:r>
            <a:r>
              <a:rPr lang="cs-CZ" dirty="0" err="1" smtClean="0"/>
              <a:t>Help</a:t>
            </a:r>
            <a:r>
              <a:rPr lang="cs-CZ" dirty="0" smtClean="0"/>
              <a:t> </a:t>
            </a:r>
            <a:r>
              <a:rPr lang="cs-CZ" dirty="0" err="1" smtClean="0"/>
              <a:t>me</a:t>
            </a:r>
            <a:r>
              <a:rPr lang="cs-CZ" dirty="0" smtClean="0"/>
              <a:t>! → </a:t>
            </a:r>
            <a:r>
              <a:rPr lang="cs-CZ" b="1" dirty="0" smtClean="0"/>
              <a:t>He </a:t>
            </a:r>
            <a:r>
              <a:rPr lang="cs-CZ" b="1" dirty="0" err="1" smtClean="0"/>
              <a:t>told</a:t>
            </a:r>
            <a:r>
              <a:rPr lang="cs-CZ" b="1" dirty="0" smtClean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me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to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help</a:t>
            </a:r>
            <a:r>
              <a:rPr lang="cs-CZ" b="1" dirty="0" smtClean="0"/>
              <a:t> </a:t>
            </a:r>
            <a:r>
              <a:rPr lang="cs-CZ" b="1" dirty="0" err="1" smtClean="0"/>
              <a:t>him</a:t>
            </a:r>
            <a:r>
              <a:rPr lang="cs-CZ" b="1" dirty="0" smtClean="0"/>
              <a:t>!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</a:t>
            </a:r>
            <a:r>
              <a:rPr lang="cs-CZ" dirty="0" err="1" smtClean="0"/>
              <a:t>Don´t</a:t>
            </a:r>
            <a:r>
              <a:rPr lang="cs-CZ" dirty="0" smtClean="0"/>
              <a:t> do </a:t>
            </a:r>
            <a:r>
              <a:rPr lang="cs-CZ" dirty="0" err="1" smtClean="0"/>
              <a:t>it!</a:t>
            </a:r>
            <a:r>
              <a:rPr lang="cs-CZ" dirty="0" smtClean="0"/>
              <a:t> → He </a:t>
            </a:r>
            <a:r>
              <a:rPr lang="cs-CZ" dirty="0" err="1" smtClean="0"/>
              <a:t>told</a:t>
            </a:r>
            <a:r>
              <a:rPr lang="cs-CZ" dirty="0" smtClean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us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002060"/>
                </a:solidFill>
              </a:rPr>
              <a:t>not to do </a:t>
            </a:r>
            <a:r>
              <a:rPr lang="cs-CZ" dirty="0" err="1" smtClean="0"/>
              <a:t>it!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53861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solidFill>
            <a:srgbClr val="FFC000"/>
          </a:solidFill>
        </p:spPr>
        <p:txBody>
          <a:bodyPr/>
          <a:lstStyle/>
          <a:p>
            <a:r>
              <a:rPr lang="cs-CZ" dirty="0" err="1" smtClean="0"/>
              <a:t>Some</a:t>
            </a:r>
            <a:r>
              <a:rPr lang="cs-CZ" dirty="0" smtClean="0"/>
              <a:t> </a:t>
            </a:r>
            <a:r>
              <a:rPr lang="cs-CZ" dirty="0" err="1" smtClean="0"/>
              <a:t>complementary</a:t>
            </a:r>
            <a:r>
              <a:rPr lang="cs-CZ" dirty="0" smtClean="0"/>
              <a:t> </a:t>
            </a:r>
            <a:r>
              <a:rPr lang="cs-CZ" dirty="0" err="1" smtClean="0"/>
              <a:t>rules</a:t>
            </a:r>
            <a:r>
              <a:rPr lang="cs-CZ" dirty="0" smtClean="0"/>
              <a:t>: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b="1" dirty="0" smtClean="0"/>
              <a:t> </a:t>
            </a:r>
            <a:r>
              <a:rPr lang="cs-CZ" sz="2400" b="1" dirty="0" err="1" smtClean="0"/>
              <a:t>We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usually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don´t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hange</a:t>
            </a:r>
            <a:r>
              <a:rPr lang="cs-CZ" sz="2400" dirty="0" smtClean="0"/>
              <a:t>: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1. </a:t>
            </a:r>
            <a:r>
              <a:rPr lang="cs-CZ" sz="2400" dirty="0" err="1" smtClean="0"/>
              <a:t>should</a:t>
            </a:r>
            <a:r>
              <a:rPr lang="cs-CZ" sz="2400" dirty="0" smtClean="0"/>
              <a:t>, </a:t>
            </a:r>
            <a:r>
              <a:rPr lang="cs-CZ" sz="2400" dirty="0" smtClean="0"/>
              <a:t>must - </a:t>
            </a:r>
            <a:r>
              <a:rPr lang="cs-CZ" sz="2400" dirty="0" smtClean="0"/>
              <a:t>in </a:t>
            </a:r>
            <a:r>
              <a:rPr lang="cs-CZ" sz="2400" dirty="0" err="1" smtClean="0"/>
              <a:t>the</a:t>
            </a:r>
            <a:r>
              <a:rPr lang="cs-CZ" sz="2400" dirty="0" smtClean="0"/>
              <a:t> case of probability</a:t>
            </a:r>
          </a:p>
          <a:p>
            <a:pPr marL="0" indent="0">
              <a:buNone/>
            </a:pPr>
            <a:r>
              <a:rPr lang="cs-CZ" sz="2400" dirty="0" smtClean="0"/>
              <a:t> 2. </a:t>
            </a:r>
            <a:r>
              <a:rPr lang="cs-CZ" sz="2400" dirty="0" err="1" smtClean="0"/>
              <a:t>sentences</a:t>
            </a:r>
            <a:r>
              <a:rPr lang="cs-CZ" sz="2400" dirty="0" smtClean="0"/>
              <a:t>, </a:t>
            </a:r>
            <a:r>
              <a:rPr lang="cs-CZ" sz="2400" dirty="0" err="1" smtClean="0"/>
              <a:t>where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reported</a:t>
            </a:r>
            <a:r>
              <a:rPr lang="cs-CZ" sz="2400" dirty="0" smtClean="0"/>
              <a:t> </a:t>
            </a:r>
            <a:r>
              <a:rPr lang="cs-CZ" sz="2400" dirty="0" err="1" smtClean="0"/>
              <a:t>thing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still</a:t>
            </a:r>
            <a:r>
              <a:rPr lang="cs-CZ" sz="2400" dirty="0" smtClean="0"/>
              <a:t> </a:t>
            </a:r>
            <a:r>
              <a:rPr lang="cs-CZ" sz="2400" dirty="0" err="1" smtClean="0"/>
              <a:t>true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000" dirty="0" smtClean="0"/>
              <a:t>Ex. </a:t>
            </a:r>
            <a:r>
              <a:rPr lang="cs-CZ" sz="2000" dirty="0" err="1" smtClean="0"/>
              <a:t>She</a:t>
            </a:r>
            <a:r>
              <a:rPr lang="cs-CZ" sz="2000" dirty="0" smtClean="0"/>
              <a:t> </a:t>
            </a:r>
            <a:r>
              <a:rPr lang="cs-CZ" sz="2000" dirty="0" err="1" smtClean="0"/>
              <a:t>said</a:t>
            </a:r>
            <a:r>
              <a:rPr lang="cs-CZ" sz="2000" dirty="0" smtClean="0"/>
              <a:t>:“ London </a:t>
            </a:r>
            <a:r>
              <a:rPr lang="cs-CZ" sz="2000" b="1" dirty="0" err="1" smtClean="0">
                <a:solidFill>
                  <a:srgbClr val="002060"/>
                </a:solidFill>
              </a:rPr>
              <a:t>is</a:t>
            </a:r>
            <a:r>
              <a:rPr lang="cs-CZ" sz="2000" dirty="0" smtClean="0"/>
              <a:t> my </a:t>
            </a:r>
            <a:r>
              <a:rPr lang="cs-CZ" sz="2000" dirty="0" err="1" smtClean="0"/>
              <a:t>favourite</a:t>
            </a:r>
            <a:r>
              <a:rPr lang="cs-CZ" sz="2000" dirty="0" smtClean="0"/>
              <a:t> city.“       ( Her permanent feeling.)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</a:t>
            </a:r>
            <a:r>
              <a:rPr lang="cs-CZ" sz="2000" dirty="0" err="1" smtClean="0"/>
              <a:t>She</a:t>
            </a:r>
            <a:r>
              <a:rPr lang="cs-CZ" sz="2000" dirty="0" smtClean="0"/>
              <a:t> </a:t>
            </a:r>
            <a:r>
              <a:rPr lang="cs-CZ" sz="2000" dirty="0" err="1" smtClean="0"/>
              <a:t>said</a:t>
            </a:r>
            <a:r>
              <a:rPr lang="cs-CZ" sz="2000" dirty="0" smtClean="0"/>
              <a:t> (</a:t>
            </a:r>
            <a:r>
              <a:rPr lang="cs-CZ" sz="2000" dirty="0" err="1" smtClean="0"/>
              <a:t>that</a:t>
            </a:r>
            <a:r>
              <a:rPr lang="cs-CZ" sz="2000" dirty="0" smtClean="0"/>
              <a:t>) London </a:t>
            </a:r>
            <a:r>
              <a:rPr lang="cs-CZ" sz="2000" b="1" dirty="0" err="1" smtClean="0">
                <a:solidFill>
                  <a:srgbClr val="FF0000"/>
                </a:solidFill>
              </a:rPr>
              <a:t>is</a:t>
            </a:r>
            <a:r>
              <a:rPr lang="cs-CZ" sz="2000" dirty="0" smtClean="0"/>
              <a:t> her </a:t>
            </a:r>
            <a:r>
              <a:rPr lang="cs-CZ" sz="2000" dirty="0" err="1" smtClean="0"/>
              <a:t>favourite</a:t>
            </a:r>
            <a:r>
              <a:rPr lang="cs-CZ" sz="2000" dirty="0" smtClean="0"/>
              <a:t> city. 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400" b="1" dirty="0" err="1" smtClean="0"/>
              <a:t>If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we</a:t>
            </a:r>
            <a:r>
              <a:rPr lang="cs-CZ" sz="2400" b="1" dirty="0" smtClean="0"/>
              <a:t> report </a:t>
            </a:r>
            <a:r>
              <a:rPr lang="cs-CZ" sz="2400" b="1" dirty="0" err="1" smtClean="0"/>
              <a:t>compound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sentences</a:t>
            </a:r>
            <a:r>
              <a:rPr lang="cs-CZ" sz="2400" b="1" dirty="0" smtClean="0"/>
              <a:t> in </a:t>
            </a:r>
            <a:r>
              <a:rPr lang="cs-CZ" sz="2400" b="1" dirty="0" err="1" smtClean="0"/>
              <a:t>present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or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future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tenses</a:t>
            </a:r>
            <a:r>
              <a:rPr lang="cs-CZ" sz="2400" b="1" dirty="0" smtClean="0"/>
              <a:t>: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</a:t>
            </a:r>
            <a:r>
              <a:rPr lang="cs-CZ" sz="2400" dirty="0" err="1" smtClean="0"/>
              <a:t>we</a:t>
            </a:r>
            <a:r>
              <a:rPr lang="cs-CZ" sz="2400" dirty="0" smtClean="0"/>
              <a:t> </a:t>
            </a:r>
            <a:r>
              <a:rPr lang="cs-CZ" sz="2400" dirty="0" err="1" smtClean="0"/>
              <a:t>have</a:t>
            </a:r>
            <a:r>
              <a:rPr lang="cs-CZ" sz="2400" dirty="0" smtClean="0"/>
              <a:t> to </a:t>
            </a:r>
            <a:r>
              <a:rPr lang="cs-CZ" sz="2400" dirty="0" err="1" smtClean="0"/>
              <a:t>change</a:t>
            </a:r>
            <a:r>
              <a:rPr lang="cs-CZ" sz="2400" dirty="0" smtClean="0"/>
              <a:t> </a:t>
            </a:r>
            <a:r>
              <a:rPr lang="cs-CZ" sz="2400" dirty="0" err="1" smtClean="0"/>
              <a:t>all</a:t>
            </a:r>
            <a:r>
              <a:rPr lang="cs-CZ" sz="2400" dirty="0" smtClean="0"/>
              <a:t> </a:t>
            </a:r>
            <a:r>
              <a:rPr lang="cs-CZ" sz="2400" dirty="0" err="1" smtClean="0"/>
              <a:t>parts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b="1" dirty="0" err="1" smtClean="0"/>
              <a:t>The</a:t>
            </a:r>
            <a:r>
              <a:rPr lang="cs-CZ" sz="2400" b="1" dirty="0" smtClean="0"/>
              <a:t> direct </a:t>
            </a:r>
            <a:r>
              <a:rPr lang="cs-CZ" sz="2400" b="1" dirty="0" err="1" smtClean="0"/>
              <a:t>speech</a:t>
            </a:r>
            <a:r>
              <a:rPr lang="cs-CZ" sz="2400" b="1" dirty="0" smtClean="0"/>
              <a:t> in past </a:t>
            </a:r>
            <a:r>
              <a:rPr lang="cs-CZ" sz="2400" b="1" dirty="0" err="1" smtClean="0"/>
              <a:t>reported</a:t>
            </a:r>
            <a:r>
              <a:rPr lang="cs-CZ" sz="2400" b="1" dirty="0" smtClean="0"/>
              <a:t>:</a:t>
            </a:r>
          </a:p>
          <a:p>
            <a:pPr marL="0" indent="0">
              <a:buNone/>
            </a:pPr>
            <a:r>
              <a:rPr lang="cs-CZ" sz="2400" dirty="0" err="1"/>
              <a:t>c</a:t>
            </a:r>
            <a:r>
              <a:rPr lang="cs-CZ" sz="2400" dirty="0" err="1" smtClean="0"/>
              <a:t>an</a:t>
            </a:r>
            <a:r>
              <a:rPr lang="cs-CZ" sz="2400" dirty="0" smtClean="0"/>
              <a:t> </a:t>
            </a:r>
            <a:r>
              <a:rPr lang="cs-CZ" sz="2400" dirty="0" err="1" smtClean="0"/>
              <a:t>be</a:t>
            </a:r>
            <a:r>
              <a:rPr lang="cs-CZ" sz="2400" dirty="0" smtClean="0"/>
              <a:t> </a:t>
            </a:r>
            <a:r>
              <a:rPr lang="cs-CZ" sz="2400" dirty="0" err="1" smtClean="0"/>
              <a:t>hanged</a:t>
            </a:r>
            <a:r>
              <a:rPr lang="cs-CZ" sz="2400" dirty="0" smtClean="0"/>
              <a:t> in </a:t>
            </a:r>
            <a:r>
              <a:rPr lang="cs-CZ" sz="2400" dirty="0" err="1" smtClean="0"/>
              <a:t>the</a:t>
            </a:r>
            <a:r>
              <a:rPr lang="cs-CZ" sz="2400" dirty="0" smtClean="0"/>
              <a:t> tense, </a:t>
            </a:r>
            <a:r>
              <a:rPr lang="cs-CZ" sz="2400" dirty="0" err="1" smtClean="0"/>
              <a:t>or</a:t>
            </a:r>
            <a:r>
              <a:rPr lang="cs-CZ" sz="2400" dirty="0" smtClean="0"/>
              <a:t> </a:t>
            </a:r>
            <a:r>
              <a:rPr lang="cs-CZ" sz="2400" dirty="0" err="1" smtClean="0"/>
              <a:t>can</a:t>
            </a:r>
            <a:r>
              <a:rPr lang="cs-CZ" sz="2400" dirty="0" smtClean="0"/>
              <a:t> </a:t>
            </a:r>
            <a:r>
              <a:rPr lang="cs-CZ" sz="2400" dirty="0" err="1" smtClean="0"/>
              <a:t>stay</a:t>
            </a:r>
            <a:r>
              <a:rPr lang="cs-CZ" sz="2400" dirty="0" smtClean="0"/>
              <a:t> </a:t>
            </a:r>
            <a:r>
              <a:rPr lang="cs-CZ" sz="2400" dirty="0" err="1" smtClean="0"/>
              <a:t>unchanged</a:t>
            </a:r>
            <a:r>
              <a:rPr lang="cs-CZ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="" xmlns:p14="http://schemas.microsoft.com/office/powerpoint/2010/main" val="3963684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err="1" smtClean="0"/>
              <a:t>Complete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r>
              <a:rPr lang="cs-CZ" dirty="0" smtClean="0"/>
              <a:t> </a:t>
            </a:r>
            <a:r>
              <a:rPr lang="cs-CZ" dirty="0" err="1" smtClean="0"/>
              <a:t>letter</a:t>
            </a:r>
            <a:r>
              <a:rPr lang="cs-CZ" dirty="0" smtClean="0"/>
              <a:t>.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said</a:t>
            </a:r>
            <a:r>
              <a:rPr lang="cs-CZ" sz="2400" dirty="0" smtClean="0"/>
              <a:t>:“</a:t>
            </a:r>
            <a:r>
              <a:rPr lang="cs-CZ" sz="2400" dirty="0" err="1" smtClean="0"/>
              <a:t>They</a:t>
            </a:r>
            <a:r>
              <a:rPr lang="cs-CZ" sz="2400" dirty="0" smtClean="0"/>
              <a:t> are </a:t>
            </a:r>
            <a:r>
              <a:rPr lang="cs-CZ" sz="2400" dirty="0" err="1" smtClean="0"/>
              <a:t>at</a:t>
            </a:r>
            <a:r>
              <a:rPr lang="cs-CZ" sz="2400" dirty="0" smtClean="0"/>
              <a:t> </a:t>
            </a:r>
            <a:r>
              <a:rPr lang="cs-CZ" sz="2400" dirty="0" err="1" smtClean="0"/>
              <a:t>home</a:t>
            </a:r>
            <a:r>
              <a:rPr lang="cs-CZ" sz="2400" dirty="0" smtClean="0"/>
              <a:t>.“</a:t>
            </a:r>
          </a:p>
          <a:p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said</a:t>
            </a:r>
            <a:r>
              <a:rPr lang="cs-CZ" sz="2400" dirty="0" smtClean="0"/>
              <a:t> (</a:t>
            </a:r>
            <a:r>
              <a:rPr lang="cs-CZ" sz="2400" dirty="0" err="1" smtClean="0"/>
              <a:t>that</a:t>
            </a:r>
            <a:r>
              <a:rPr lang="cs-CZ" sz="2400" dirty="0" smtClean="0"/>
              <a:t>) </a:t>
            </a:r>
            <a:r>
              <a:rPr lang="cs-CZ" sz="2400" dirty="0" err="1" smtClean="0"/>
              <a:t>they</a:t>
            </a:r>
            <a:r>
              <a:rPr lang="cs-CZ" sz="2400" dirty="0" smtClean="0"/>
              <a:t> ……  </a:t>
            </a:r>
            <a:r>
              <a:rPr lang="cs-CZ" sz="2400" dirty="0" err="1" smtClean="0"/>
              <a:t>at</a:t>
            </a:r>
            <a:r>
              <a:rPr lang="cs-CZ" sz="2400" dirty="0" smtClean="0"/>
              <a:t> </a:t>
            </a:r>
            <a:r>
              <a:rPr lang="cs-CZ" sz="2400" dirty="0" err="1" smtClean="0"/>
              <a:t>home</a:t>
            </a:r>
            <a:r>
              <a:rPr lang="cs-CZ" sz="2400" dirty="0" smtClean="0"/>
              <a:t>.  </a:t>
            </a:r>
            <a:r>
              <a:rPr lang="cs-CZ" sz="2400" b="1" dirty="0" smtClean="0">
                <a:solidFill>
                  <a:srgbClr val="FF0000"/>
                </a:solidFill>
              </a:rPr>
              <a:t>a)</a:t>
            </a:r>
            <a:r>
              <a:rPr lang="cs-CZ" sz="2400" dirty="0" err="1" smtClean="0"/>
              <a:t>be</a:t>
            </a:r>
            <a:r>
              <a:rPr lang="cs-CZ" sz="2400" dirty="0" smtClean="0"/>
              <a:t>  </a:t>
            </a:r>
            <a:r>
              <a:rPr lang="cs-CZ" sz="2400" b="1" dirty="0" smtClean="0">
                <a:solidFill>
                  <a:srgbClr val="FF0000"/>
                </a:solidFill>
              </a:rPr>
              <a:t> b) </a:t>
            </a:r>
            <a:r>
              <a:rPr lang="cs-CZ" sz="2400" dirty="0" err="1" smtClean="0"/>
              <a:t>was</a:t>
            </a:r>
            <a:r>
              <a:rPr lang="cs-CZ" sz="2400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c) </a:t>
            </a:r>
            <a:r>
              <a:rPr lang="cs-CZ" sz="2400" dirty="0" err="1" smtClean="0"/>
              <a:t>were</a:t>
            </a:r>
            <a:endParaRPr lang="cs-CZ" sz="2400" dirty="0"/>
          </a:p>
          <a:p>
            <a:r>
              <a:rPr lang="cs-CZ" sz="2400" dirty="0" smtClean="0"/>
              <a:t>He </a:t>
            </a:r>
            <a:r>
              <a:rPr lang="cs-CZ" sz="2400" dirty="0" err="1" smtClean="0"/>
              <a:t>said</a:t>
            </a:r>
            <a:r>
              <a:rPr lang="cs-CZ" sz="2400" dirty="0" smtClean="0"/>
              <a:t>: “</a:t>
            </a:r>
            <a:r>
              <a:rPr lang="cs-CZ" sz="2400" dirty="0" err="1" smtClean="0"/>
              <a:t>You´ve</a:t>
            </a:r>
            <a:r>
              <a:rPr lang="cs-CZ" sz="2400" dirty="0" smtClean="0"/>
              <a:t> </a:t>
            </a:r>
            <a:r>
              <a:rPr lang="cs-CZ" sz="2400" dirty="0" err="1" smtClean="0"/>
              <a:t>failed</a:t>
            </a:r>
            <a:r>
              <a:rPr lang="cs-CZ" sz="2400" dirty="0" smtClean="0"/>
              <a:t>!“</a:t>
            </a:r>
          </a:p>
          <a:p>
            <a:r>
              <a:rPr lang="cs-CZ" sz="2400" dirty="0" smtClean="0"/>
              <a:t>He </a:t>
            </a:r>
            <a:r>
              <a:rPr lang="cs-CZ" sz="2400" dirty="0" err="1" smtClean="0"/>
              <a:t>said</a:t>
            </a:r>
            <a:r>
              <a:rPr lang="cs-CZ" sz="2400" dirty="0" smtClean="0"/>
              <a:t> (</a:t>
            </a:r>
            <a:r>
              <a:rPr lang="cs-CZ" sz="2400" dirty="0" err="1" smtClean="0"/>
              <a:t>that</a:t>
            </a:r>
            <a:r>
              <a:rPr lang="cs-CZ" sz="2400" dirty="0" smtClean="0"/>
              <a:t>) </a:t>
            </a:r>
            <a:r>
              <a:rPr lang="cs-CZ" sz="2400" dirty="0" err="1" smtClean="0"/>
              <a:t>you</a:t>
            </a:r>
            <a:r>
              <a:rPr lang="cs-CZ" sz="2400" dirty="0" smtClean="0"/>
              <a:t> ………    </a:t>
            </a:r>
            <a:r>
              <a:rPr lang="cs-CZ" sz="2400" b="1" dirty="0" smtClean="0">
                <a:solidFill>
                  <a:srgbClr val="FF0000"/>
                </a:solidFill>
              </a:rPr>
              <a:t>a)</a:t>
            </a:r>
            <a:r>
              <a:rPr lang="cs-CZ" sz="2400" dirty="0" err="1" smtClean="0"/>
              <a:t>failed</a:t>
            </a:r>
            <a:r>
              <a:rPr lang="cs-CZ" sz="2400" dirty="0" smtClean="0"/>
              <a:t>  </a:t>
            </a:r>
            <a:r>
              <a:rPr lang="cs-CZ" sz="2400" b="1" dirty="0" smtClean="0">
                <a:solidFill>
                  <a:srgbClr val="FF0000"/>
                </a:solidFill>
              </a:rPr>
              <a:t>b) </a:t>
            </a:r>
            <a:r>
              <a:rPr lang="cs-CZ" sz="2400" dirty="0" smtClean="0"/>
              <a:t>had </a:t>
            </a:r>
            <a:r>
              <a:rPr lang="cs-CZ" sz="2400" dirty="0" err="1" smtClean="0"/>
              <a:t>failed</a:t>
            </a:r>
            <a:r>
              <a:rPr lang="cs-CZ" sz="2400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c) </a:t>
            </a:r>
            <a:r>
              <a:rPr lang="cs-CZ" sz="2400" dirty="0" err="1" smtClean="0"/>
              <a:t>were</a:t>
            </a:r>
            <a:r>
              <a:rPr lang="cs-CZ" sz="2400" dirty="0" smtClean="0"/>
              <a:t> </a:t>
            </a:r>
            <a:r>
              <a:rPr lang="cs-CZ" sz="2400" dirty="0" err="1" smtClean="0"/>
              <a:t>failed</a:t>
            </a:r>
            <a:endParaRPr lang="cs-CZ" sz="2400" dirty="0" smtClean="0"/>
          </a:p>
          <a:p>
            <a:r>
              <a:rPr lang="cs-CZ" sz="2400" dirty="0" smtClean="0"/>
              <a:t>He  </a:t>
            </a:r>
            <a:r>
              <a:rPr lang="cs-CZ" sz="2400" dirty="0" err="1" smtClean="0"/>
              <a:t>said</a:t>
            </a:r>
            <a:r>
              <a:rPr lang="cs-CZ" sz="2400" dirty="0" smtClean="0"/>
              <a:t>:“He </a:t>
            </a:r>
            <a:r>
              <a:rPr lang="cs-CZ" sz="2400" dirty="0" err="1" smtClean="0"/>
              <a:t>read</a:t>
            </a:r>
            <a:r>
              <a:rPr lang="cs-CZ" sz="2400" dirty="0" smtClean="0"/>
              <a:t> </a:t>
            </a:r>
            <a:r>
              <a:rPr lang="cs-CZ" sz="2400" dirty="0" err="1" smtClean="0"/>
              <a:t>that</a:t>
            </a:r>
            <a:r>
              <a:rPr lang="cs-CZ" sz="2400" dirty="0" smtClean="0"/>
              <a:t>, </a:t>
            </a:r>
            <a:r>
              <a:rPr lang="cs-CZ" sz="2400" dirty="0" err="1" smtClean="0"/>
              <a:t>yesterday</a:t>
            </a:r>
            <a:r>
              <a:rPr lang="cs-CZ" sz="2400" dirty="0" smtClean="0"/>
              <a:t>.“</a:t>
            </a:r>
          </a:p>
          <a:p>
            <a:r>
              <a:rPr lang="cs-CZ" sz="2400" dirty="0" smtClean="0"/>
              <a:t>He </a:t>
            </a:r>
            <a:r>
              <a:rPr lang="cs-CZ" sz="2400" dirty="0" err="1" smtClean="0"/>
              <a:t>said</a:t>
            </a:r>
            <a:r>
              <a:rPr lang="cs-CZ" sz="2400" dirty="0" smtClean="0"/>
              <a:t> (</a:t>
            </a:r>
            <a:r>
              <a:rPr lang="cs-CZ" sz="2400" dirty="0" err="1" smtClean="0"/>
              <a:t>that</a:t>
            </a:r>
            <a:r>
              <a:rPr lang="cs-CZ" sz="2400" dirty="0" smtClean="0"/>
              <a:t>) he ..… </a:t>
            </a:r>
            <a:r>
              <a:rPr lang="cs-CZ" sz="2400" dirty="0" err="1" smtClean="0"/>
              <a:t>that</a:t>
            </a:r>
            <a:r>
              <a:rPr lang="cs-CZ" sz="2400" dirty="0" smtClean="0"/>
              <a:t> </a:t>
            </a:r>
            <a:r>
              <a:rPr lang="cs-CZ" sz="2400" dirty="0" err="1" smtClean="0"/>
              <a:t>yesterday</a:t>
            </a:r>
            <a:r>
              <a:rPr lang="cs-CZ" sz="2400" dirty="0" smtClean="0"/>
              <a:t>. </a:t>
            </a:r>
            <a:r>
              <a:rPr lang="cs-CZ" sz="2400" b="1" dirty="0" smtClean="0">
                <a:solidFill>
                  <a:srgbClr val="FF0000"/>
                </a:solidFill>
              </a:rPr>
              <a:t>a)</a:t>
            </a:r>
            <a:r>
              <a:rPr lang="cs-CZ" sz="2400" dirty="0" err="1" smtClean="0"/>
              <a:t>read</a:t>
            </a:r>
            <a:r>
              <a:rPr lang="cs-CZ" sz="2400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b)</a:t>
            </a:r>
            <a:r>
              <a:rPr lang="cs-CZ" sz="2400" dirty="0" smtClean="0"/>
              <a:t>had </a:t>
            </a:r>
            <a:r>
              <a:rPr lang="cs-CZ" sz="2400" dirty="0" err="1" smtClean="0"/>
              <a:t>read</a:t>
            </a:r>
            <a:r>
              <a:rPr lang="cs-CZ" sz="2400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c)</a:t>
            </a:r>
            <a:r>
              <a:rPr lang="cs-CZ" sz="2400" dirty="0" err="1" smtClean="0"/>
              <a:t>reads</a:t>
            </a:r>
            <a:endParaRPr lang="cs-CZ" sz="2400" dirty="0" smtClean="0"/>
          </a:p>
          <a:p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said</a:t>
            </a:r>
            <a:r>
              <a:rPr lang="cs-CZ" sz="2400" dirty="0" smtClean="0"/>
              <a:t>:“ I had </a:t>
            </a:r>
            <a:r>
              <a:rPr lang="cs-CZ" sz="2400" dirty="0" err="1" smtClean="0"/>
              <a:t>seen</a:t>
            </a:r>
            <a:r>
              <a:rPr lang="cs-CZ" sz="2400" dirty="0" smtClean="0"/>
              <a:t> </a:t>
            </a:r>
            <a:r>
              <a:rPr lang="cs-CZ" sz="2400" dirty="0" err="1" smtClean="0"/>
              <a:t>him</a:t>
            </a:r>
            <a:r>
              <a:rPr lang="cs-CZ" sz="2400" dirty="0" smtClean="0"/>
              <a:t> </a:t>
            </a:r>
            <a:r>
              <a:rPr lang="cs-CZ" sz="2400" dirty="0" err="1" smtClean="0"/>
              <a:t>before</a:t>
            </a:r>
            <a:r>
              <a:rPr lang="cs-CZ" sz="2400" dirty="0" smtClean="0"/>
              <a:t>! “</a:t>
            </a:r>
          </a:p>
          <a:p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said</a:t>
            </a:r>
            <a:r>
              <a:rPr lang="cs-CZ" sz="2400" dirty="0" smtClean="0"/>
              <a:t> (</a:t>
            </a:r>
            <a:r>
              <a:rPr lang="cs-CZ" sz="2400" dirty="0" err="1" smtClean="0"/>
              <a:t>that</a:t>
            </a:r>
            <a:r>
              <a:rPr lang="cs-CZ" sz="2400" dirty="0" smtClean="0"/>
              <a:t>) </a:t>
            </a:r>
            <a:r>
              <a:rPr lang="cs-CZ" sz="2400" dirty="0" err="1" smtClean="0"/>
              <a:t>she</a:t>
            </a:r>
            <a:r>
              <a:rPr lang="cs-CZ" sz="2400" dirty="0" smtClean="0"/>
              <a:t> ....... </a:t>
            </a:r>
            <a:r>
              <a:rPr lang="cs-CZ" sz="2400" dirty="0" err="1" smtClean="0"/>
              <a:t>before</a:t>
            </a:r>
            <a:r>
              <a:rPr lang="cs-CZ" sz="2400" dirty="0" smtClean="0"/>
              <a:t>.  </a:t>
            </a:r>
            <a:r>
              <a:rPr lang="cs-CZ" sz="2400" b="1" dirty="0" smtClean="0">
                <a:solidFill>
                  <a:srgbClr val="FF0000"/>
                </a:solidFill>
              </a:rPr>
              <a:t>a) </a:t>
            </a:r>
            <a:r>
              <a:rPr lang="cs-CZ" sz="2400" dirty="0" smtClean="0"/>
              <a:t>had </a:t>
            </a:r>
            <a:r>
              <a:rPr lang="cs-CZ" sz="2400" dirty="0" err="1" smtClean="0"/>
              <a:t>seen</a:t>
            </a:r>
            <a:r>
              <a:rPr lang="cs-CZ" sz="2400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b) </a:t>
            </a:r>
            <a:r>
              <a:rPr lang="cs-CZ" sz="2400" dirty="0" err="1" smtClean="0"/>
              <a:t>saw</a:t>
            </a:r>
            <a:r>
              <a:rPr lang="cs-CZ" sz="2400" dirty="0" smtClean="0"/>
              <a:t> </a:t>
            </a:r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c) </a:t>
            </a:r>
            <a:r>
              <a:rPr lang="cs-CZ" sz="2400" dirty="0" err="1" smtClean="0"/>
              <a:t>see</a:t>
            </a:r>
            <a:endParaRPr lang="cs-CZ" sz="2400" dirty="0" smtClean="0"/>
          </a:p>
          <a:p>
            <a:r>
              <a:rPr lang="cs-CZ" sz="2400" dirty="0" smtClean="0"/>
              <a:t>He </a:t>
            </a:r>
            <a:r>
              <a:rPr lang="cs-CZ" sz="2400" dirty="0" err="1" smtClean="0"/>
              <a:t>said</a:t>
            </a:r>
            <a:r>
              <a:rPr lang="cs-CZ" sz="2400" dirty="0" smtClean="0"/>
              <a:t>:“ I </a:t>
            </a:r>
            <a:r>
              <a:rPr lang="cs-CZ" sz="2400" dirty="0" err="1" smtClean="0"/>
              <a:t>will</a:t>
            </a:r>
            <a:r>
              <a:rPr lang="cs-CZ" sz="2400" dirty="0" smtClean="0"/>
              <a:t> </a:t>
            </a:r>
            <a:r>
              <a:rPr lang="cs-CZ" sz="2400" dirty="0" err="1" smtClean="0"/>
              <a:t>come</a:t>
            </a:r>
            <a:r>
              <a:rPr lang="cs-CZ" sz="2400" dirty="0" smtClean="0"/>
              <a:t> </a:t>
            </a:r>
            <a:r>
              <a:rPr lang="cs-CZ" sz="2400" dirty="0" err="1" smtClean="0"/>
              <a:t>soon</a:t>
            </a:r>
            <a:r>
              <a:rPr lang="cs-CZ" sz="2400" dirty="0" smtClean="0"/>
              <a:t>!“</a:t>
            </a:r>
          </a:p>
          <a:p>
            <a:r>
              <a:rPr lang="cs-CZ" sz="2400" dirty="0" smtClean="0"/>
              <a:t>He sad (</a:t>
            </a:r>
            <a:r>
              <a:rPr lang="cs-CZ" sz="2400" dirty="0" err="1" smtClean="0"/>
              <a:t>that</a:t>
            </a:r>
            <a:r>
              <a:rPr lang="cs-CZ" sz="2400" dirty="0" smtClean="0"/>
              <a:t>) he …… </a:t>
            </a:r>
            <a:r>
              <a:rPr lang="cs-CZ" sz="2400" dirty="0" err="1" smtClean="0"/>
              <a:t>soon</a:t>
            </a:r>
            <a:r>
              <a:rPr lang="cs-CZ" sz="2400" dirty="0" smtClean="0"/>
              <a:t>. </a:t>
            </a:r>
            <a:r>
              <a:rPr lang="cs-CZ" sz="2400" b="1" dirty="0" smtClean="0">
                <a:solidFill>
                  <a:srgbClr val="FF0000"/>
                </a:solidFill>
              </a:rPr>
              <a:t> a) </a:t>
            </a:r>
            <a:r>
              <a:rPr lang="cs-CZ" sz="2400" dirty="0" err="1" smtClean="0"/>
              <a:t>came</a:t>
            </a:r>
            <a:r>
              <a:rPr lang="cs-CZ" sz="2400" dirty="0" smtClean="0"/>
              <a:t>  </a:t>
            </a:r>
            <a:r>
              <a:rPr lang="cs-CZ" sz="2400" b="1" dirty="0" smtClean="0">
                <a:solidFill>
                  <a:srgbClr val="FF0000"/>
                </a:solidFill>
              </a:rPr>
              <a:t>b) </a:t>
            </a:r>
            <a:r>
              <a:rPr lang="cs-CZ" sz="2400" dirty="0" err="1" smtClean="0"/>
              <a:t>comes</a:t>
            </a:r>
            <a:r>
              <a:rPr lang="cs-CZ" sz="2400" dirty="0" smtClean="0"/>
              <a:t>  </a:t>
            </a:r>
            <a:r>
              <a:rPr lang="cs-CZ" sz="2400" b="1" dirty="0" smtClean="0">
                <a:solidFill>
                  <a:srgbClr val="FF0000"/>
                </a:solidFill>
              </a:rPr>
              <a:t>c) </a:t>
            </a:r>
            <a:r>
              <a:rPr lang="cs-CZ" sz="2400" dirty="0" err="1" smtClean="0"/>
              <a:t>would</a:t>
            </a:r>
            <a:r>
              <a:rPr lang="cs-CZ" sz="2400" dirty="0" smtClean="0"/>
              <a:t> </a:t>
            </a:r>
            <a:r>
              <a:rPr lang="cs-CZ" sz="2400" dirty="0" err="1" smtClean="0"/>
              <a:t>come</a:t>
            </a:r>
            <a:endParaRPr lang="cs-CZ" sz="2400" dirty="0" smtClean="0"/>
          </a:p>
          <a:p>
            <a:endParaRPr lang="cs-CZ" sz="2400" dirty="0" smtClean="0"/>
          </a:p>
          <a:p>
            <a:endParaRPr lang="en-US" sz="2400" b="1" dirty="0"/>
          </a:p>
        </p:txBody>
      </p:sp>
    </p:spTree>
    <p:extLst>
      <p:ext uri="{BB962C8B-B14F-4D97-AF65-F5344CB8AC3E}">
        <p14:creationId xmlns="" xmlns:p14="http://schemas.microsoft.com/office/powerpoint/2010/main" val="211734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err="1" smtClean="0"/>
              <a:t>Complete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r>
              <a:rPr lang="cs-CZ" dirty="0" smtClean="0"/>
              <a:t> </a:t>
            </a:r>
            <a:r>
              <a:rPr lang="cs-CZ" dirty="0" err="1" smtClean="0"/>
              <a:t>letter</a:t>
            </a:r>
            <a:r>
              <a:rPr lang="cs-CZ" dirty="0" smtClean="0"/>
              <a:t>.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said</a:t>
            </a:r>
            <a:r>
              <a:rPr lang="cs-CZ" sz="2400" dirty="0" smtClean="0"/>
              <a:t>:“</a:t>
            </a:r>
            <a:r>
              <a:rPr lang="cs-CZ" sz="2400" dirty="0" err="1" smtClean="0"/>
              <a:t>They</a:t>
            </a:r>
            <a:r>
              <a:rPr lang="cs-CZ" sz="2400" dirty="0" smtClean="0"/>
              <a:t> are </a:t>
            </a:r>
            <a:r>
              <a:rPr lang="cs-CZ" sz="2400" dirty="0" err="1" smtClean="0"/>
              <a:t>at</a:t>
            </a:r>
            <a:r>
              <a:rPr lang="cs-CZ" sz="2400" dirty="0" smtClean="0"/>
              <a:t> </a:t>
            </a:r>
            <a:r>
              <a:rPr lang="cs-CZ" sz="2400" dirty="0" err="1" smtClean="0"/>
              <a:t>home</a:t>
            </a:r>
            <a:r>
              <a:rPr lang="cs-CZ" sz="2400" dirty="0" smtClean="0"/>
              <a:t>.“</a:t>
            </a:r>
          </a:p>
          <a:p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said</a:t>
            </a:r>
            <a:r>
              <a:rPr lang="cs-CZ" sz="2400" dirty="0" smtClean="0"/>
              <a:t> (</a:t>
            </a:r>
            <a:r>
              <a:rPr lang="cs-CZ" sz="2400" dirty="0" err="1" smtClean="0"/>
              <a:t>that</a:t>
            </a:r>
            <a:r>
              <a:rPr lang="cs-CZ" sz="2400" dirty="0" smtClean="0"/>
              <a:t>) </a:t>
            </a:r>
            <a:r>
              <a:rPr lang="cs-CZ" sz="2400" dirty="0" err="1" smtClean="0"/>
              <a:t>they</a:t>
            </a:r>
            <a:r>
              <a:rPr lang="cs-CZ" sz="2400" dirty="0" smtClean="0"/>
              <a:t> </a:t>
            </a:r>
            <a:r>
              <a:rPr lang="cs-CZ" sz="2400" b="1" dirty="0" smtClean="0">
                <a:solidFill>
                  <a:srgbClr val="002060"/>
                </a:solidFill>
              </a:rPr>
              <a:t>C</a:t>
            </a:r>
            <a:r>
              <a:rPr lang="cs-CZ" sz="2400" dirty="0" smtClean="0">
                <a:solidFill>
                  <a:srgbClr val="FFC000"/>
                </a:solidFill>
              </a:rPr>
              <a:t> </a:t>
            </a:r>
            <a:r>
              <a:rPr lang="cs-CZ" sz="2400" dirty="0" smtClean="0"/>
              <a:t> </a:t>
            </a:r>
            <a:r>
              <a:rPr lang="cs-CZ" sz="2400" dirty="0" err="1" smtClean="0"/>
              <a:t>at</a:t>
            </a:r>
            <a:r>
              <a:rPr lang="cs-CZ" sz="2400" dirty="0" smtClean="0"/>
              <a:t> </a:t>
            </a:r>
            <a:r>
              <a:rPr lang="cs-CZ" sz="2400" dirty="0" err="1" smtClean="0"/>
              <a:t>home</a:t>
            </a:r>
            <a:r>
              <a:rPr lang="cs-CZ" sz="2400" dirty="0" smtClean="0"/>
              <a:t>.  </a:t>
            </a:r>
            <a:r>
              <a:rPr lang="cs-CZ" sz="2400" b="1" dirty="0" smtClean="0">
                <a:solidFill>
                  <a:srgbClr val="FF0000"/>
                </a:solidFill>
              </a:rPr>
              <a:t>a)</a:t>
            </a:r>
            <a:r>
              <a:rPr lang="cs-CZ" sz="2400" dirty="0" err="1" smtClean="0"/>
              <a:t>be</a:t>
            </a:r>
            <a:r>
              <a:rPr lang="cs-CZ" sz="2400" dirty="0" smtClean="0"/>
              <a:t>  </a:t>
            </a:r>
            <a:r>
              <a:rPr lang="cs-CZ" sz="2400" b="1" dirty="0" smtClean="0">
                <a:solidFill>
                  <a:srgbClr val="FF0000"/>
                </a:solidFill>
              </a:rPr>
              <a:t> b) </a:t>
            </a:r>
            <a:r>
              <a:rPr lang="cs-CZ" sz="2400" dirty="0" err="1" smtClean="0"/>
              <a:t>was</a:t>
            </a:r>
            <a:r>
              <a:rPr lang="cs-CZ" sz="2400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c) </a:t>
            </a:r>
            <a:r>
              <a:rPr lang="cs-CZ" sz="2400" dirty="0" err="1" smtClean="0"/>
              <a:t>were</a:t>
            </a:r>
            <a:endParaRPr lang="cs-CZ" sz="2400" dirty="0"/>
          </a:p>
          <a:p>
            <a:r>
              <a:rPr lang="cs-CZ" sz="2400" dirty="0" smtClean="0"/>
              <a:t>He </a:t>
            </a:r>
            <a:r>
              <a:rPr lang="cs-CZ" sz="2400" dirty="0" err="1" smtClean="0"/>
              <a:t>said</a:t>
            </a:r>
            <a:r>
              <a:rPr lang="cs-CZ" sz="2400" dirty="0" smtClean="0"/>
              <a:t>: “</a:t>
            </a:r>
            <a:r>
              <a:rPr lang="cs-CZ" sz="2400" dirty="0" err="1" smtClean="0"/>
              <a:t>You´ve</a:t>
            </a:r>
            <a:r>
              <a:rPr lang="cs-CZ" sz="2400" dirty="0" smtClean="0"/>
              <a:t> </a:t>
            </a:r>
            <a:r>
              <a:rPr lang="cs-CZ" sz="2400" dirty="0" err="1" smtClean="0"/>
              <a:t>failed</a:t>
            </a:r>
            <a:r>
              <a:rPr lang="cs-CZ" sz="2400" dirty="0" smtClean="0"/>
              <a:t>!“</a:t>
            </a:r>
          </a:p>
          <a:p>
            <a:r>
              <a:rPr lang="cs-CZ" sz="2400" dirty="0" smtClean="0"/>
              <a:t>He </a:t>
            </a:r>
            <a:r>
              <a:rPr lang="cs-CZ" sz="2400" dirty="0" err="1" smtClean="0"/>
              <a:t>said</a:t>
            </a:r>
            <a:r>
              <a:rPr lang="cs-CZ" sz="2400" dirty="0" smtClean="0"/>
              <a:t> (</a:t>
            </a:r>
            <a:r>
              <a:rPr lang="cs-CZ" sz="2400" dirty="0" err="1" smtClean="0"/>
              <a:t>that</a:t>
            </a:r>
            <a:r>
              <a:rPr lang="cs-CZ" sz="2400" dirty="0" smtClean="0"/>
              <a:t>) </a:t>
            </a:r>
            <a:r>
              <a:rPr lang="cs-CZ" sz="2400" dirty="0" err="1" smtClean="0"/>
              <a:t>you</a:t>
            </a:r>
            <a:r>
              <a:rPr lang="cs-CZ" sz="2400" dirty="0" smtClean="0"/>
              <a:t>  </a:t>
            </a:r>
            <a:r>
              <a:rPr lang="cs-CZ" sz="2400" b="1" dirty="0" smtClean="0">
                <a:solidFill>
                  <a:srgbClr val="002060"/>
                </a:solidFill>
              </a:rPr>
              <a:t>B</a:t>
            </a:r>
            <a:r>
              <a:rPr lang="cs-CZ" sz="2400" dirty="0" smtClean="0"/>
              <a:t> .  </a:t>
            </a:r>
            <a:r>
              <a:rPr lang="cs-CZ" sz="2400" b="1" dirty="0" smtClean="0">
                <a:solidFill>
                  <a:srgbClr val="FF0000"/>
                </a:solidFill>
              </a:rPr>
              <a:t>a)</a:t>
            </a:r>
            <a:r>
              <a:rPr lang="cs-CZ" sz="2400" dirty="0" err="1" smtClean="0"/>
              <a:t>failed</a:t>
            </a:r>
            <a:r>
              <a:rPr lang="cs-CZ" sz="2400" dirty="0" smtClean="0"/>
              <a:t>  </a:t>
            </a:r>
            <a:r>
              <a:rPr lang="cs-CZ" sz="2400" b="1" dirty="0" smtClean="0">
                <a:solidFill>
                  <a:srgbClr val="FF0000"/>
                </a:solidFill>
              </a:rPr>
              <a:t>b) </a:t>
            </a:r>
            <a:r>
              <a:rPr lang="cs-CZ" sz="2400" dirty="0" smtClean="0"/>
              <a:t>had </a:t>
            </a:r>
            <a:r>
              <a:rPr lang="cs-CZ" sz="2400" dirty="0" err="1" smtClean="0"/>
              <a:t>failed</a:t>
            </a:r>
            <a:r>
              <a:rPr lang="cs-CZ" sz="2400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c) </a:t>
            </a:r>
            <a:r>
              <a:rPr lang="cs-CZ" sz="2400" dirty="0" err="1" smtClean="0"/>
              <a:t>were</a:t>
            </a:r>
            <a:r>
              <a:rPr lang="cs-CZ" sz="2400" dirty="0" smtClean="0"/>
              <a:t> </a:t>
            </a:r>
            <a:r>
              <a:rPr lang="cs-CZ" sz="2400" dirty="0" err="1" smtClean="0"/>
              <a:t>failed</a:t>
            </a:r>
            <a:endParaRPr lang="cs-CZ" sz="2400" dirty="0" smtClean="0"/>
          </a:p>
          <a:p>
            <a:r>
              <a:rPr lang="cs-CZ" sz="2400" dirty="0" smtClean="0"/>
              <a:t>He  </a:t>
            </a:r>
            <a:r>
              <a:rPr lang="cs-CZ" sz="2400" dirty="0" err="1" smtClean="0"/>
              <a:t>said</a:t>
            </a:r>
            <a:r>
              <a:rPr lang="cs-CZ" sz="2400" dirty="0" smtClean="0"/>
              <a:t>:“He </a:t>
            </a:r>
            <a:r>
              <a:rPr lang="cs-CZ" sz="2400" dirty="0" err="1" smtClean="0"/>
              <a:t>read</a:t>
            </a:r>
            <a:r>
              <a:rPr lang="cs-CZ" sz="2400" dirty="0" smtClean="0"/>
              <a:t> </a:t>
            </a:r>
            <a:r>
              <a:rPr lang="cs-CZ" sz="2400" dirty="0" err="1" smtClean="0"/>
              <a:t>that</a:t>
            </a:r>
            <a:r>
              <a:rPr lang="cs-CZ" sz="2400" dirty="0" smtClean="0"/>
              <a:t>, </a:t>
            </a:r>
            <a:r>
              <a:rPr lang="cs-CZ" sz="2400" dirty="0" err="1" smtClean="0"/>
              <a:t>yesterday</a:t>
            </a:r>
            <a:r>
              <a:rPr lang="cs-CZ" sz="2400" dirty="0" smtClean="0"/>
              <a:t>.“</a:t>
            </a:r>
          </a:p>
          <a:p>
            <a:r>
              <a:rPr lang="cs-CZ" sz="2400" dirty="0" smtClean="0"/>
              <a:t>He </a:t>
            </a:r>
            <a:r>
              <a:rPr lang="cs-CZ" sz="2400" dirty="0" err="1" smtClean="0"/>
              <a:t>said</a:t>
            </a:r>
            <a:r>
              <a:rPr lang="cs-CZ" sz="2400" dirty="0" smtClean="0"/>
              <a:t> (</a:t>
            </a:r>
            <a:r>
              <a:rPr lang="cs-CZ" sz="2400" dirty="0" err="1" smtClean="0"/>
              <a:t>that</a:t>
            </a:r>
            <a:r>
              <a:rPr lang="cs-CZ" sz="2400" dirty="0" smtClean="0"/>
              <a:t>) he</a:t>
            </a:r>
            <a:r>
              <a:rPr lang="cs-CZ" sz="2400" dirty="0" smtClean="0">
                <a:solidFill>
                  <a:srgbClr val="002060"/>
                </a:solidFill>
              </a:rPr>
              <a:t> </a:t>
            </a:r>
            <a:r>
              <a:rPr lang="cs-CZ" sz="2400" b="1" dirty="0" smtClean="0">
                <a:solidFill>
                  <a:srgbClr val="002060"/>
                </a:solidFill>
              </a:rPr>
              <a:t>B</a:t>
            </a:r>
            <a:r>
              <a:rPr lang="cs-CZ" sz="2400" dirty="0" smtClean="0">
                <a:solidFill>
                  <a:srgbClr val="002060"/>
                </a:solidFill>
              </a:rPr>
              <a:t>  </a:t>
            </a:r>
            <a:r>
              <a:rPr lang="cs-CZ" sz="2400" dirty="0" err="1" smtClean="0"/>
              <a:t>that</a:t>
            </a:r>
            <a:r>
              <a:rPr lang="cs-CZ" sz="2400" dirty="0" smtClean="0"/>
              <a:t> </a:t>
            </a:r>
            <a:r>
              <a:rPr lang="cs-CZ" sz="2400" dirty="0" err="1" smtClean="0"/>
              <a:t>yesterday</a:t>
            </a:r>
            <a:r>
              <a:rPr lang="cs-CZ" sz="2400" dirty="0" smtClean="0"/>
              <a:t>. </a:t>
            </a:r>
            <a:r>
              <a:rPr lang="cs-CZ" sz="2400" b="1" dirty="0" smtClean="0">
                <a:solidFill>
                  <a:srgbClr val="FF0000"/>
                </a:solidFill>
              </a:rPr>
              <a:t>a)</a:t>
            </a:r>
            <a:r>
              <a:rPr lang="cs-CZ" sz="2400" dirty="0" err="1" smtClean="0"/>
              <a:t>read</a:t>
            </a:r>
            <a:r>
              <a:rPr lang="cs-CZ" sz="2400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b)</a:t>
            </a:r>
            <a:r>
              <a:rPr lang="cs-CZ" sz="2400" dirty="0" smtClean="0"/>
              <a:t>had </a:t>
            </a:r>
            <a:r>
              <a:rPr lang="cs-CZ" sz="2400" dirty="0" err="1" smtClean="0"/>
              <a:t>read</a:t>
            </a:r>
            <a:r>
              <a:rPr lang="cs-CZ" sz="2400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c)</a:t>
            </a:r>
            <a:r>
              <a:rPr lang="cs-CZ" sz="2400" dirty="0" err="1" smtClean="0"/>
              <a:t>reads</a:t>
            </a:r>
            <a:endParaRPr lang="cs-CZ" sz="2400" dirty="0" smtClean="0"/>
          </a:p>
          <a:p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said</a:t>
            </a:r>
            <a:r>
              <a:rPr lang="cs-CZ" sz="2400" dirty="0" smtClean="0"/>
              <a:t>:“ I had </a:t>
            </a:r>
            <a:r>
              <a:rPr lang="cs-CZ" sz="2400" dirty="0" err="1" smtClean="0"/>
              <a:t>seen</a:t>
            </a:r>
            <a:r>
              <a:rPr lang="cs-CZ" sz="2400" dirty="0" smtClean="0"/>
              <a:t> </a:t>
            </a:r>
            <a:r>
              <a:rPr lang="cs-CZ" sz="2400" dirty="0" err="1" smtClean="0"/>
              <a:t>him</a:t>
            </a:r>
            <a:r>
              <a:rPr lang="cs-CZ" sz="2400" dirty="0" smtClean="0"/>
              <a:t> </a:t>
            </a:r>
            <a:r>
              <a:rPr lang="cs-CZ" sz="2400" dirty="0" err="1" smtClean="0"/>
              <a:t>before</a:t>
            </a:r>
            <a:r>
              <a:rPr lang="cs-CZ" sz="2400" dirty="0" smtClean="0"/>
              <a:t>! “</a:t>
            </a:r>
          </a:p>
          <a:p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said</a:t>
            </a:r>
            <a:r>
              <a:rPr lang="cs-CZ" sz="2400" dirty="0" smtClean="0"/>
              <a:t> (</a:t>
            </a:r>
            <a:r>
              <a:rPr lang="cs-CZ" sz="2400" dirty="0" err="1" smtClean="0"/>
              <a:t>that</a:t>
            </a:r>
            <a:r>
              <a:rPr lang="cs-CZ" sz="2400" dirty="0" smtClean="0"/>
              <a:t>) </a:t>
            </a: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b="1" dirty="0" smtClean="0">
                <a:solidFill>
                  <a:srgbClr val="00B050"/>
                </a:solidFill>
              </a:rPr>
              <a:t> </a:t>
            </a:r>
            <a:r>
              <a:rPr lang="cs-CZ" sz="2400" b="1" dirty="0" smtClean="0">
                <a:solidFill>
                  <a:srgbClr val="002060"/>
                </a:solidFill>
              </a:rPr>
              <a:t>A</a:t>
            </a:r>
            <a:r>
              <a:rPr lang="cs-CZ" sz="2400" b="1" dirty="0" smtClean="0">
                <a:solidFill>
                  <a:srgbClr val="00B050"/>
                </a:solidFill>
              </a:rPr>
              <a:t>  </a:t>
            </a:r>
            <a:r>
              <a:rPr lang="cs-CZ" sz="2400" dirty="0" err="1" smtClean="0"/>
              <a:t>before</a:t>
            </a:r>
            <a:r>
              <a:rPr lang="cs-CZ" sz="2400" dirty="0" smtClean="0"/>
              <a:t>.  </a:t>
            </a:r>
            <a:r>
              <a:rPr lang="cs-CZ" sz="2400" b="1" dirty="0" smtClean="0">
                <a:solidFill>
                  <a:srgbClr val="FF0000"/>
                </a:solidFill>
              </a:rPr>
              <a:t>a) </a:t>
            </a:r>
            <a:r>
              <a:rPr lang="cs-CZ" sz="2400" dirty="0" smtClean="0"/>
              <a:t>had </a:t>
            </a:r>
            <a:r>
              <a:rPr lang="cs-CZ" sz="2400" dirty="0" err="1" smtClean="0"/>
              <a:t>seen</a:t>
            </a:r>
            <a:r>
              <a:rPr lang="cs-CZ" sz="2400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b) </a:t>
            </a:r>
            <a:r>
              <a:rPr lang="cs-CZ" sz="2400" dirty="0" err="1" smtClean="0"/>
              <a:t>saw</a:t>
            </a:r>
            <a:r>
              <a:rPr lang="cs-CZ" sz="2400" dirty="0" smtClean="0"/>
              <a:t> </a:t>
            </a:r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c) </a:t>
            </a:r>
            <a:r>
              <a:rPr lang="cs-CZ" sz="2400" dirty="0" err="1" smtClean="0"/>
              <a:t>see</a:t>
            </a:r>
            <a:endParaRPr lang="cs-CZ" sz="2400" dirty="0" smtClean="0"/>
          </a:p>
          <a:p>
            <a:r>
              <a:rPr lang="cs-CZ" sz="2400" dirty="0" smtClean="0"/>
              <a:t>He </a:t>
            </a:r>
            <a:r>
              <a:rPr lang="cs-CZ" sz="2400" dirty="0" err="1" smtClean="0"/>
              <a:t>said</a:t>
            </a:r>
            <a:r>
              <a:rPr lang="cs-CZ" sz="2400" dirty="0" smtClean="0"/>
              <a:t>:“ I </a:t>
            </a:r>
            <a:r>
              <a:rPr lang="cs-CZ" sz="2400" dirty="0" err="1" smtClean="0"/>
              <a:t>will</a:t>
            </a:r>
            <a:r>
              <a:rPr lang="cs-CZ" sz="2400" dirty="0" smtClean="0"/>
              <a:t> </a:t>
            </a:r>
            <a:r>
              <a:rPr lang="cs-CZ" sz="2400" dirty="0" err="1" smtClean="0"/>
              <a:t>come</a:t>
            </a:r>
            <a:r>
              <a:rPr lang="cs-CZ" sz="2400" dirty="0" smtClean="0"/>
              <a:t> </a:t>
            </a:r>
            <a:r>
              <a:rPr lang="cs-CZ" sz="2400" dirty="0" err="1" smtClean="0"/>
              <a:t>soon</a:t>
            </a:r>
            <a:r>
              <a:rPr lang="cs-CZ" sz="2400" dirty="0" smtClean="0"/>
              <a:t>!“</a:t>
            </a:r>
          </a:p>
          <a:p>
            <a:r>
              <a:rPr lang="cs-CZ" sz="2400" dirty="0" smtClean="0"/>
              <a:t>He sad (</a:t>
            </a:r>
            <a:r>
              <a:rPr lang="cs-CZ" sz="2400" dirty="0" err="1" smtClean="0"/>
              <a:t>that</a:t>
            </a:r>
            <a:r>
              <a:rPr lang="cs-CZ" sz="2400" dirty="0" smtClean="0"/>
              <a:t>) he</a:t>
            </a:r>
            <a:r>
              <a:rPr lang="cs-CZ" sz="2400" b="1" dirty="0" smtClean="0">
                <a:solidFill>
                  <a:srgbClr val="00B050"/>
                </a:solidFill>
              </a:rPr>
              <a:t> </a:t>
            </a:r>
            <a:r>
              <a:rPr lang="cs-CZ" sz="2400" b="1" dirty="0" smtClean="0">
                <a:solidFill>
                  <a:srgbClr val="002060"/>
                </a:solidFill>
              </a:rPr>
              <a:t>C </a:t>
            </a:r>
            <a:r>
              <a:rPr lang="cs-CZ" sz="2400" b="1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/>
              <a:t>soon</a:t>
            </a:r>
            <a:r>
              <a:rPr lang="cs-CZ" sz="2400" dirty="0" smtClean="0"/>
              <a:t>. </a:t>
            </a:r>
            <a:r>
              <a:rPr lang="cs-CZ" sz="2400" b="1" dirty="0" smtClean="0">
                <a:solidFill>
                  <a:srgbClr val="FF0000"/>
                </a:solidFill>
              </a:rPr>
              <a:t> a) </a:t>
            </a:r>
            <a:r>
              <a:rPr lang="cs-CZ" sz="2400" dirty="0" err="1" smtClean="0"/>
              <a:t>came</a:t>
            </a:r>
            <a:r>
              <a:rPr lang="cs-CZ" sz="2400" dirty="0" smtClean="0"/>
              <a:t>  </a:t>
            </a:r>
            <a:r>
              <a:rPr lang="cs-CZ" sz="2400" b="1" dirty="0" smtClean="0">
                <a:solidFill>
                  <a:srgbClr val="FF0000"/>
                </a:solidFill>
              </a:rPr>
              <a:t>b) </a:t>
            </a:r>
            <a:r>
              <a:rPr lang="cs-CZ" sz="2400" dirty="0" err="1" smtClean="0"/>
              <a:t>comes</a:t>
            </a:r>
            <a:r>
              <a:rPr lang="cs-CZ" sz="2400" dirty="0" smtClean="0"/>
              <a:t>  </a:t>
            </a:r>
            <a:r>
              <a:rPr lang="cs-CZ" sz="2400" b="1" dirty="0" smtClean="0">
                <a:solidFill>
                  <a:srgbClr val="FF0000"/>
                </a:solidFill>
              </a:rPr>
              <a:t>c) </a:t>
            </a:r>
            <a:r>
              <a:rPr lang="cs-CZ" sz="2400" dirty="0" err="1" smtClean="0"/>
              <a:t>would</a:t>
            </a:r>
            <a:r>
              <a:rPr lang="cs-CZ" sz="2400" dirty="0" smtClean="0"/>
              <a:t> </a:t>
            </a:r>
            <a:r>
              <a:rPr lang="cs-CZ" sz="2400" dirty="0" err="1" smtClean="0"/>
              <a:t>come</a:t>
            </a:r>
            <a:endParaRPr lang="cs-CZ" sz="2400" dirty="0" smtClean="0"/>
          </a:p>
          <a:p>
            <a:endParaRPr lang="cs-CZ" sz="2400" dirty="0" smtClean="0"/>
          </a:p>
          <a:p>
            <a:endParaRPr lang="en-US" sz="2400" b="1" dirty="0"/>
          </a:p>
        </p:txBody>
      </p:sp>
    </p:spTree>
    <p:extLst>
      <p:ext uri="{BB962C8B-B14F-4D97-AF65-F5344CB8AC3E}">
        <p14:creationId xmlns="" xmlns:p14="http://schemas.microsoft.com/office/powerpoint/2010/main" val="111717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3600" dirty="0" err="1" smtClean="0"/>
              <a:t>Scratch</a:t>
            </a:r>
            <a:r>
              <a:rPr lang="cs-CZ" sz="3600" dirty="0" smtClean="0"/>
              <a:t> </a:t>
            </a:r>
            <a:r>
              <a:rPr lang="cs-CZ" sz="3600" dirty="0" err="1" smtClean="0"/>
              <a:t>out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wrong</a:t>
            </a:r>
            <a:r>
              <a:rPr lang="cs-CZ" sz="3600" dirty="0" smtClean="0"/>
              <a:t> </a:t>
            </a:r>
            <a:r>
              <a:rPr lang="cs-CZ" sz="3600" dirty="0" err="1" smtClean="0"/>
              <a:t>ones</a:t>
            </a:r>
            <a:r>
              <a:rPr lang="cs-CZ" sz="3600" dirty="0" smtClean="0"/>
              <a:t>/</a:t>
            </a:r>
            <a:r>
              <a:rPr lang="cs-CZ" sz="3600" dirty="0" err="1" smtClean="0"/>
              <a:t>which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dirty="0" err="1" smtClean="0"/>
              <a:t>right</a:t>
            </a:r>
            <a:r>
              <a:rPr lang="cs-CZ" sz="3600" dirty="0" smtClean="0"/>
              <a:t>?</a:t>
            </a:r>
            <a:endParaRPr lang="en-US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a) “Hello, </a:t>
            </a:r>
            <a:r>
              <a:rPr lang="cs-CZ" sz="2400" dirty="0" err="1" smtClean="0"/>
              <a:t>can</a:t>
            </a:r>
            <a:r>
              <a:rPr lang="cs-CZ" sz="2400" dirty="0" smtClean="0"/>
              <a:t>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help</a:t>
            </a:r>
            <a:r>
              <a:rPr lang="cs-CZ" sz="2400" dirty="0" smtClean="0"/>
              <a:t> </a:t>
            </a:r>
            <a:r>
              <a:rPr lang="cs-CZ" sz="2400" dirty="0" err="1" smtClean="0"/>
              <a:t>me</a:t>
            </a:r>
            <a:r>
              <a:rPr lang="cs-CZ" sz="2400" dirty="0" smtClean="0"/>
              <a:t>?“</a:t>
            </a:r>
          </a:p>
          <a:p>
            <a:pPr marL="0" indent="0">
              <a:buNone/>
            </a:pP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asked</a:t>
            </a:r>
            <a:r>
              <a:rPr lang="cs-CZ" sz="2400" dirty="0" smtClean="0"/>
              <a:t> </a:t>
            </a:r>
            <a:r>
              <a:rPr lang="cs-CZ" sz="2400" dirty="0" err="1" smtClean="0"/>
              <a:t>if</a:t>
            </a:r>
            <a:r>
              <a:rPr lang="cs-CZ" sz="2400" dirty="0" smtClean="0"/>
              <a:t> </a:t>
            </a:r>
            <a:r>
              <a:rPr lang="cs-CZ" sz="2400" dirty="0" err="1" smtClean="0"/>
              <a:t>we</a:t>
            </a:r>
            <a:r>
              <a:rPr lang="cs-CZ" sz="2400" dirty="0" smtClean="0"/>
              <a:t> </a:t>
            </a:r>
            <a:r>
              <a:rPr lang="cs-CZ" sz="2400" i="1" dirty="0" err="1" smtClean="0"/>
              <a:t>can</a:t>
            </a:r>
            <a:r>
              <a:rPr lang="cs-CZ" sz="2400" i="1" dirty="0" smtClean="0"/>
              <a:t>/</a:t>
            </a:r>
            <a:r>
              <a:rPr lang="cs-CZ" sz="2400" i="1" dirty="0" err="1" smtClean="0"/>
              <a:t>could</a:t>
            </a:r>
            <a:r>
              <a:rPr lang="cs-CZ" sz="2400" i="1" dirty="0" smtClean="0"/>
              <a:t>/had </a:t>
            </a:r>
            <a:r>
              <a:rPr lang="cs-CZ" sz="2400" i="1" dirty="0" err="1" smtClean="0"/>
              <a:t>could</a:t>
            </a:r>
            <a:r>
              <a:rPr lang="cs-CZ" sz="2400" i="1" dirty="0" smtClean="0"/>
              <a:t> </a:t>
            </a:r>
            <a:r>
              <a:rPr lang="cs-CZ" sz="2400" dirty="0" err="1" smtClean="0"/>
              <a:t>help</a:t>
            </a:r>
            <a:r>
              <a:rPr lang="cs-CZ" sz="2400" dirty="0" smtClean="0"/>
              <a:t> he.</a:t>
            </a:r>
          </a:p>
          <a:p>
            <a:pPr marL="0" indent="0">
              <a:buNone/>
            </a:pPr>
            <a:r>
              <a:rPr lang="cs-CZ" sz="2400" dirty="0" smtClean="0"/>
              <a:t>b) “I </a:t>
            </a:r>
            <a:r>
              <a:rPr lang="cs-CZ" sz="2400" dirty="0" err="1" smtClean="0"/>
              <a:t>didn´t</a:t>
            </a:r>
            <a:r>
              <a:rPr lang="cs-CZ" sz="2400" dirty="0" smtClean="0"/>
              <a:t> </a:t>
            </a:r>
            <a:r>
              <a:rPr lang="cs-CZ" sz="2400" dirty="0" err="1" smtClean="0"/>
              <a:t>enjoy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meal</a:t>
            </a:r>
            <a:r>
              <a:rPr lang="cs-CZ" sz="2400" dirty="0" smtClean="0"/>
              <a:t>!“</a:t>
            </a:r>
          </a:p>
          <a:p>
            <a:pPr marL="0" indent="0">
              <a:buNone/>
            </a:pPr>
            <a:r>
              <a:rPr lang="cs-CZ" sz="2400" dirty="0" smtClean="0"/>
              <a:t>He </a:t>
            </a:r>
            <a:r>
              <a:rPr lang="cs-CZ" sz="2400" dirty="0" err="1" smtClean="0"/>
              <a:t>said</a:t>
            </a:r>
            <a:r>
              <a:rPr lang="cs-CZ" sz="2400" dirty="0" smtClean="0"/>
              <a:t> </a:t>
            </a:r>
            <a:r>
              <a:rPr lang="cs-CZ" sz="2400" dirty="0" err="1" smtClean="0"/>
              <a:t>that</a:t>
            </a:r>
            <a:r>
              <a:rPr lang="cs-CZ" sz="2400" dirty="0" smtClean="0"/>
              <a:t> </a:t>
            </a:r>
            <a:r>
              <a:rPr lang="cs-CZ" sz="2400" i="1" dirty="0" smtClean="0"/>
              <a:t>he </a:t>
            </a:r>
            <a:r>
              <a:rPr lang="cs-CZ" sz="2400" i="1" dirty="0" err="1" smtClean="0"/>
              <a:t>doesn´t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enjoy</a:t>
            </a:r>
            <a:r>
              <a:rPr lang="cs-CZ" sz="2400" i="1" dirty="0" smtClean="0"/>
              <a:t>/</a:t>
            </a:r>
            <a:r>
              <a:rPr lang="cs-CZ" sz="2400" i="1" dirty="0" err="1" smtClean="0"/>
              <a:t>enjoyed</a:t>
            </a:r>
            <a:r>
              <a:rPr lang="cs-CZ" sz="2400" i="1" dirty="0" smtClean="0"/>
              <a:t>/</a:t>
            </a:r>
            <a:r>
              <a:rPr lang="cs-CZ" sz="2400" i="1" dirty="0" err="1" smtClean="0"/>
              <a:t>hadn´t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enjoyed</a:t>
            </a:r>
            <a:r>
              <a:rPr lang="cs-CZ" sz="2400" i="1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meal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c) “ Ann </a:t>
            </a:r>
            <a:r>
              <a:rPr lang="cs-CZ" sz="2400" dirty="0" err="1" smtClean="0"/>
              <a:t>will</a:t>
            </a:r>
            <a:r>
              <a:rPr lang="cs-CZ" sz="2400" dirty="0" smtClean="0"/>
              <a:t> </a:t>
            </a:r>
            <a:r>
              <a:rPr lang="cs-CZ" sz="2400" dirty="0" err="1" smtClean="0"/>
              <a:t>bring</a:t>
            </a:r>
            <a:r>
              <a:rPr lang="cs-CZ" sz="2400" dirty="0" smtClean="0"/>
              <a:t> </a:t>
            </a:r>
            <a:r>
              <a:rPr lang="cs-CZ" sz="2400" dirty="0" err="1" smtClean="0"/>
              <a:t>it</a:t>
            </a:r>
            <a:r>
              <a:rPr lang="cs-CZ" sz="2400" dirty="0" smtClean="0"/>
              <a:t>.“</a:t>
            </a:r>
          </a:p>
          <a:p>
            <a:pPr marL="0" indent="0">
              <a:buNone/>
            </a:pPr>
            <a:r>
              <a:rPr lang="cs-CZ" sz="2400" dirty="0" smtClean="0"/>
              <a:t>He </a:t>
            </a:r>
            <a:r>
              <a:rPr lang="cs-CZ" sz="2400" dirty="0" err="1" smtClean="0"/>
              <a:t>said</a:t>
            </a:r>
            <a:r>
              <a:rPr lang="cs-CZ" sz="2400" dirty="0" smtClean="0"/>
              <a:t> </a:t>
            </a:r>
            <a:r>
              <a:rPr lang="cs-CZ" sz="2400" dirty="0" err="1" smtClean="0"/>
              <a:t>that</a:t>
            </a:r>
            <a:r>
              <a:rPr lang="cs-CZ" sz="2400" dirty="0" smtClean="0"/>
              <a:t> Ann </a:t>
            </a:r>
            <a:r>
              <a:rPr lang="cs-CZ" sz="2400" i="1" dirty="0" err="1" smtClean="0"/>
              <a:t>would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bring</a:t>
            </a:r>
            <a:r>
              <a:rPr lang="cs-CZ" sz="2400" i="1" dirty="0" smtClean="0"/>
              <a:t>/had </a:t>
            </a:r>
            <a:r>
              <a:rPr lang="cs-CZ" sz="2400" i="1" dirty="0" err="1" smtClean="0"/>
              <a:t>bring</a:t>
            </a:r>
            <a:r>
              <a:rPr lang="cs-CZ" sz="2400" i="1" dirty="0" smtClean="0"/>
              <a:t>/</a:t>
            </a:r>
            <a:r>
              <a:rPr lang="cs-CZ" sz="2400" i="1" dirty="0" err="1" smtClean="0"/>
              <a:t>brings</a:t>
            </a:r>
            <a:r>
              <a:rPr lang="cs-CZ" sz="2400" i="1" dirty="0" smtClean="0"/>
              <a:t> </a:t>
            </a:r>
            <a:r>
              <a:rPr lang="cs-CZ" sz="2400" dirty="0" err="1" smtClean="0"/>
              <a:t>it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d) “</a:t>
            </a:r>
            <a:r>
              <a:rPr lang="cs-CZ" sz="2400" dirty="0" err="1" smtClean="0"/>
              <a:t>Who</a:t>
            </a:r>
            <a:r>
              <a:rPr lang="cs-CZ" sz="2400" dirty="0" smtClean="0"/>
              <a:t> </a:t>
            </a:r>
            <a:r>
              <a:rPr lang="cs-CZ" sz="2400" dirty="0" err="1" smtClean="0"/>
              <a:t>told</a:t>
            </a:r>
            <a:r>
              <a:rPr lang="cs-CZ" sz="2400" dirty="0" smtClean="0"/>
              <a:t> her </a:t>
            </a:r>
            <a:r>
              <a:rPr lang="cs-CZ" sz="2400" dirty="0" err="1" smtClean="0"/>
              <a:t>about</a:t>
            </a:r>
            <a:r>
              <a:rPr lang="cs-CZ" sz="2400" dirty="0" smtClean="0"/>
              <a:t> </a:t>
            </a:r>
            <a:r>
              <a:rPr lang="cs-CZ" sz="2400" dirty="0" err="1" smtClean="0"/>
              <a:t>it</a:t>
            </a:r>
            <a:r>
              <a:rPr lang="cs-CZ" sz="2400" dirty="0" smtClean="0"/>
              <a:t>?“</a:t>
            </a:r>
          </a:p>
          <a:p>
            <a:pPr marL="0" indent="0">
              <a:buNone/>
            </a:pPr>
            <a:r>
              <a:rPr lang="cs-CZ" sz="2400" dirty="0" err="1" smtClean="0"/>
              <a:t>They</a:t>
            </a:r>
            <a:r>
              <a:rPr lang="cs-CZ" sz="2400" dirty="0" smtClean="0"/>
              <a:t> </a:t>
            </a:r>
            <a:r>
              <a:rPr lang="cs-CZ" sz="2400" dirty="0" err="1" smtClean="0"/>
              <a:t>asked</a:t>
            </a:r>
            <a:r>
              <a:rPr lang="cs-CZ" sz="2400" dirty="0" smtClean="0"/>
              <a:t> </a:t>
            </a:r>
            <a:r>
              <a:rPr lang="cs-CZ" sz="2400" dirty="0" err="1" smtClean="0"/>
              <a:t>who</a:t>
            </a:r>
            <a:r>
              <a:rPr lang="cs-CZ" sz="2400" dirty="0" smtClean="0"/>
              <a:t> </a:t>
            </a:r>
            <a:r>
              <a:rPr lang="cs-CZ" sz="2400" i="1" dirty="0" smtClean="0"/>
              <a:t>had </a:t>
            </a:r>
            <a:r>
              <a:rPr lang="cs-CZ" sz="2400" i="1" dirty="0" err="1" smtClean="0"/>
              <a:t>told</a:t>
            </a:r>
            <a:r>
              <a:rPr lang="cs-CZ" sz="2400" i="1" dirty="0" smtClean="0"/>
              <a:t>/</a:t>
            </a:r>
            <a:r>
              <a:rPr lang="cs-CZ" sz="2400" i="1" dirty="0" err="1" smtClean="0"/>
              <a:t>will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tell</a:t>
            </a:r>
            <a:r>
              <a:rPr lang="cs-CZ" sz="2400" i="1" dirty="0" smtClean="0"/>
              <a:t>/has </a:t>
            </a:r>
            <a:r>
              <a:rPr lang="cs-CZ" sz="2400" i="1" dirty="0" err="1" smtClean="0"/>
              <a:t>told</a:t>
            </a:r>
            <a:r>
              <a:rPr lang="cs-CZ" sz="2400" i="1" dirty="0" smtClean="0"/>
              <a:t> </a:t>
            </a:r>
            <a:r>
              <a:rPr lang="cs-CZ" sz="2400" dirty="0" smtClean="0"/>
              <a:t>her </a:t>
            </a:r>
            <a:r>
              <a:rPr lang="cs-CZ" sz="2400" dirty="0" err="1" smtClean="0"/>
              <a:t>about</a:t>
            </a:r>
            <a:r>
              <a:rPr lang="cs-CZ" sz="2400" dirty="0" smtClean="0"/>
              <a:t> </a:t>
            </a:r>
            <a:r>
              <a:rPr lang="cs-CZ" sz="2400" dirty="0" err="1" smtClean="0"/>
              <a:t>it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e) “</a:t>
            </a:r>
            <a:r>
              <a:rPr lang="cs-CZ" sz="2400" dirty="0" err="1" smtClean="0"/>
              <a:t>Why</a:t>
            </a:r>
            <a:r>
              <a:rPr lang="cs-CZ" sz="2400" dirty="0" smtClean="0"/>
              <a:t> has he </a:t>
            </a:r>
            <a:r>
              <a:rPr lang="cs-CZ" sz="2400" dirty="0" err="1" smtClean="0"/>
              <a:t>read</a:t>
            </a:r>
            <a:r>
              <a:rPr lang="cs-CZ" sz="2400" dirty="0" smtClean="0"/>
              <a:t> </a:t>
            </a:r>
            <a:r>
              <a:rPr lang="cs-CZ" sz="2400" dirty="0" err="1" smtClean="0"/>
              <a:t>it</a:t>
            </a:r>
            <a:r>
              <a:rPr lang="cs-CZ" sz="2400" dirty="0" smtClean="0"/>
              <a:t>?“</a:t>
            </a:r>
          </a:p>
          <a:p>
            <a:pPr marL="0" indent="0">
              <a:buNone/>
            </a:pP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asked</a:t>
            </a:r>
            <a:r>
              <a:rPr lang="cs-CZ" sz="2400" dirty="0" smtClean="0"/>
              <a:t> </a:t>
            </a:r>
            <a:r>
              <a:rPr lang="cs-CZ" sz="2400" dirty="0" err="1" smtClean="0"/>
              <a:t>why</a:t>
            </a:r>
            <a:r>
              <a:rPr lang="cs-CZ" sz="2400" dirty="0" smtClean="0"/>
              <a:t> he </a:t>
            </a:r>
            <a:r>
              <a:rPr lang="cs-CZ" sz="2400" i="1" dirty="0" err="1" smtClean="0"/>
              <a:t>read</a:t>
            </a:r>
            <a:r>
              <a:rPr lang="cs-CZ" sz="2400" i="1" dirty="0" smtClean="0"/>
              <a:t>/had </a:t>
            </a:r>
            <a:r>
              <a:rPr lang="cs-CZ" sz="2400" i="1" dirty="0" err="1" smtClean="0"/>
              <a:t>read</a:t>
            </a:r>
            <a:r>
              <a:rPr lang="cs-CZ" sz="2400" i="1" dirty="0" smtClean="0"/>
              <a:t>/</a:t>
            </a:r>
            <a:r>
              <a:rPr lang="cs-CZ" sz="2400" i="1" dirty="0" err="1" smtClean="0"/>
              <a:t>wil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read</a:t>
            </a:r>
            <a:r>
              <a:rPr lang="cs-CZ" sz="2400" i="1" dirty="0" smtClean="0"/>
              <a:t> </a:t>
            </a:r>
            <a:r>
              <a:rPr lang="cs-CZ" sz="2400" dirty="0" err="1" smtClean="0"/>
              <a:t>it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f) “</a:t>
            </a:r>
            <a:r>
              <a:rPr lang="cs-CZ" sz="2400" dirty="0" err="1" smtClean="0"/>
              <a:t>He´s</a:t>
            </a:r>
            <a:r>
              <a:rPr lang="cs-CZ" sz="2400" dirty="0" smtClean="0"/>
              <a:t> </a:t>
            </a:r>
            <a:r>
              <a:rPr lang="cs-CZ" sz="2400" dirty="0" err="1" smtClean="0"/>
              <a:t>going</a:t>
            </a:r>
            <a:r>
              <a:rPr lang="cs-CZ" sz="2400" dirty="0" smtClean="0"/>
              <a:t> </a:t>
            </a:r>
            <a:r>
              <a:rPr lang="cs-CZ" sz="2400" dirty="0" err="1" smtClean="0"/>
              <a:t>home</a:t>
            </a:r>
            <a:r>
              <a:rPr lang="cs-CZ" sz="2400" dirty="0" smtClean="0"/>
              <a:t>!“</a:t>
            </a:r>
          </a:p>
          <a:p>
            <a:pPr marL="0" indent="0">
              <a:buNone/>
            </a:pPr>
            <a:r>
              <a:rPr lang="cs-CZ" sz="2400" dirty="0" err="1" smtClean="0"/>
              <a:t>They</a:t>
            </a:r>
            <a:r>
              <a:rPr lang="cs-CZ" sz="2400" dirty="0" smtClean="0"/>
              <a:t> </a:t>
            </a:r>
            <a:r>
              <a:rPr lang="cs-CZ" sz="2400" dirty="0" err="1" smtClean="0"/>
              <a:t>told</a:t>
            </a:r>
            <a:r>
              <a:rPr lang="cs-CZ" sz="2400" dirty="0" smtClean="0"/>
              <a:t> </a:t>
            </a:r>
            <a:r>
              <a:rPr lang="cs-CZ" sz="2400" dirty="0" err="1" smtClean="0"/>
              <a:t>us</a:t>
            </a:r>
            <a:r>
              <a:rPr lang="cs-CZ" sz="2400" dirty="0" smtClean="0"/>
              <a:t> (</a:t>
            </a:r>
            <a:r>
              <a:rPr lang="cs-CZ" sz="2400" dirty="0" err="1" smtClean="0"/>
              <a:t>that</a:t>
            </a:r>
            <a:r>
              <a:rPr lang="cs-CZ" sz="2400" dirty="0" smtClean="0"/>
              <a:t>) he </a:t>
            </a:r>
            <a:r>
              <a:rPr lang="cs-CZ" sz="2400" i="1" dirty="0" err="1" smtClean="0"/>
              <a:t>was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going</a:t>
            </a:r>
            <a:r>
              <a:rPr lang="cs-CZ" sz="2400" i="1" dirty="0" smtClean="0"/>
              <a:t>/</a:t>
            </a:r>
            <a:r>
              <a:rPr lang="cs-CZ" sz="2400" i="1" dirty="0" err="1" smtClean="0"/>
              <a:t>went</a:t>
            </a:r>
            <a:r>
              <a:rPr lang="cs-CZ" sz="2400" i="1" dirty="0" smtClean="0"/>
              <a:t>/ has </a:t>
            </a:r>
            <a:r>
              <a:rPr lang="cs-CZ" sz="2400" i="1" dirty="0" err="1" smtClean="0"/>
              <a:t>gone</a:t>
            </a:r>
            <a:r>
              <a:rPr lang="cs-CZ" sz="2400" i="1" dirty="0" smtClean="0"/>
              <a:t> </a:t>
            </a:r>
            <a:r>
              <a:rPr lang="cs-CZ" sz="2400" dirty="0" err="1" smtClean="0"/>
              <a:t>home</a:t>
            </a:r>
            <a:endParaRPr lang="en-US" sz="2400" dirty="0"/>
          </a:p>
        </p:txBody>
      </p:sp>
    </p:spTree>
    <p:extLst>
      <p:ext uri="{BB962C8B-B14F-4D97-AF65-F5344CB8AC3E}">
        <p14:creationId xmlns="" xmlns:p14="http://schemas.microsoft.com/office/powerpoint/2010/main" val="114915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3600" dirty="0" err="1" smtClean="0"/>
              <a:t>Scratch</a:t>
            </a:r>
            <a:r>
              <a:rPr lang="cs-CZ" sz="3600" dirty="0" smtClean="0"/>
              <a:t> </a:t>
            </a:r>
            <a:r>
              <a:rPr lang="cs-CZ" sz="3600" dirty="0" err="1" smtClean="0"/>
              <a:t>out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wrong</a:t>
            </a:r>
            <a:r>
              <a:rPr lang="cs-CZ" sz="3600" dirty="0" smtClean="0"/>
              <a:t> </a:t>
            </a:r>
            <a:r>
              <a:rPr lang="cs-CZ" sz="3600" dirty="0" err="1" smtClean="0"/>
              <a:t>oneswhich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dirty="0" err="1" smtClean="0"/>
              <a:t>right</a:t>
            </a:r>
            <a:r>
              <a:rPr lang="cs-CZ" sz="3600" dirty="0" smtClean="0"/>
              <a:t>?</a:t>
            </a:r>
            <a:endParaRPr lang="en-US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a) “Hello, </a:t>
            </a:r>
            <a:r>
              <a:rPr lang="cs-CZ" sz="2400" dirty="0" err="1" smtClean="0"/>
              <a:t>can</a:t>
            </a:r>
            <a:r>
              <a:rPr lang="cs-CZ" sz="2400" dirty="0" smtClean="0"/>
              <a:t>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help</a:t>
            </a:r>
            <a:r>
              <a:rPr lang="cs-CZ" sz="2400" dirty="0" smtClean="0"/>
              <a:t> </a:t>
            </a:r>
            <a:r>
              <a:rPr lang="cs-CZ" sz="2400" dirty="0" err="1" smtClean="0"/>
              <a:t>me</a:t>
            </a:r>
            <a:r>
              <a:rPr lang="cs-CZ" sz="2400" dirty="0" smtClean="0"/>
              <a:t>?“</a:t>
            </a:r>
          </a:p>
          <a:p>
            <a:pPr marL="0" indent="0">
              <a:buNone/>
            </a:pP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asked</a:t>
            </a:r>
            <a:r>
              <a:rPr lang="cs-CZ" sz="2400" dirty="0" smtClean="0"/>
              <a:t> </a:t>
            </a:r>
            <a:r>
              <a:rPr lang="cs-CZ" sz="2400" dirty="0" err="1" smtClean="0"/>
              <a:t>if</a:t>
            </a:r>
            <a:r>
              <a:rPr lang="cs-CZ" sz="2400" dirty="0" smtClean="0"/>
              <a:t> </a:t>
            </a:r>
            <a:r>
              <a:rPr lang="cs-CZ" sz="2400" dirty="0" err="1" smtClean="0"/>
              <a:t>we</a:t>
            </a:r>
            <a:r>
              <a:rPr lang="cs-CZ" sz="2400" dirty="0" smtClean="0"/>
              <a:t> </a:t>
            </a:r>
            <a:r>
              <a:rPr lang="cs-CZ" sz="2400" i="1" dirty="0" err="1" smtClean="0"/>
              <a:t>can</a:t>
            </a:r>
            <a:r>
              <a:rPr lang="cs-CZ" sz="2400" i="1" dirty="0" smtClean="0"/>
              <a:t>/</a:t>
            </a:r>
            <a:r>
              <a:rPr lang="cs-CZ" sz="2400" b="1" i="1" dirty="0" err="1" smtClean="0">
                <a:solidFill>
                  <a:srgbClr val="FF0000"/>
                </a:solidFill>
              </a:rPr>
              <a:t>could</a:t>
            </a:r>
            <a:r>
              <a:rPr lang="cs-CZ" sz="2400" i="1" dirty="0" smtClean="0"/>
              <a:t>/had </a:t>
            </a:r>
            <a:r>
              <a:rPr lang="cs-CZ" sz="2400" i="1" dirty="0" err="1" smtClean="0"/>
              <a:t>could</a:t>
            </a:r>
            <a:r>
              <a:rPr lang="cs-CZ" sz="2400" i="1" dirty="0" smtClean="0"/>
              <a:t> </a:t>
            </a:r>
            <a:r>
              <a:rPr lang="cs-CZ" sz="2400" dirty="0" err="1" smtClean="0"/>
              <a:t>help</a:t>
            </a:r>
            <a:r>
              <a:rPr lang="cs-CZ" sz="2400" dirty="0" smtClean="0"/>
              <a:t> he.</a:t>
            </a:r>
          </a:p>
          <a:p>
            <a:pPr marL="0" indent="0">
              <a:buNone/>
            </a:pPr>
            <a:r>
              <a:rPr lang="cs-CZ" sz="2400" dirty="0" smtClean="0"/>
              <a:t>b) “I </a:t>
            </a:r>
            <a:r>
              <a:rPr lang="cs-CZ" sz="2400" dirty="0" err="1" smtClean="0"/>
              <a:t>didn´t</a:t>
            </a:r>
            <a:r>
              <a:rPr lang="cs-CZ" sz="2400" dirty="0" smtClean="0"/>
              <a:t> </a:t>
            </a:r>
            <a:r>
              <a:rPr lang="cs-CZ" sz="2400" dirty="0" err="1" smtClean="0"/>
              <a:t>enjoy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meal</a:t>
            </a:r>
            <a:r>
              <a:rPr lang="cs-CZ" sz="2400" dirty="0" smtClean="0"/>
              <a:t>!“</a:t>
            </a:r>
          </a:p>
          <a:p>
            <a:pPr marL="0" indent="0">
              <a:buNone/>
            </a:pPr>
            <a:r>
              <a:rPr lang="cs-CZ" sz="2400" dirty="0" smtClean="0"/>
              <a:t>He </a:t>
            </a:r>
            <a:r>
              <a:rPr lang="cs-CZ" sz="2400" dirty="0" err="1" smtClean="0"/>
              <a:t>said</a:t>
            </a:r>
            <a:r>
              <a:rPr lang="cs-CZ" sz="2400" dirty="0" smtClean="0"/>
              <a:t> </a:t>
            </a:r>
            <a:r>
              <a:rPr lang="cs-CZ" sz="2400" dirty="0" err="1" smtClean="0"/>
              <a:t>that</a:t>
            </a:r>
            <a:r>
              <a:rPr lang="cs-CZ" sz="2400" dirty="0" smtClean="0"/>
              <a:t> </a:t>
            </a:r>
            <a:r>
              <a:rPr lang="cs-CZ" sz="2400" i="1" dirty="0" smtClean="0"/>
              <a:t>he </a:t>
            </a:r>
            <a:r>
              <a:rPr lang="cs-CZ" sz="2400" i="1" dirty="0" err="1" smtClean="0"/>
              <a:t>doesn´t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enjoy</a:t>
            </a:r>
            <a:r>
              <a:rPr lang="cs-CZ" sz="2400" i="1" dirty="0" smtClean="0"/>
              <a:t>/</a:t>
            </a:r>
            <a:r>
              <a:rPr lang="cs-CZ" sz="2400" i="1" dirty="0" err="1" smtClean="0"/>
              <a:t>enjoyed</a:t>
            </a:r>
            <a:r>
              <a:rPr lang="cs-CZ" sz="2400" i="1" dirty="0" smtClean="0"/>
              <a:t>/</a:t>
            </a:r>
            <a:r>
              <a:rPr lang="cs-CZ" sz="2400" b="1" i="1" dirty="0" err="1" smtClean="0">
                <a:solidFill>
                  <a:srgbClr val="FF0000"/>
                </a:solidFill>
              </a:rPr>
              <a:t>hadn´t</a:t>
            </a:r>
            <a:r>
              <a:rPr lang="cs-CZ" sz="2400" b="1" i="1" dirty="0" smtClean="0">
                <a:solidFill>
                  <a:srgbClr val="FF0000"/>
                </a:solidFill>
              </a:rPr>
              <a:t> </a:t>
            </a:r>
            <a:r>
              <a:rPr lang="cs-CZ" sz="2400" b="1" i="1" dirty="0" err="1" smtClean="0">
                <a:solidFill>
                  <a:srgbClr val="FF0000"/>
                </a:solidFill>
              </a:rPr>
              <a:t>enjoyed</a:t>
            </a:r>
            <a:r>
              <a:rPr lang="cs-CZ" sz="2400" i="1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meal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c) “ Ann </a:t>
            </a:r>
            <a:r>
              <a:rPr lang="cs-CZ" sz="2400" dirty="0" err="1" smtClean="0"/>
              <a:t>will</a:t>
            </a:r>
            <a:r>
              <a:rPr lang="cs-CZ" sz="2400" dirty="0" smtClean="0"/>
              <a:t> </a:t>
            </a:r>
            <a:r>
              <a:rPr lang="cs-CZ" sz="2400" dirty="0" err="1" smtClean="0"/>
              <a:t>bring</a:t>
            </a:r>
            <a:r>
              <a:rPr lang="cs-CZ" sz="2400" dirty="0" smtClean="0"/>
              <a:t> </a:t>
            </a:r>
            <a:r>
              <a:rPr lang="cs-CZ" sz="2400" dirty="0" err="1" smtClean="0"/>
              <a:t>it</a:t>
            </a:r>
            <a:r>
              <a:rPr lang="cs-CZ" sz="2400" dirty="0" smtClean="0"/>
              <a:t>.“</a:t>
            </a:r>
          </a:p>
          <a:p>
            <a:pPr marL="0" indent="0">
              <a:buNone/>
            </a:pPr>
            <a:r>
              <a:rPr lang="cs-CZ" sz="2400" dirty="0" smtClean="0"/>
              <a:t>He </a:t>
            </a:r>
            <a:r>
              <a:rPr lang="cs-CZ" sz="2400" dirty="0" err="1" smtClean="0"/>
              <a:t>said</a:t>
            </a:r>
            <a:r>
              <a:rPr lang="cs-CZ" sz="2400" dirty="0" smtClean="0"/>
              <a:t> </a:t>
            </a:r>
            <a:r>
              <a:rPr lang="cs-CZ" sz="2400" dirty="0" err="1" smtClean="0"/>
              <a:t>that</a:t>
            </a:r>
            <a:r>
              <a:rPr lang="cs-CZ" sz="2400" dirty="0" smtClean="0"/>
              <a:t> Ann </a:t>
            </a:r>
            <a:r>
              <a:rPr lang="cs-CZ" sz="2400" b="1" i="1" dirty="0" err="1" smtClean="0">
                <a:solidFill>
                  <a:srgbClr val="FF0000"/>
                </a:solidFill>
              </a:rPr>
              <a:t>would</a:t>
            </a:r>
            <a:r>
              <a:rPr lang="cs-CZ" sz="2400" b="1" i="1" dirty="0" smtClean="0">
                <a:solidFill>
                  <a:srgbClr val="FF0000"/>
                </a:solidFill>
              </a:rPr>
              <a:t> </a:t>
            </a:r>
            <a:r>
              <a:rPr lang="cs-CZ" sz="2400" b="1" i="1" dirty="0" err="1" smtClean="0">
                <a:solidFill>
                  <a:srgbClr val="FF0000"/>
                </a:solidFill>
              </a:rPr>
              <a:t>bring</a:t>
            </a:r>
            <a:r>
              <a:rPr lang="cs-CZ" sz="2400" i="1" dirty="0" smtClean="0"/>
              <a:t>/had </a:t>
            </a:r>
            <a:r>
              <a:rPr lang="cs-CZ" sz="2400" i="1" dirty="0" err="1" smtClean="0"/>
              <a:t>bring</a:t>
            </a:r>
            <a:r>
              <a:rPr lang="cs-CZ" sz="2400" i="1" dirty="0" smtClean="0"/>
              <a:t>/</a:t>
            </a:r>
            <a:r>
              <a:rPr lang="cs-CZ" sz="2400" i="1" dirty="0" err="1" smtClean="0"/>
              <a:t>brings</a:t>
            </a:r>
            <a:r>
              <a:rPr lang="cs-CZ" sz="2400" i="1" dirty="0" smtClean="0"/>
              <a:t> </a:t>
            </a:r>
            <a:r>
              <a:rPr lang="cs-CZ" sz="2400" dirty="0" err="1" smtClean="0"/>
              <a:t>it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d) “</a:t>
            </a:r>
            <a:r>
              <a:rPr lang="cs-CZ" sz="2400" dirty="0" err="1" smtClean="0"/>
              <a:t>Who</a:t>
            </a:r>
            <a:r>
              <a:rPr lang="cs-CZ" sz="2400" dirty="0" smtClean="0"/>
              <a:t> </a:t>
            </a:r>
            <a:r>
              <a:rPr lang="cs-CZ" sz="2400" dirty="0" err="1" smtClean="0"/>
              <a:t>told</a:t>
            </a:r>
            <a:r>
              <a:rPr lang="cs-CZ" sz="2400" dirty="0" smtClean="0"/>
              <a:t> her </a:t>
            </a:r>
            <a:r>
              <a:rPr lang="cs-CZ" sz="2400" dirty="0" err="1" smtClean="0"/>
              <a:t>about</a:t>
            </a:r>
            <a:r>
              <a:rPr lang="cs-CZ" sz="2400" dirty="0" smtClean="0"/>
              <a:t> </a:t>
            </a:r>
            <a:r>
              <a:rPr lang="cs-CZ" sz="2400" dirty="0" err="1" smtClean="0"/>
              <a:t>it</a:t>
            </a:r>
            <a:r>
              <a:rPr lang="cs-CZ" sz="2400" dirty="0" smtClean="0"/>
              <a:t>?“</a:t>
            </a:r>
          </a:p>
          <a:p>
            <a:pPr marL="0" indent="0">
              <a:buNone/>
            </a:pPr>
            <a:r>
              <a:rPr lang="cs-CZ" sz="2400" dirty="0" err="1" smtClean="0"/>
              <a:t>They</a:t>
            </a:r>
            <a:r>
              <a:rPr lang="cs-CZ" sz="2400" dirty="0" smtClean="0"/>
              <a:t> </a:t>
            </a:r>
            <a:r>
              <a:rPr lang="cs-CZ" sz="2400" dirty="0" err="1" smtClean="0"/>
              <a:t>asked</a:t>
            </a:r>
            <a:r>
              <a:rPr lang="cs-CZ" sz="2400" dirty="0" smtClean="0"/>
              <a:t> </a:t>
            </a:r>
            <a:r>
              <a:rPr lang="cs-CZ" sz="2400" dirty="0" err="1" smtClean="0"/>
              <a:t>who</a:t>
            </a:r>
            <a:r>
              <a:rPr lang="cs-CZ" sz="2400" dirty="0" smtClean="0"/>
              <a:t> </a:t>
            </a:r>
            <a:r>
              <a:rPr lang="cs-CZ" sz="2400" b="1" i="1" dirty="0" smtClean="0">
                <a:solidFill>
                  <a:srgbClr val="FF0000"/>
                </a:solidFill>
              </a:rPr>
              <a:t>had </a:t>
            </a:r>
            <a:r>
              <a:rPr lang="cs-CZ" sz="2400" b="1" i="1" dirty="0" err="1" smtClean="0">
                <a:solidFill>
                  <a:srgbClr val="FF0000"/>
                </a:solidFill>
              </a:rPr>
              <a:t>told</a:t>
            </a:r>
            <a:r>
              <a:rPr lang="cs-CZ" sz="2400" i="1" dirty="0" smtClean="0"/>
              <a:t>/</a:t>
            </a:r>
            <a:r>
              <a:rPr lang="cs-CZ" sz="2400" i="1" dirty="0" err="1" smtClean="0"/>
              <a:t>will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tell</a:t>
            </a:r>
            <a:r>
              <a:rPr lang="cs-CZ" sz="2400" i="1" dirty="0" smtClean="0"/>
              <a:t>/has </a:t>
            </a:r>
            <a:r>
              <a:rPr lang="cs-CZ" sz="2400" i="1" dirty="0" err="1" smtClean="0"/>
              <a:t>told</a:t>
            </a:r>
            <a:r>
              <a:rPr lang="cs-CZ" sz="2400" i="1" dirty="0" smtClean="0"/>
              <a:t> </a:t>
            </a:r>
            <a:r>
              <a:rPr lang="cs-CZ" sz="2400" dirty="0" smtClean="0"/>
              <a:t>her </a:t>
            </a:r>
            <a:r>
              <a:rPr lang="cs-CZ" sz="2400" dirty="0" err="1" smtClean="0"/>
              <a:t>about</a:t>
            </a:r>
            <a:r>
              <a:rPr lang="cs-CZ" sz="2400" dirty="0" smtClean="0"/>
              <a:t> </a:t>
            </a:r>
            <a:r>
              <a:rPr lang="cs-CZ" sz="2400" dirty="0" err="1" smtClean="0"/>
              <a:t>it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e) “</a:t>
            </a:r>
            <a:r>
              <a:rPr lang="cs-CZ" sz="2400" dirty="0" err="1" smtClean="0"/>
              <a:t>Why</a:t>
            </a:r>
            <a:r>
              <a:rPr lang="cs-CZ" sz="2400" dirty="0" smtClean="0"/>
              <a:t> has he </a:t>
            </a:r>
            <a:r>
              <a:rPr lang="cs-CZ" sz="2400" dirty="0" err="1" smtClean="0"/>
              <a:t>read</a:t>
            </a:r>
            <a:r>
              <a:rPr lang="cs-CZ" sz="2400" dirty="0" smtClean="0"/>
              <a:t> </a:t>
            </a:r>
            <a:r>
              <a:rPr lang="cs-CZ" sz="2400" dirty="0" err="1" smtClean="0"/>
              <a:t>it</a:t>
            </a:r>
            <a:r>
              <a:rPr lang="cs-CZ" sz="2400" dirty="0" smtClean="0"/>
              <a:t>?“</a:t>
            </a:r>
          </a:p>
          <a:p>
            <a:pPr marL="0" indent="0">
              <a:buNone/>
            </a:pP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asked</a:t>
            </a:r>
            <a:r>
              <a:rPr lang="cs-CZ" sz="2400" dirty="0" smtClean="0"/>
              <a:t> </a:t>
            </a:r>
            <a:r>
              <a:rPr lang="cs-CZ" sz="2400" dirty="0" err="1" smtClean="0"/>
              <a:t>why</a:t>
            </a:r>
            <a:r>
              <a:rPr lang="cs-CZ" sz="2400" dirty="0" smtClean="0"/>
              <a:t> he </a:t>
            </a:r>
            <a:r>
              <a:rPr lang="cs-CZ" sz="2400" i="1" dirty="0" err="1" smtClean="0"/>
              <a:t>read</a:t>
            </a:r>
            <a:r>
              <a:rPr lang="cs-CZ" sz="2400" i="1" dirty="0" smtClean="0"/>
              <a:t>/ </a:t>
            </a:r>
            <a:r>
              <a:rPr lang="cs-CZ" sz="2400" b="1" i="1" dirty="0" smtClean="0">
                <a:solidFill>
                  <a:srgbClr val="FF0000"/>
                </a:solidFill>
              </a:rPr>
              <a:t>had </a:t>
            </a:r>
            <a:r>
              <a:rPr lang="cs-CZ" sz="2400" b="1" i="1" dirty="0" err="1" smtClean="0">
                <a:solidFill>
                  <a:srgbClr val="FF0000"/>
                </a:solidFill>
              </a:rPr>
              <a:t>read</a:t>
            </a:r>
            <a:r>
              <a:rPr lang="cs-CZ" sz="2400" i="1" dirty="0" smtClean="0"/>
              <a:t>/</a:t>
            </a:r>
            <a:r>
              <a:rPr lang="cs-CZ" sz="2400" i="1" dirty="0" err="1" smtClean="0"/>
              <a:t>will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read</a:t>
            </a:r>
            <a:r>
              <a:rPr lang="cs-CZ" sz="2400" i="1" dirty="0" smtClean="0"/>
              <a:t> </a:t>
            </a:r>
            <a:r>
              <a:rPr lang="cs-CZ" sz="2400" dirty="0" err="1" smtClean="0"/>
              <a:t>it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f) “</a:t>
            </a:r>
            <a:r>
              <a:rPr lang="cs-CZ" sz="2400" dirty="0" err="1" smtClean="0"/>
              <a:t>He´s</a:t>
            </a:r>
            <a:r>
              <a:rPr lang="cs-CZ" sz="2400" dirty="0" smtClean="0"/>
              <a:t> </a:t>
            </a:r>
            <a:r>
              <a:rPr lang="cs-CZ" sz="2400" dirty="0" err="1" smtClean="0"/>
              <a:t>going</a:t>
            </a:r>
            <a:r>
              <a:rPr lang="cs-CZ" sz="2400" dirty="0" smtClean="0"/>
              <a:t> </a:t>
            </a:r>
            <a:r>
              <a:rPr lang="cs-CZ" sz="2400" dirty="0" err="1" smtClean="0"/>
              <a:t>home</a:t>
            </a:r>
            <a:r>
              <a:rPr lang="cs-CZ" sz="2400" dirty="0" smtClean="0"/>
              <a:t>!“</a:t>
            </a:r>
          </a:p>
          <a:p>
            <a:pPr marL="0" indent="0">
              <a:buNone/>
            </a:pPr>
            <a:r>
              <a:rPr lang="cs-CZ" sz="2400" dirty="0" err="1" smtClean="0"/>
              <a:t>They</a:t>
            </a:r>
            <a:r>
              <a:rPr lang="cs-CZ" sz="2400" dirty="0" smtClean="0"/>
              <a:t> </a:t>
            </a:r>
            <a:r>
              <a:rPr lang="cs-CZ" sz="2400" dirty="0" err="1" smtClean="0"/>
              <a:t>told</a:t>
            </a:r>
            <a:r>
              <a:rPr lang="cs-CZ" sz="2400" dirty="0" smtClean="0"/>
              <a:t> </a:t>
            </a:r>
            <a:r>
              <a:rPr lang="cs-CZ" sz="2400" dirty="0" err="1" smtClean="0"/>
              <a:t>us</a:t>
            </a:r>
            <a:r>
              <a:rPr lang="cs-CZ" sz="2400" dirty="0" smtClean="0"/>
              <a:t> (</a:t>
            </a:r>
            <a:r>
              <a:rPr lang="cs-CZ" sz="2400" dirty="0" err="1" smtClean="0"/>
              <a:t>that</a:t>
            </a:r>
            <a:r>
              <a:rPr lang="cs-CZ" sz="2400" dirty="0" smtClean="0"/>
              <a:t>) he </a:t>
            </a:r>
            <a:r>
              <a:rPr lang="cs-CZ" sz="2400" i="1" dirty="0" smtClean="0"/>
              <a:t>had </a:t>
            </a:r>
            <a:r>
              <a:rPr lang="cs-CZ" sz="2400" i="1" dirty="0" err="1" smtClean="0"/>
              <a:t>gone</a:t>
            </a:r>
            <a:r>
              <a:rPr lang="cs-CZ" sz="2400" i="1" dirty="0" smtClean="0"/>
              <a:t>/</a:t>
            </a:r>
            <a:r>
              <a:rPr lang="cs-CZ" sz="2400" i="1" dirty="0" err="1" smtClean="0"/>
              <a:t>went</a:t>
            </a:r>
            <a:r>
              <a:rPr lang="cs-CZ" sz="2400" i="1" dirty="0" smtClean="0"/>
              <a:t>/ </a:t>
            </a:r>
            <a:r>
              <a:rPr lang="cs-CZ" sz="2400" b="1" i="1" dirty="0" err="1" smtClean="0">
                <a:solidFill>
                  <a:srgbClr val="FF0000"/>
                </a:solidFill>
              </a:rPr>
              <a:t>was</a:t>
            </a:r>
            <a:r>
              <a:rPr lang="cs-CZ" sz="2400" b="1" i="1" dirty="0" smtClean="0">
                <a:solidFill>
                  <a:srgbClr val="FF0000"/>
                </a:solidFill>
              </a:rPr>
              <a:t> </a:t>
            </a:r>
            <a:r>
              <a:rPr lang="cs-CZ" sz="2400" b="1" i="1" dirty="0" err="1" smtClean="0">
                <a:solidFill>
                  <a:srgbClr val="FF0000"/>
                </a:solidFill>
              </a:rPr>
              <a:t>going</a:t>
            </a:r>
            <a:r>
              <a:rPr lang="cs-CZ" sz="2400" b="1" i="1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/>
              <a:t>home</a:t>
            </a:r>
            <a:endParaRPr lang="en-US" sz="2400" dirty="0"/>
          </a:p>
        </p:txBody>
      </p:sp>
    </p:spTree>
    <p:extLst>
      <p:ext uri="{BB962C8B-B14F-4D97-AF65-F5344CB8AC3E}">
        <p14:creationId xmlns="" xmlns:p14="http://schemas.microsoft.com/office/powerpoint/2010/main" val="288584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Zdroje: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Celý materiál - autor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785697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</TotalTime>
  <Words>1270</Words>
  <Application>Microsoft Office PowerPoint</Application>
  <PresentationFormat>Předvádění na obrazovce (4:3)</PresentationFormat>
  <Paragraphs>142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Snímek 1</vt:lpstr>
      <vt:lpstr>Anotace</vt:lpstr>
      <vt:lpstr>Reported speech</vt:lpstr>
      <vt:lpstr>What is it?</vt:lpstr>
      <vt:lpstr>How to “shift“ back?</vt:lpstr>
      <vt:lpstr>Examples:</vt:lpstr>
      <vt:lpstr>Reported question</vt:lpstr>
      <vt:lpstr>Examples</vt:lpstr>
      <vt:lpstr>Reported imperative mood</vt:lpstr>
      <vt:lpstr>Some complementary rules:</vt:lpstr>
      <vt:lpstr>Complete the right letter.</vt:lpstr>
      <vt:lpstr>Complete the right letter.</vt:lpstr>
      <vt:lpstr>Scratch out the wrong ones/which is right?</vt:lpstr>
      <vt:lpstr>Scratch out the wrong oneswhich is right?</vt:lpstr>
      <vt:lpstr>Zdroje: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Reported speech</dc:title>
  <dc:creator>jenda</dc:creator>
  <cp:lastModifiedBy>jenda</cp:lastModifiedBy>
  <cp:revision>68</cp:revision>
  <dcterms:created xsi:type="dcterms:W3CDTF">2013-07-15T18:04:06Z</dcterms:created>
  <dcterms:modified xsi:type="dcterms:W3CDTF">2013-07-23T13:40:12Z</dcterms:modified>
</cp:coreProperties>
</file>