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8" r:id="rId2"/>
    <p:sldId id="271" r:id="rId3"/>
    <p:sldId id="256" r:id="rId4"/>
    <p:sldId id="257" r:id="rId5"/>
    <p:sldId id="259" r:id="rId6"/>
    <p:sldId id="260" r:id="rId7"/>
    <p:sldId id="263" r:id="rId8"/>
    <p:sldId id="280" r:id="rId9"/>
    <p:sldId id="261" r:id="rId10"/>
    <p:sldId id="262" r:id="rId11"/>
    <p:sldId id="265" r:id="rId12"/>
    <p:sldId id="266" r:id="rId13"/>
    <p:sldId id="278" r:id="rId14"/>
    <p:sldId id="267" r:id="rId15"/>
    <p:sldId id="279" r:id="rId16"/>
    <p:sldId id="268" r:id="rId17"/>
    <p:sldId id="281" r:id="rId18"/>
    <p:sldId id="26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FA1A80-89F1-4516-80B8-5A677FC8EB74}" type="datetimeFigureOut">
              <a:rPr lang="en-US" smtClean="0"/>
              <a:t>7/21/2013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6B2B17-7BE3-4BBD-8EB5-47BA9B4C13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904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CE9B-C79A-41F6-BE6F-DE19058B9635}" type="datetimeFigureOut">
              <a:rPr lang="en-US" smtClean="0"/>
              <a:t>7/21/2013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D5E86-7B7F-4E5F-ACE5-DBDEE7BB60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457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CE9B-C79A-41F6-BE6F-DE19058B9635}" type="datetimeFigureOut">
              <a:rPr lang="en-US" smtClean="0"/>
              <a:t>7/21/2013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D5E86-7B7F-4E5F-ACE5-DBDEE7BB60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394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CE9B-C79A-41F6-BE6F-DE19058B9635}" type="datetimeFigureOut">
              <a:rPr lang="en-US" smtClean="0"/>
              <a:t>7/21/2013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D5E86-7B7F-4E5F-ACE5-DBDEE7BB60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400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CE9B-C79A-41F6-BE6F-DE19058B9635}" type="datetimeFigureOut">
              <a:rPr lang="en-US" smtClean="0"/>
              <a:t>7/21/2013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D5E86-7B7F-4E5F-ACE5-DBDEE7BB60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81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CE9B-C79A-41F6-BE6F-DE19058B9635}" type="datetimeFigureOut">
              <a:rPr lang="en-US" smtClean="0"/>
              <a:t>7/21/2013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D5E86-7B7F-4E5F-ACE5-DBDEE7BB60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301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CE9B-C79A-41F6-BE6F-DE19058B9635}" type="datetimeFigureOut">
              <a:rPr lang="en-US" smtClean="0"/>
              <a:t>7/21/2013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D5E86-7B7F-4E5F-ACE5-DBDEE7BB60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418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CE9B-C79A-41F6-BE6F-DE19058B9635}" type="datetimeFigureOut">
              <a:rPr lang="en-US" smtClean="0"/>
              <a:t>7/21/2013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D5E86-7B7F-4E5F-ACE5-DBDEE7BB60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26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CE9B-C79A-41F6-BE6F-DE19058B9635}" type="datetimeFigureOut">
              <a:rPr lang="en-US" smtClean="0"/>
              <a:t>7/21/2013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D5E86-7B7F-4E5F-ACE5-DBDEE7BB60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077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CE9B-C79A-41F6-BE6F-DE19058B9635}" type="datetimeFigureOut">
              <a:rPr lang="en-US" smtClean="0"/>
              <a:t>7/21/2013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D5E86-7B7F-4E5F-ACE5-DBDEE7BB60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768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CE9B-C79A-41F6-BE6F-DE19058B9635}" type="datetimeFigureOut">
              <a:rPr lang="en-US" smtClean="0"/>
              <a:t>7/21/2013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D5E86-7B7F-4E5F-ACE5-DBDEE7BB60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626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CE9B-C79A-41F6-BE6F-DE19058B9635}" type="datetimeFigureOut">
              <a:rPr lang="en-US" smtClean="0"/>
              <a:t>7/21/2013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D5E86-7B7F-4E5F-ACE5-DBDEE7BB60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489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E6CE9B-C79A-41F6-BE6F-DE19058B9635}" type="datetimeFigureOut">
              <a:rPr lang="en-US" smtClean="0"/>
              <a:t>7/21/2013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D5E86-7B7F-4E5F-ACE5-DBDEE7BB60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911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469961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VY_32_INOVACE_03B_01_Plural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of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nouns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 pro maturitní přípravu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16.7.2013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064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Anotace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cs-CZ" sz="2400" dirty="0" smtClean="0"/>
              <a:t>Materiál je určen žákům na úrovni B1,B2.</a:t>
            </a:r>
          </a:p>
          <a:p>
            <a:r>
              <a:rPr lang="cs-CZ" sz="2400" dirty="0" smtClean="0"/>
              <a:t>V první části je koncipován jako stručné a přehledné </a:t>
            </a:r>
            <a:r>
              <a:rPr lang="cs-CZ" sz="2400" u="sng" dirty="0" smtClean="0"/>
              <a:t>opakován</a:t>
            </a:r>
            <a:r>
              <a:rPr lang="cs-CZ" sz="2400" dirty="0" smtClean="0"/>
              <a:t>í zacházení s plurálem u  nejznámějších a nejpoužívanějších výrazů obvyklé slovní zásoby.</a:t>
            </a:r>
          </a:p>
          <a:p>
            <a:r>
              <a:rPr lang="cs-CZ" sz="2400" dirty="0" smtClean="0"/>
              <a:t>Prezentace postihuje základní skupiny způsobu tvorby množného čísla.</a:t>
            </a:r>
          </a:p>
          <a:p>
            <a:r>
              <a:rPr lang="cs-CZ" sz="2400" dirty="0" smtClean="0"/>
              <a:t>Látka je rozvržena jako shrnutí na jednu </a:t>
            </a:r>
            <a:r>
              <a:rPr lang="cs-CZ" sz="2400" dirty="0" smtClean="0"/>
              <a:t>vyučovací hodinu. </a:t>
            </a:r>
            <a:endParaRPr lang="cs-CZ" sz="2400" dirty="0" smtClean="0"/>
          </a:p>
          <a:p>
            <a:r>
              <a:rPr lang="cs-CZ" sz="2400" dirty="0" smtClean="0"/>
              <a:t>Materiál je plánován pro poslední ročník před maturitou ale může být použit dle potřeby při opakování probraného tématu i jindy.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</a:t>
            </a:r>
            <a:r>
              <a:rPr lang="cs-CZ" sz="2400" dirty="0" smtClean="0"/>
              <a:t>3-8: </a:t>
            </a:r>
            <a:r>
              <a:rPr lang="cs-CZ" sz="2400" dirty="0" smtClean="0"/>
              <a:t>Žáci si názorně zopakují pravidla a typy tvoření množného čísla.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</a:t>
            </a:r>
            <a:r>
              <a:rPr lang="cs-CZ" sz="2400" dirty="0" smtClean="0"/>
              <a:t>9-11</a:t>
            </a:r>
            <a:r>
              <a:rPr lang="cs-CZ" sz="2400" dirty="0" smtClean="0"/>
              <a:t>: Slouží k připomenutí výjimečných jevů.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12-17: Žáci pomocí digitálního pera vpisují správná řešení do tabulek.</a:t>
            </a:r>
          </a:p>
          <a:p>
            <a:r>
              <a:rPr lang="cs-CZ" sz="2400" dirty="0"/>
              <a:t>Úlohy lze též provádět fixem, nebo křídou do </a:t>
            </a:r>
            <a:r>
              <a:rPr lang="cs-CZ" sz="2400" dirty="0" err="1"/>
              <a:t>slidu</a:t>
            </a:r>
            <a:r>
              <a:rPr lang="cs-CZ" sz="2400" dirty="0"/>
              <a:t>, promítnutého na bílou interaktivní tabuli.</a:t>
            </a:r>
          </a:p>
          <a:p>
            <a:r>
              <a:rPr lang="cs-CZ" sz="2400" dirty="0"/>
              <a:t>Vzhledem k početně malým jazykovým skupinám, lze užít materiál k samostatné práci v PC učebně.</a:t>
            </a:r>
          </a:p>
          <a:p>
            <a:r>
              <a:rPr lang="cs-CZ" sz="2400" dirty="0"/>
              <a:t>Shrnutí všech aktivit, včetně kontroly, musí být doplněno ve spolupráci s vyučujícím.</a:t>
            </a:r>
          </a:p>
          <a:p>
            <a:r>
              <a:rPr lang="cs-CZ" sz="2400" dirty="0"/>
              <a:t>Materiál je určen k interaktivní výuce.</a:t>
            </a:r>
            <a:endParaRPr lang="en-US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7015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Plural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881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2 </a:t>
            </a:r>
            <a:r>
              <a:rPr lang="cs-CZ" dirty="0" err="1" smtClean="0"/>
              <a:t>types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 A) </a:t>
            </a:r>
            <a:r>
              <a:rPr lang="cs-CZ" dirty="0" err="1" smtClean="0"/>
              <a:t>regular</a:t>
            </a:r>
            <a:r>
              <a:rPr lang="cs-CZ" dirty="0" smtClean="0"/>
              <a:t> = </a:t>
            </a:r>
            <a:r>
              <a:rPr lang="cs-CZ" dirty="0" err="1" smtClean="0"/>
              <a:t>progressive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B) </a:t>
            </a:r>
            <a:r>
              <a:rPr lang="cs-CZ" dirty="0" err="1" smtClean="0"/>
              <a:t>Irregular</a:t>
            </a:r>
            <a:r>
              <a:rPr lang="cs-CZ" dirty="0" smtClean="0"/>
              <a:t> = limited </a:t>
            </a:r>
          </a:p>
          <a:p>
            <a:pPr marL="0" indent="0">
              <a:buNone/>
            </a:pPr>
            <a:r>
              <a:rPr lang="cs-CZ" b="1" dirty="0" smtClean="0"/>
              <a:t>      ad A) </a:t>
            </a:r>
            <a:r>
              <a:rPr lang="cs-CZ" b="1" dirty="0" smtClean="0">
                <a:solidFill>
                  <a:srgbClr val="FF0000"/>
                </a:solidFill>
              </a:rPr>
              <a:t>– s  </a:t>
            </a:r>
            <a:r>
              <a:rPr lang="cs-CZ" sz="2800" b="1" dirty="0" smtClean="0">
                <a:solidFill>
                  <a:srgbClr val="FF0000"/>
                </a:solidFill>
              </a:rPr>
              <a:t>(-es, - </a:t>
            </a:r>
            <a:r>
              <a:rPr lang="cs-CZ" sz="2800" b="1" dirty="0" err="1" smtClean="0">
                <a:solidFill>
                  <a:srgbClr val="FF0000"/>
                </a:solidFill>
              </a:rPr>
              <a:t>ies</a:t>
            </a:r>
            <a:r>
              <a:rPr lang="cs-CZ" sz="2800" b="1" dirty="0" smtClean="0">
                <a:solidFill>
                  <a:srgbClr val="FF0000"/>
                </a:solidFill>
              </a:rPr>
              <a:t> ) </a:t>
            </a:r>
            <a:r>
              <a:rPr lang="cs-CZ" sz="2800" dirty="0" smtClean="0"/>
              <a:t>– </a:t>
            </a:r>
            <a:r>
              <a:rPr lang="cs-CZ" sz="2800" dirty="0" err="1" smtClean="0"/>
              <a:t>usually</a:t>
            </a:r>
            <a:r>
              <a:rPr lang="cs-CZ" sz="2800" dirty="0" smtClean="0"/>
              <a:t> </a:t>
            </a:r>
            <a:r>
              <a:rPr lang="cs-CZ" sz="2800" dirty="0" err="1" smtClean="0"/>
              <a:t>according</a:t>
            </a:r>
            <a:r>
              <a:rPr lang="cs-CZ" sz="2800" dirty="0" smtClean="0"/>
              <a:t> to    </a:t>
            </a:r>
            <a:r>
              <a:rPr lang="cs-CZ" sz="2800" dirty="0" err="1" smtClean="0"/>
              <a:t>pronunciation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spellig</a:t>
            </a:r>
            <a:r>
              <a:rPr lang="cs-CZ" sz="2800" dirty="0" smtClean="0"/>
              <a:t> + </a:t>
            </a:r>
            <a:r>
              <a:rPr lang="cs-CZ" sz="2400" dirty="0" err="1" smtClean="0"/>
              <a:t>exceptional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-o</a:t>
            </a:r>
          </a:p>
          <a:p>
            <a:pPr marL="0" indent="0">
              <a:buNone/>
            </a:pPr>
            <a:r>
              <a:rPr lang="cs-CZ" sz="2800" dirty="0" smtClean="0"/>
              <a:t>        ex. dog – </a:t>
            </a:r>
            <a:r>
              <a:rPr lang="cs-CZ" sz="2800" dirty="0" err="1" smtClean="0"/>
              <a:t>dog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, map – </a:t>
            </a:r>
            <a:r>
              <a:rPr lang="cs-CZ" sz="2800" dirty="0" err="1" smtClean="0"/>
              <a:t>map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,  </a:t>
            </a:r>
            <a:r>
              <a:rPr lang="cs-CZ" sz="2800" dirty="0" err="1" smtClean="0"/>
              <a:t>friend</a:t>
            </a:r>
            <a:r>
              <a:rPr lang="cs-CZ" sz="2800" dirty="0" smtClean="0"/>
              <a:t> – </a:t>
            </a:r>
            <a:r>
              <a:rPr lang="cs-CZ" sz="2800" dirty="0" err="1" smtClean="0"/>
              <a:t>friend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…. </a:t>
            </a:r>
          </a:p>
          <a:p>
            <a:pPr marL="0" indent="0">
              <a:buNone/>
            </a:pPr>
            <a:r>
              <a:rPr lang="cs-CZ" sz="2800" dirty="0" smtClean="0"/>
              <a:t>       </a:t>
            </a:r>
            <a:r>
              <a:rPr lang="cs-CZ" sz="2800" dirty="0" err="1" smtClean="0"/>
              <a:t>church</a:t>
            </a:r>
            <a:r>
              <a:rPr lang="cs-CZ" sz="2800" dirty="0" smtClean="0"/>
              <a:t>- </a:t>
            </a:r>
            <a:r>
              <a:rPr lang="cs-CZ" sz="2800" dirty="0" err="1" smtClean="0"/>
              <a:t>church</a:t>
            </a:r>
            <a:r>
              <a:rPr lang="cs-CZ" sz="2800" b="1" dirty="0" err="1" smtClean="0">
                <a:solidFill>
                  <a:srgbClr val="FF0000"/>
                </a:solidFill>
              </a:rPr>
              <a:t>es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bus – </a:t>
            </a:r>
            <a:r>
              <a:rPr lang="cs-CZ" sz="2800" dirty="0" err="1" smtClean="0"/>
              <a:t>bus</a:t>
            </a:r>
            <a:r>
              <a:rPr lang="cs-CZ" sz="2800" b="1" dirty="0" err="1" smtClean="0">
                <a:solidFill>
                  <a:srgbClr val="FF0000"/>
                </a:solidFill>
              </a:rPr>
              <a:t>es</a:t>
            </a:r>
            <a:r>
              <a:rPr lang="cs-CZ" sz="2800" dirty="0" smtClean="0"/>
              <a:t>, </a:t>
            </a:r>
            <a:r>
              <a:rPr lang="cs-CZ" sz="2800" dirty="0" err="1" smtClean="0"/>
              <a:t>watch</a:t>
            </a:r>
            <a:r>
              <a:rPr lang="cs-CZ" sz="2800" dirty="0" smtClean="0"/>
              <a:t> – </a:t>
            </a:r>
            <a:r>
              <a:rPr lang="cs-CZ" sz="2800" dirty="0" err="1" smtClean="0"/>
              <a:t>watch</a:t>
            </a:r>
            <a:r>
              <a:rPr lang="cs-CZ" sz="2800" b="1" dirty="0" err="1" smtClean="0">
                <a:solidFill>
                  <a:srgbClr val="FF0000"/>
                </a:solidFill>
              </a:rPr>
              <a:t>es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</a:t>
            </a:r>
            <a:r>
              <a:rPr lang="cs-CZ" sz="2800" dirty="0" smtClean="0"/>
              <a:t>la</a:t>
            </a:r>
            <a:r>
              <a:rPr lang="cs-CZ" sz="2800" b="1" dirty="0" smtClean="0">
                <a:solidFill>
                  <a:srgbClr val="FFC000"/>
                </a:solidFill>
              </a:rPr>
              <a:t>d</a:t>
            </a:r>
            <a:r>
              <a:rPr lang="cs-CZ" sz="2800" b="1" dirty="0" smtClean="0">
                <a:solidFill>
                  <a:srgbClr val="00B050"/>
                </a:solidFill>
              </a:rPr>
              <a:t>y</a:t>
            </a:r>
            <a:r>
              <a:rPr lang="cs-CZ" sz="2800" dirty="0" smtClean="0"/>
              <a:t> – </a:t>
            </a:r>
            <a:r>
              <a:rPr lang="cs-CZ" sz="2800" dirty="0" err="1" smtClean="0"/>
              <a:t>lad</a:t>
            </a:r>
            <a:r>
              <a:rPr lang="cs-CZ" sz="2800" b="1" dirty="0" err="1" smtClean="0">
                <a:solidFill>
                  <a:srgbClr val="FF0000"/>
                </a:solidFill>
              </a:rPr>
              <a:t>ies</a:t>
            </a:r>
            <a:r>
              <a:rPr lang="cs-CZ" sz="2800" dirty="0" smtClean="0"/>
              <a:t>, count</a:t>
            </a:r>
            <a:r>
              <a:rPr lang="cs-CZ" sz="2800" b="1" dirty="0" smtClean="0">
                <a:solidFill>
                  <a:srgbClr val="FFC000"/>
                </a:solidFill>
              </a:rPr>
              <a:t>r</a:t>
            </a:r>
            <a:r>
              <a:rPr lang="cs-CZ" sz="2800" b="1" dirty="0" smtClean="0">
                <a:solidFill>
                  <a:srgbClr val="00B050"/>
                </a:solidFill>
              </a:rPr>
              <a:t>y</a:t>
            </a:r>
            <a:r>
              <a:rPr lang="cs-CZ" sz="2800" dirty="0" smtClean="0"/>
              <a:t> – </a:t>
            </a:r>
            <a:r>
              <a:rPr lang="cs-CZ" sz="2800" dirty="0" err="1" smtClean="0"/>
              <a:t>countr</a:t>
            </a:r>
            <a:r>
              <a:rPr lang="cs-CZ" sz="2800" b="1" dirty="0" err="1" smtClean="0">
                <a:solidFill>
                  <a:srgbClr val="FF0000"/>
                </a:solidFill>
              </a:rPr>
              <a:t>ies</a:t>
            </a:r>
            <a:r>
              <a:rPr lang="cs-CZ" sz="2800" dirty="0" smtClean="0"/>
              <a:t>, par</a:t>
            </a:r>
            <a:r>
              <a:rPr lang="cs-CZ" sz="2800" b="1" dirty="0" smtClean="0">
                <a:solidFill>
                  <a:srgbClr val="FFC000"/>
                </a:solidFill>
              </a:rPr>
              <a:t>t</a:t>
            </a:r>
            <a:r>
              <a:rPr lang="cs-CZ" sz="2800" b="1" dirty="0" smtClean="0">
                <a:solidFill>
                  <a:srgbClr val="00B050"/>
                </a:solidFill>
              </a:rPr>
              <a:t>y</a:t>
            </a:r>
            <a:r>
              <a:rPr lang="cs-CZ" sz="2800" dirty="0" smtClean="0"/>
              <a:t> – </a:t>
            </a:r>
            <a:r>
              <a:rPr lang="cs-CZ" sz="2800" dirty="0" err="1" smtClean="0"/>
              <a:t>part</a:t>
            </a:r>
            <a:r>
              <a:rPr lang="cs-CZ" sz="2800" b="1" dirty="0" err="1" smtClean="0">
                <a:solidFill>
                  <a:srgbClr val="FF0000"/>
                </a:solidFill>
              </a:rPr>
              <a:t>ies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</a:t>
            </a:r>
            <a:r>
              <a:rPr lang="cs-CZ" sz="2800" dirty="0" smtClean="0"/>
              <a:t>piano – </a:t>
            </a:r>
            <a:r>
              <a:rPr lang="cs-CZ" sz="2800" dirty="0" err="1" smtClean="0"/>
              <a:t>piano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, </a:t>
            </a:r>
            <a:r>
              <a:rPr lang="cs-CZ" sz="2800" dirty="0" err="1" smtClean="0"/>
              <a:t>disco</a:t>
            </a:r>
            <a:r>
              <a:rPr lang="cs-CZ" sz="2800" dirty="0" smtClean="0"/>
              <a:t> – </a:t>
            </a:r>
            <a:r>
              <a:rPr lang="cs-CZ" sz="2800" dirty="0" err="1" smtClean="0"/>
              <a:t>disco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, </a:t>
            </a:r>
            <a:r>
              <a:rPr lang="cs-CZ" sz="2800" dirty="0" err="1" smtClean="0"/>
              <a:t>solo</a:t>
            </a:r>
            <a:r>
              <a:rPr lang="cs-CZ" sz="2800" dirty="0" smtClean="0"/>
              <a:t> – </a:t>
            </a:r>
            <a:r>
              <a:rPr lang="cs-CZ" sz="2800" dirty="0" err="1" smtClean="0"/>
              <a:t>solo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  </a:t>
            </a:r>
            <a:r>
              <a:rPr lang="cs-CZ" sz="2800" b="1" dirty="0" smtClean="0"/>
              <a:t>X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  </a:t>
            </a:r>
            <a:r>
              <a:rPr lang="cs-CZ" sz="2800" dirty="0" err="1" smtClean="0"/>
              <a:t>tomato</a:t>
            </a:r>
            <a:r>
              <a:rPr lang="cs-CZ" sz="2800" dirty="0" smtClean="0"/>
              <a:t> – </a:t>
            </a:r>
            <a:r>
              <a:rPr lang="cs-CZ" sz="2800" dirty="0" err="1" smtClean="0"/>
              <a:t>tomato</a:t>
            </a:r>
            <a:r>
              <a:rPr lang="cs-CZ" sz="2800" b="1" dirty="0" err="1" smtClean="0">
                <a:solidFill>
                  <a:srgbClr val="FF0000"/>
                </a:solidFill>
              </a:rPr>
              <a:t>es</a:t>
            </a:r>
            <a:r>
              <a:rPr lang="cs-CZ" sz="2800" dirty="0" smtClean="0"/>
              <a:t>, </a:t>
            </a:r>
            <a:r>
              <a:rPr lang="cs-CZ" sz="2800" dirty="0" err="1" smtClean="0"/>
              <a:t>hero</a:t>
            </a:r>
            <a:r>
              <a:rPr lang="cs-CZ" sz="2800" dirty="0" smtClean="0"/>
              <a:t> – </a:t>
            </a:r>
            <a:r>
              <a:rPr lang="cs-CZ" sz="2800" dirty="0" err="1" smtClean="0"/>
              <a:t>hero</a:t>
            </a:r>
            <a:r>
              <a:rPr lang="cs-CZ" sz="2800" b="1" dirty="0" err="1" smtClean="0">
                <a:solidFill>
                  <a:srgbClr val="FF0000"/>
                </a:solidFill>
              </a:rPr>
              <a:t>es</a:t>
            </a:r>
            <a:r>
              <a:rPr lang="cs-CZ" sz="2800" dirty="0" smtClean="0"/>
              <a:t>, </a:t>
            </a:r>
            <a:r>
              <a:rPr lang="cs-CZ" sz="2800" dirty="0" err="1" smtClean="0"/>
              <a:t>potato</a:t>
            </a:r>
            <a:r>
              <a:rPr lang="cs-CZ" sz="2800" dirty="0" smtClean="0"/>
              <a:t> - </a:t>
            </a:r>
            <a:r>
              <a:rPr lang="cs-CZ" sz="2800" dirty="0" err="1" smtClean="0"/>
              <a:t>potato</a:t>
            </a:r>
            <a:r>
              <a:rPr lang="cs-CZ" sz="2800" b="1" dirty="0" err="1" smtClean="0">
                <a:solidFill>
                  <a:srgbClr val="FF0000"/>
                </a:solidFill>
              </a:rPr>
              <a:t>es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18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/>
              <a:t>a</a:t>
            </a:r>
            <a:r>
              <a:rPr lang="cs-CZ" b="1" dirty="0" smtClean="0"/>
              <a:t>d B) </a:t>
            </a:r>
            <a:r>
              <a:rPr lang="cs-CZ" dirty="0" err="1" smtClean="0"/>
              <a:t>irregular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1)- a- → -e-:  </a:t>
            </a:r>
            <a:r>
              <a:rPr lang="cs-CZ" sz="2400" dirty="0" smtClean="0"/>
              <a:t>man- </a:t>
            </a:r>
            <a:r>
              <a:rPr lang="cs-CZ" sz="2400" dirty="0" err="1" smtClean="0"/>
              <a:t>men</a:t>
            </a:r>
            <a:r>
              <a:rPr lang="cs-CZ" sz="2400" dirty="0" smtClean="0"/>
              <a:t>, </a:t>
            </a:r>
            <a:r>
              <a:rPr lang="cs-CZ" sz="2400" dirty="0" err="1" smtClean="0"/>
              <a:t>woman-women</a:t>
            </a:r>
            <a:r>
              <a:rPr lang="cs-CZ" sz="2400" dirty="0" smtClean="0"/>
              <a:t>, </a:t>
            </a:r>
            <a:r>
              <a:rPr lang="cs-CZ" sz="2400" dirty="0" err="1" smtClean="0"/>
              <a:t>postman-postmen</a:t>
            </a:r>
            <a:r>
              <a:rPr lang="cs-CZ" sz="2400" dirty="0" smtClean="0"/>
              <a:t> </a:t>
            </a:r>
            <a:r>
              <a:rPr lang="cs-CZ" sz="2400" dirty="0" smtClean="0"/>
              <a:t>•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    2)- </a:t>
            </a:r>
            <a:r>
              <a:rPr lang="cs-CZ" sz="2400" b="1" dirty="0" err="1" smtClean="0">
                <a:solidFill>
                  <a:srgbClr val="002060"/>
                </a:solidFill>
              </a:rPr>
              <a:t>oo</a:t>
            </a:r>
            <a:r>
              <a:rPr lang="cs-CZ" sz="2400" b="1" dirty="0" smtClean="0">
                <a:solidFill>
                  <a:srgbClr val="002060"/>
                </a:solidFill>
              </a:rPr>
              <a:t> - → -</a:t>
            </a:r>
            <a:r>
              <a:rPr lang="cs-CZ" sz="2400" b="1" dirty="0" err="1" smtClean="0">
                <a:solidFill>
                  <a:srgbClr val="002060"/>
                </a:solidFill>
              </a:rPr>
              <a:t>ee</a:t>
            </a:r>
            <a:r>
              <a:rPr lang="cs-CZ" sz="2400" b="1" dirty="0" smtClean="0">
                <a:solidFill>
                  <a:srgbClr val="002060"/>
                </a:solidFill>
              </a:rPr>
              <a:t>- </a:t>
            </a:r>
            <a:r>
              <a:rPr lang="cs-CZ" sz="2400" dirty="0" smtClean="0"/>
              <a:t>: </a:t>
            </a:r>
            <a:r>
              <a:rPr lang="cs-CZ" sz="2400" dirty="0" err="1" smtClean="0"/>
              <a:t>t</a:t>
            </a:r>
            <a:r>
              <a:rPr lang="cs-CZ" sz="2400" dirty="0" err="1" smtClean="0">
                <a:solidFill>
                  <a:srgbClr val="002060"/>
                </a:solidFill>
              </a:rPr>
              <a:t>oo</a:t>
            </a:r>
            <a:r>
              <a:rPr lang="cs-CZ" sz="2400" dirty="0" err="1" smtClean="0"/>
              <a:t>th</a:t>
            </a:r>
            <a:r>
              <a:rPr lang="cs-CZ" sz="2400" dirty="0" smtClean="0"/>
              <a:t> – </a:t>
            </a:r>
            <a:r>
              <a:rPr lang="cs-CZ" sz="2400" dirty="0" err="1" smtClean="0"/>
              <a:t>t</a:t>
            </a:r>
            <a:r>
              <a:rPr lang="cs-CZ" sz="2400" dirty="0" err="1" smtClean="0">
                <a:solidFill>
                  <a:srgbClr val="002060"/>
                </a:solidFill>
              </a:rPr>
              <a:t>ee</a:t>
            </a:r>
            <a:r>
              <a:rPr lang="cs-CZ" sz="2400" dirty="0" err="1" smtClean="0"/>
              <a:t>th</a:t>
            </a:r>
            <a:r>
              <a:rPr lang="cs-CZ" sz="2400" dirty="0" smtClean="0"/>
              <a:t>, </a:t>
            </a:r>
            <a:r>
              <a:rPr lang="cs-CZ" sz="2400" dirty="0" err="1" smtClean="0"/>
              <a:t>f</a:t>
            </a:r>
            <a:r>
              <a:rPr lang="cs-CZ" sz="2400" dirty="0" err="1" smtClean="0">
                <a:solidFill>
                  <a:srgbClr val="002060"/>
                </a:solidFill>
              </a:rPr>
              <a:t>oo</a:t>
            </a:r>
            <a:r>
              <a:rPr lang="cs-CZ" sz="2400" dirty="0" err="1" smtClean="0"/>
              <a:t>t</a:t>
            </a:r>
            <a:r>
              <a:rPr lang="cs-CZ" sz="2400" dirty="0" smtClean="0"/>
              <a:t> – </a:t>
            </a:r>
            <a:r>
              <a:rPr lang="cs-CZ" sz="2400" dirty="0" err="1" smtClean="0"/>
              <a:t>feet</a:t>
            </a:r>
            <a:r>
              <a:rPr lang="cs-CZ" sz="2400" dirty="0" smtClean="0"/>
              <a:t>, </a:t>
            </a:r>
            <a:r>
              <a:rPr lang="cs-CZ" sz="2400" dirty="0" err="1" smtClean="0"/>
              <a:t>g</a:t>
            </a:r>
            <a:r>
              <a:rPr lang="cs-CZ" sz="2400" dirty="0" err="1" smtClean="0">
                <a:solidFill>
                  <a:srgbClr val="002060"/>
                </a:solidFill>
              </a:rPr>
              <a:t>oo</a:t>
            </a:r>
            <a:r>
              <a:rPr lang="cs-CZ" sz="2400" dirty="0" err="1" smtClean="0"/>
              <a:t>se</a:t>
            </a:r>
            <a:r>
              <a:rPr lang="cs-CZ" sz="2400" dirty="0" smtClean="0"/>
              <a:t> – </a:t>
            </a:r>
            <a:r>
              <a:rPr lang="cs-CZ" sz="2400" dirty="0" err="1" smtClean="0"/>
              <a:t>g</a:t>
            </a:r>
            <a:r>
              <a:rPr lang="cs-CZ" sz="2400" dirty="0" err="1" smtClean="0">
                <a:solidFill>
                  <a:srgbClr val="002060"/>
                </a:solidFill>
              </a:rPr>
              <a:t>ee</a:t>
            </a:r>
            <a:r>
              <a:rPr lang="cs-CZ" sz="2400" dirty="0" err="1" smtClean="0"/>
              <a:t>se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    </a:t>
            </a:r>
            <a:r>
              <a:rPr lang="cs-CZ" sz="2400" b="1" dirty="0" smtClean="0">
                <a:solidFill>
                  <a:srgbClr val="00B050"/>
                </a:solidFill>
              </a:rPr>
              <a:t>3) - f(e) →- ves</a:t>
            </a:r>
            <a:r>
              <a:rPr lang="cs-CZ" sz="2400" b="1" dirty="0" smtClean="0"/>
              <a:t>:</a:t>
            </a:r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dirty="0" err="1" smtClean="0"/>
              <a:t>life-l</a:t>
            </a:r>
            <a:r>
              <a:rPr lang="cs-CZ" sz="2400" dirty="0" err="1" smtClean="0">
                <a:solidFill>
                  <a:srgbClr val="00B050"/>
                </a:solidFill>
              </a:rPr>
              <a:t>i</a:t>
            </a:r>
            <a:r>
              <a:rPr lang="cs-CZ" sz="2400" b="1" dirty="0" err="1" smtClean="0">
                <a:solidFill>
                  <a:srgbClr val="00B050"/>
                </a:solidFill>
              </a:rPr>
              <a:t>ves</a:t>
            </a:r>
            <a:r>
              <a:rPr lang="cs-CZ" sz="2400" dirty="0" smtClean="0"/>
              <a:t>, </a:t>
            </a:r>
            <a:r>
              <a:rPr lang="cs-CZ" sz="2400" dirty="0" err="1" smtClean="0"/>
              <a:t>knife-kni</a:t>
            </a:r>
            <a:r>
              <a:rPr lang="cs-CZ" sz="2400" b="1" dirty="0" err="1" smtClean="0">
                <a:solidFill>
                  <a:srgbClr val="00B050"/>
                </a:solidFill>
              </a:rPr>
              <a:t>ve</a:t>
            </a:r>
            <a:r>
              <a:rPr lang="cs-CZ" sz="2400" dirty="0" err="1" smtClean="0"/>
              <a:t>s</a:t>
            </a:r>
            <a:r>
              <a:rPr lang="cs-CZ" sz="2400" dirty="0" smtClean="0"/>
              <a:t> ,elf- </a:t>
            </a:r>
            <a:r>
              <a:rPr lang="cs-CZ" sz="2400" dirty="0" err="1" smtClean="0"/>
              <a:t>el</a:t>
            </a:r>
            <a:r>
              <a:rPr lang="cs-CZ" sz="2400" b="1" dirty="0" err="1" smtClean="0">
                <a:solidFill>
                  <a:srgbClr val="00B050"/>
                </a:solidFill>
              </a:rPr>
              <a:t>ves</a:t>
            </a:r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dirty="0" smtClean="0"/>
              <a:t>* </a:t>
            </a:r>
            <a:r>
              <a:rPr lang="cs-CZ" sz="2400" b="1" dirty="0" smtClean="0">
                <a:solidFill>
                  <a:srgbClr val="FF0000"/>
                </a:solidFill>
              </a:rPr>
              <a:t>**</a:t>
            </a:r>
          </a:p>
          <a:p>
            <a:pPr marL="0" indent="0">
              <a:buNone/>
            </a:pPr>
            <a:r>
              <a:rPr lang="cs-CZ" sz="2400" b="1" dirty="0" smtClean="0"/>
              <a:t>  X </a:t>
            </a:r>
            <a:r>
              <a:rPr lang="cs-CZ" sz="2400" dirty="0" err="1" smtClean="0"/>
              <a:t>cilff</a:t>
            </a:r>
            <a:r>
              <a:rPr lang="cs-CZ" sz="2400" dirty="0" smtClean="0"/>
              <a:t> – </a:t>
            </a:r>
            <a:r>
              <a:rPr lang="cs-CZ" sz="2400" dirty="0" err="1" smtClean="0"/>
              <a:t>cliffs</a:t>
            </a:r>
            <a:r>
              <a:rPr lang="cs-CZ" sz="2400" dirty="0" smtClean="0"/>
              <a:t>, </a:t>
            </a:r>
            <a:r>
              <a:rPr lang="cs-CZ" sz="2400" dirty="0" err="1" smtClean="0"/>
              <a:t>gulf-gulfs</a:t>
            </a:r>
            <a:r>
              <a:rPr lang="cs-CZ" sz="2400" dirty="0" smtClean="0"/>
              <a:t>, </a:t>
            </a:r>
            <a:r>
              <a:rPr lang="cs-CZ" sz="2400" dirty="0" err="1" smtClean="0"/>
              <a:t>handkerchief-handkerchiefs</a:t>
            </a:r>
            <a:r>
              <a:rPr lang="cs-CZ" sz="2400" dirty="0" smtClean="0"/>
              <a:t>, </a:t>
            </a:r>
            <a:r>
              <a:rPr lang="cs-CZ" sz="2400" dirty="0" err="1" smtClean="0"/>
              <a:t>roof-roofs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(limited </a:t>
            </a:r>
            <a:r>
              <a:rPr lang="cs-CZ" sz="2400" dirty="0" err="1" smtClean="0"/>
              <a:t>number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irreg</a:t>
            </a:r>
            <a:r>
              <a:rPr lang="cs-CZ" sz="2400" dirty="0" smtClean="0"/>
              <a:t>.):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2400" b="1" dirty="0" smtClean="0"/>
              <a:t>*</a:t>
            </a:r>
            <a:r>
              <a:rPr lang="cs-CZ" sz="2400" dirty="0" smtClean="0"/>
              <a:t>  </a:t>
            </a:r>
            <a:r>
              <a:rPr lang="cs-CZ" sz="2400" dirty="0" err="1" smtClean="0"/>
              <a:t>loaf</a:t>
            </a:r>
            <a:r>
              <a:rPr lang="cs-CZ" sz="2400" dirty="0" smtClean="0"/>
              <a:t> - </a:t>
            </a:r>
            <a:r>
              <a:rPr lang="cs-CZ" sz="2400" dirty="0" err="1" smtClean="0"/>
              <a:t>loaves,half-halves,wife-wives,thief-thieves,leaf-leaves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calf-calves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** </a:t>
            </a:r>
            <a:r>
              <a:rPr lang="cs-CZ" sz="2000" b="1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both</a:t>
            </a:r>
            <a:r>
              <a:rPr lang="cs-CZ" sz="2000" b="1" dirty="0" smtClean="0">
                <a:solidFill>
                  <a:srgbClr val="FF0000"/>
                </a:solidFill>
              </a:rPr>
              <a:t>: -s</a:t>
            </a:r>
            <a:r>
              <a:rPr lang="cs-CZ" sz="2000" dirty="0" smtClean="0">
                <a:solidFill>
                  <a:srgbClr val="00B050"/>
                </a:solidFill>
              </a:rPr>
              <a:t>/-ves</a:t>
            </a:r>
            <a:r>
              <a:rPr lang="cs-CZ" sz="2000" dirty="0">
                <a:solidFill>
                  <a:srgbClr val="00B050"/>
                </a:solidFill>
              </a:rPr>
              <a:t> </a:t>
            </a:r>
            <a:endParaRPr lang="cs-CZ" sz="20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rgbClr val="00B050"/>
                </a:solidFill>
              </a:rPr>
              <a:t> </a:t>
            </a:r>
            <a:r>
              <a:rPr lang="cs-CZ" sz="2000" dirty="0" smtClean="0">
                <a:solidFill>
                  <a:srgbClr val="00B050"/>
                </a:solidFill>
              </a:rPr>
              <a:t>      </a:t>
            </a:r>
            <a:r>
              <a:rPr lang="cs-CZ" sz="2000" dirty="0" err="1" smtClean="0"/>
              <a:t>scarf</a:t>
            </a:r>
            <a:r>
              <a:rPr lang="cs-CZ" sz="2000" dirty="0" smtClean="0"/>
              <a:t> – </a:t>
            </a:r>
            <a:r>
              <a:rPr lang="cs-CZ" sz="2000" dirty="0" err="1" smtClean="0"/>
              <a:t>scarf</a:t>
            </a:r>
            <a:r>
              <a:rPr lang="cs-CZ" sz="2000" dirty="0" smtClean="0"/>
              <a:t>/</a:t>
            </a:r>
            <a:r>
              <a:rPr lang="cs-CZ" sz="2000" dirty="0" err="1" smtClean="0"/>
              <a:t>scarves</a:t>
            </a:r>
            <a:r>
              <a:rPr lang="cs-CZ" sz="2000" dirty="0" smtClean="0"/>
              <a:t>, </a:t>
            </a:r>
            <a:r>
              <a:rPr lang="cs-CZ" sz="2000" dirty="0" err="1" smtClean="0"/>
              <a:t>hoof-hoofs</a:t>
            </a:r>
            <a:r>
              <a:rPr lang="cs-CZ" sz="2000" dirty="0" smtClean="0"/>
              <a:t>/</a:t>
            </a:r>
            <a:r>
              <a:rPr lang="cs-CZ" sz="2000" dirty="0" err="1" smtClean="0"/>
              <a:t>hooves</a:t>
            </a:r>
            <a:r>
              <a:rPr lang="cs-CZ" sz="2000" dirty="0" smtClean="0"/>
              <a:t>(</a:t>
            </a:r>
            <a:r>
              <a:rPr lang="cs-CZ" sz="2000" dirty="0" err="1" smtClean="0"/>
              <a:t>poet</a:t>
            </a:r>
            <a:r>
              <a:rPr lang="cs-CZ" sz="2000" dirty="0" smtClean="0"/>
              <a:t>.), </a:t>
            </a:r>
            <a:r>
              <a:rPr lang="cs-CZ" sz="2000" dirty="0" err="1" smtClean="0"/>
              <a:t>wharf-wharfs</a:t>
            </a:r>
            <a:r>
              <a:rPr lang="cs-CZ" sz="2000" dirty="0" smtClean="0"/>
              <a:t>/</a:t>
            </a:r>
            <a:r>
              <a:rPr lang="cs-CZ" sz="2000" dirty="0" err="1" smtClean="0"/>
              <a:t>wharves</a:t>
            </a: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• man - </a:t>
            </a:r>
            <a:r>
              <a:rPr lang="cs-CZ" sz="2000" dirty="0" err="1" smtClean="0"/>
              <a:t>people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98254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change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</a:t>
            </a:r>
            <a:r>
              <a:rPr lang="cs-CZ" dirty="0" smtClean="0"/>
              <a:t> stem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</a:t>
            </a:r>
            <a:r>
              <a:rPr lang="cs-CZ" sz="2800" dirty="0" err="1" smtClean="0"/>
              <a:t>mouse</a:t>
            </a:r>
            <a:r>
              <a:rPr lang="cs-CZ" sz="2800" dirty="0" smtClean="0"/>
              <a:t> – </a:t>
            </a:r>
            <a:r>
              <a:rPr lang="cs-CZ" sz="2800" dirty="0" err="1" smtClean="0"/>
              <a:t>mice</a:t>
            </a:r>
            <a:r>
              <a:rPr lang="cs-CZ" sz="2800" dirty="0" smtClean="0"/>
              <a:t>, </a:t>
            </a:r>
            <a:r>
              <a:rPr lang="cs-CZ" sz="2800" dirty="0" err="1" smtClean="0"/>
              <a:t>louse</a:t>
            </a:r>
            <a:r>
              <a:rPr lang="cs-CZ" sz="2800" dirty="0" smtClean="0"/>
              <a:t> – </a:t>
            </a:r>
            <a:r>
              <a:rPr lang="cs-CZ" sz="2800" dirty="0" err="1" smtClean="0"/>
              <a:t>lice</a:t>
            </a:r>
            <a:r>
              <a:rPr lang="cs-CZ" sz="2800" dirty="0" smtClean="0"/>
              <a:t>, </a:t>
            </a:r>
            <a:r>
              <a:rPr lang="cs-CZ" sz="2800" dirty="0" err="1" smtClean="0"/>
              <a:t>dormouse</a:t>
            </a:r>
            <a:r>
              <a:rPr lang="cs-CZ" sz="2800" dirty="0" smtClean="0"/>
              <a:t> – </a:t>
            </a:r>
            <a:r>
              <a:rPr lang="cs-CZ" sz="2800" dirty="0" err="1" smtClean="0"/>
              <a:t>dormice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/>
              <a:t>    </a:t>
            </a:r>
            <a:r>
              <a:rPr lang="cs-CZ" sz="2800" dirty="0" err="1" smtClean="0"/>
              <a:t>child</a:t>
            </a:r>
            <a:r>
              <a:rPr lang="cs-CZ" sz="2800" dirty="0" smtClean="0"/>
              <a:t> – </a:t>
            </a:r>
            <a:r>
              <a:rPr lang="cs-CZ" sz="2800" dirty="0" err="1" smtClean="0"/>
              <a:t>children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</a:t>
            </a:r>
            <a:r>
              <a:rPr lang="cs-CZ" sz="2800" dirty="0" err="1" smtClean="0"/>
              <a:t>ox</a:t>
            </a:r>
            <a:r>
              <a:rPr lang="cs-CZ" sz="2800" dirty="0" smtClean="0"/>
              <a:t> – </a:t>
            </a:r>
            <a:r>
              <a:rPr lang="cs-CZ" sz="2800" dirty="0" err="1" smtClean="0"/>
              <a:t>oxen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(</a:t>
            </a:r>
            <a:r>
              <a:rPr lang="cs-CZ" sz="2800" dirty="0" err="1" smtClean="0"/>
              <a:t>practically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types</a:t>
            </a:r>
            <a:r>
              <a:rPr lang="cs-CZ" sz="2800" dirty="0" smtClean="0"/>
              <a:t> –a-e, -</a:t>
            </a:r>
            <a:r>
              <a:rPr lang="cs-CZ" sz="2800" dirty="0" err="1" smtClean="0"/>
              <a:t>oo-ee</a:t>
            </a:r>
            <a:r>
              <a:rPr lang="cs-CZ" sz="2800" dirty="0"/>
              <a:t> </a:t>
            </a:r>
            <a:r>
              <a:rPr lang="cs-CZ" sz="2800" dirty="0" err="1" smtClean="0"/>
              <a:t>belong</a:t>
            </a:r>
            <a:r>
              <a:rPr lang="cs-CZ" sz="2800" dirty="0" smtClean="0"/>
              <a:t> </a:t>
            </a:r>
            <a:r>
              <a:rPr lang="cs-CZ" sz="2800" dirty="0" err="1" smtClean="0"/>
              <a:t>here</a:t>
            </a:r>
            <a:r>
              <a:rPr lang="cs-CZ" sz="2800" dirty="0" smtClean="0"/>
              <a:t>, </a:t>
            </a:r>
            <a:r>
              <a:rPr lang="cs-CZ" sz="2800" dirty="0" err="1" smtClean="0"/>
              <a:t>too</a:t>
            </a:r>
            <a:r>
              <a:rPr lang="cs-CZ" sz="2800" dirty="0" smtClean="0"/>
              <a:t>)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59361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Nationalities</a:t>
            </a:r>
            <a:r>
              <a:rPr lang="cs-CZ" sz="3600" dirty="0" smtClean="0"/>
              <a:t> and </a:t>
            </a:r>
            <a:r>
              <a:rPr lang="cs-CZ" sz="3600" dirty="0" err="1" smtClean="0"/>
              <a:t>names</a:t>
            </a:r>
            <a:r>
              <a:rPr lang="cs-CZ" sz="3600" dirty="0" smtClean="0"/>
              <a:t> </a:t>
            </a:r>
            <a:r>
              <a:rPr lang="cs-CZ" sz="3600" dirty="0" err="1" smtClean="0"/>
              <a:t>of</a:t>
            </a:r>
            <a:r>
              <a:rPr lang="cs-CZ" sz="3600" dirty="0" smtClean="0"/>
              <a:t> </a:t>
            </a:r>
            <a:r>
              <a:rPr lang="cs-CZ" sz="3600" dirty="0" err="1" smtClean="0"/>
              <a:t>groups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 1) </a:t>
            </a:r>
            <a:r>
              <a:rPr lang="cs-CZ" sz="2800" b="1" dirty="0" err="1" smtClean="0"/>
              <a:t>form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nouns</a:t>
            </a:r>
            <a:r>
              <a:rPr lang="cs-CZ" sz="2800" b="1" dirty="0" smtClean="0"/>
              <a:t>: A) 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-</a:t>
            </a:r>
            <a:r>
              <a:rPr lang="cs-CZ" sz="2800" b="1" dirty="0" err="1" smtClean="0">
                <a:solidFill>
                  <a:srgbClr val="FF0000"/>
                </a:solidFill>
              </a:rPr>
              <a:t>ese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= </a:t>
            </a:r>
            <a:r>
              <a:rPr lang="cs-CZ" sz="2800" dirty="0" err="1" smtClean="0"/>
              <a:t>Japanese</a:t>
            </a:r>
            <a:r>
              <a:rPr lang="cs-CZ" sz="2800" dirty="0" smtClean="0"/>
              <a:t>, </a:t>
            </a:r>
            <a:r>
              <a:rPr lang="cs-CZ" sz="2800" dirty="0" err="1" smtClean="0"/>
              <a:t>Chinese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Japanese</a:t>
            </a:r>
            <a:r>
              <a:rPr lang="cs-CZ" sz="2400" dirty="0" smtClean="0"/>
              <a:t>, many </a:t>
            </a:r>
            <a:r>
              <a:rPr lang="cs-CZ" sz="2400" dirty="0" err="1" smtClean="0"/>
              <a:t>Japanese</a:t>
            </a:r>
            <a:r>
              <a:rPr lang="cs-CZ" sz="2400" dirty="0" smtClean="0"/>
              <a:t>, a </a:t>
            </a:r>
            <a:r>
              <a:rPr lang="cs-CZ" sz="2400" dirty="0" err="1" smtClean="0"/>
              <a:t>Japanese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Chinese</a:t>
            </a:r>
            <a:r>
              <a:rPr lang="cs-CZ" sz="2400" dirty="0" smtClean="0"/>
              <a:t>,  many </a:t>
            </a:r>
            <a:r>
              <a:rPr lang="cs-CZ" sz="2400" dirty="0" err="1" smtClean="0"/>
              <a:t>Chinese</a:t>
            </a:r>
            <a:r>
              <a:rPr lang="cs-CZ" sz="2400" dirty="0" smtClean="0"/>
              <a:t>, a </a:t>
            </a:r>
            <a:r>
              <a:rPr lang="cs-CZ" sz="2400" dirty="0" err="1" smtClean="0"/>
              <a:t>Chinese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    -</a:t>
            </a:r>
            <a:r>
              <a:rPr lang="cs-CZ" sz="2800" b="1" dirty="0" err="1" smtClean="0">
                <a:solidFill>
                  <a:srgbClr val="FF0000"/>
                </a:solidFill>
              </a:rPr>
              <a:t>ss</a:t>
            </a:r>
            <a:r>
              <a:rPr lang="cs-CZ" sz="2800" b="1" dirty="0" smtClean="0">
                <a:solidFill>
                  <a:srgbClr val="FF0000"/>
                </a:solidFill>
              </a:rPr>
              <a:t> = </a:t>
            </a:r>
            <a:r>
              <a:rPr lang="cs-CZ" sz="2800" dirty="0" err="1" smtClean="0"/>
              <a:t>Swiss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dirty="0" err="1" smtClean="0"/>
              <a:t>T</a:t>
            </a:r>
            <a:r>
              <a:rPr lang="cs-CZ" sz="2400" dirty="0" err="1" smtClean="0"/>
              <a:t>he</a:t>
            </a:r>
            <a:r>
              <a:rPr lang="cs-CZ" sz="2400" dirty="0" smtClean="0"/>
              <a:t> </a:t>
            </a:r>
            <a:r>
              <a:rPr lang="cs-CZ" sz="2400" dirty="0" err="1" smtClean="0"/>
              <a:t>Swiss</a:t>
            </a:r>
            <a:r>
              <a:rPr lang="cs-CZ" sz="2400" dirty="0" smtClean="0"/>
              <a:t>, many </a:t>
            </a:r>
            <a:r>
              <a:rPr lang="cs-CZ" sz="2400" dirty="0" err="1" smtClean="0"/>
              <a:t>Swiss</a:t>
            </a:r>
            <a:r>
              <a:rPr lang="cs-CZ" sz="2400" dirty="0" smtClean="0"/>
              <a:t>, a </a:t>
            </a:r>
            <a:r>
              <a:rPr lang="cs-CZ" sz="2400" dirty="0" err="1" smtClean="0"/>
              <a:t>Swiss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B) </a:t>
            </a:r>
            <a:r>
              <a:rPr lang="cs-CZ" sz="2800" dirty="0" smtClean="0">
                <a:solidFill>
                  <a:srgbClr val="FF0000"/>
                </a:solidFill>
              </a:rPr>
              <a:t>Czech, </a:t>
            </a:r>
            <a:r>
              <a:rPr lang="cs-CZ" sz="2800" dirty="0" err="1" smtClean="0">
                <a:solidFill>
                  <a:srgbClr val="FF0000"/>
                </a:solidFill>
              </a:rPr>
              <a:t>German</a:t>
            </a:r>
            <a:r>
              <a:rPr lang="cs-CZ" sz="2800" dirty="0" smtClean="0">
                <a:solidFill>
                  <a:srgbClr val="FF0000"/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Russian</a:t>
            </a:r>
            <a:r>
              <a:rPr lang="cs-CZ" sz="2800" dirty="0" smtClean="0">
                <a:solidFill>
                  <a:srgbClr val="FF0000"/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American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Czechs</a:t>
            </a:r>
            <a:r>
              <a:rPr lang="cs-CZ" sz="2400" dirty="0" smtClean="0"/>
              <a:t>, many </a:t>
            </a:r>
            <a:r>
              <a:rPr lang="cs-CZ" sz="2400" dirty="0" err="1" smtClean="0"/>
              <a:t>Czechs</a:t>
            </a:r>
            <a:r>
              <a:rPr lang="cs-CZ" sz="2400" dirty="0" smtClean="0"/>
              <a:t>, a Czech (= </a:t>
            </a:r>
            <a:r>
              <a:rPr lang="cs-CZ" sz="2400" dirty="0" err="1" smtClean="0"/>
              <a:t>pattern</a:t>
            </a:r>
            <a:r>
              <a:rPr lang="cs-CZ" sz="2400" dirty="0" smtClean="0"/>
              <a:t>)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        </a:t>
            </a:r>
            <a:r>
              <a:rPr lang="cs-CZ" sz="2800" dirty="0" smtClean="0">
                <a:solidFill>
                  <a:srgbClr val="FF0000"/>
                </a:solidFill>
              </a:rPr>
              <a:t>Dane, </a:t>
            </a:r>
            <a:r>
              <a:rPr lang="cs-CZ" sz="2800" dirty="0" err="1" smtClean="0">
                <a:solidFill>
                  <a:srgbClr val="FF0000"/>
                </a:solidFill>
              </a:rPr>
              <a:t>Swede</a:t>
            </a:r>
            <a:r>
              <a:rPr lang="cs-CZ" sz="2800" dirty="0" smtClean="0">
                <a:solidFill>
                  <a:srgbClr val="FF0000"/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Spaniard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Danes</a:t>
            </a:r>
            <a:r>
              <a:rPr lang="cs-CZ" sz="2400" dirty="0" smtClean="0"/>
              <a:t>, many </a:t>
            </a:r>
            <a:r>
              <a:rPr lang="cs-CZ" sz="2400" dirty="0" err="1" smtClean="0"/>
              <a:t>Danes</a:t>
            </a:r>
            <a:r>
              <a:rPr lang="cs-CZ" sz="2400" dirty="0" smtClean="0"/>
              <a:t>, a Dane  (= </a:t>
            </a:r>
            <a:r>
              <a:rPr lang="cs-CZ" sz="2400" dirty="0" err="1" smtClean="0"/>
              <a:t>pattern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7258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2 ) </a:t>
            </a:r>
            <a:r>
              <a:rPr lang="cs-CZ" sz="2800" b="1" dirty="0" err="1" smtClean="0"/>
              <a:t>form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adjectives</a:t>
            </a:r>
            <a:r>
              <a:rPr lang="cs-CZ" sz="2800" b="1" dirty="0" smtClean="0"/>
              <a:t>: </a:t>
            </a:r>
            <a:r>
              <a:rPr lang="cs-CZ" sz="2800" dirty="0" err="1" smtClean="0"/>
              <a:t>French</a:t>
            </a:r>
            <a:r>
              <a:rPr lang="cs-CZ" sz="2800" dirty="0" smtClean="0"/>
              <a:t>,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, </a:t>
            </a:r>
            <a:r>
              <a:rPr lang="cs-CZ" sz="2800" dirty="0" err="1" smtClean="0"/>
              <a:t>Dutch</a:t>
            </a:r>
            <a:r>
              <a:rPr lang="cs-CZ" sz="2800" dirty="0" smtClean="0"/>
              <a:t> </a:t>
            </a:r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French</a:t>
            </a:r>
            <a:r>
              <a:rPr lang="cs-CZ" sz="2400" dirty="0" smtClean="0"/>
              <a:t>, many </a:t>
            </a:r>
            <a:r>
              <a:rPr lang="cs-CZ" sz="2400" dirty="0" err="1" smtClean="0"/>
              <a:t>Frenchmen</a:t>
            </a:r>
            <a:r>
              <a:rPr lang="cs-CZ" sz="2400" dirty="0" smtClean="0"/>
              <a:t>, a </a:t>
            </a:r>
            <a:r>
              <a:rPr lang="cs-CZ" sz="2400" dirty="0" err="1" smtClean="0"/>
              <a:t>Frenchman</a:t>
            </a:r>
            <a:r>
              <a:rPr lang="cs-CZ" sz="2400" dirty="0" smtClean="0"/>
              <a:t> </a:t>
            </a:r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, many </a:t>
            </a:r>
            <a:r>
              <a:rPr lang="cs-CZ" sz="2400" dirty="0" err="1" smtClean="0"/>
              <a:t>Engishmen</a:t>
            </a:r>
            <a:r>
              <a:rPr lang="cs-CZ" sz="2400" dirty="0" smtClean="0"/>
              <a:t>,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Englishman</a:t>
            </a:r>
            <a:r>
              <a:rPr lang="cs-CZ" sz="2400" dirty="0" smtClean="0"/>
              <a:t> </a:t>
            </a:r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Dutch</a:t>
            </a:r>
            <a:r>
              <a:rPr lang="cs-CZ" sz="2400" dirty="0" smtClean="0"/>
              <a:t>, many </a:t>
            </a:r>
            <a:r>
              <a:rPr lang="cs-CZ" sz="2400" dirty="0" err="1" smtClean="0"/>
              <a:t>Dutchmem</a:t>
            </a:r>
            <a:r>
              <a:rPr lang="cs-CZ" sz="2400" dirty="0" smtClean="0"/>
              <a:t>, a </a:t>
            </a:r>
            <a:r>
              <a:rPr lang="cs-CZ" sz="2400" dirty="0" err="1" smtClean="0"/>
              <a:t>Dutchman</a:t>
            </a:r>
            <a:r>
              <a:rPr lang="cs-CZ" sz="2400" dirty="0" smtClean="0"/>
              <a:t> </a:t>
            </a:r>
          </a:p>
          <a:p>
            <a:endParaRPr lang="cs-CZ" sz="2400" dirty="0"/>
          </a:p>
          <a:p>
            <a:r>
              <a:rPr lang="cs-CZ" sz="2400" dirty="0" smtClean="0"/>
              <a:t>(</a:t>
            </a:r>
            <a:r>
              <a:rPr lang="cs-CZ" sz="2400" dirty="0" err="1" smtClean="0"/>
              <a:t>French</a:t>
            </a:r>
            <a:r>
              <a:rPr lang="cs-CZ" sz="2400" dirty="0" smtClean="0"/>
              <a:t> = francouzský, francouzština…….) </a:t>
            </a:r>
          </a:p>
          <a:p>
            <a:endParaRPr lang="cs-CZ" sz="2400" dirty="0"/>
          </a:p>
          <a:p>
            <a:r>
              <a:rPr lang="cs-CZ" sz="2800" b="1" dirty="0" smtClean="0"/>
              <a:t>3) </a:t>
            </a:r>
            <a:r>
              <a:rPr lang="cs-CZ" sz="2800" b="1" dirty="0" err="1" smtClean="0"/>
              <a:t>family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names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other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groups</a:t>
            </a:r>
            <a:r>
              <a:rPr lang="cs-CZ" sz="2800" b="1" dirty="0" smtClean="0"/>
              <a:t>: </a:t>
            </a:r>
          </a:p>
          <a:p>
            <a:r>
              <a:rPr lang="cs-CZ" sz="2400" dirty="0" smtClean="0"/>
              <a:t>Brown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Browns</a:t>
            </a:r>
            <a:r>
              <a:rPr lang="cs-CZ" sz="2400" dirty="0" smtClean="0"/>
              <a:t>,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Coopers</a:t>
            </a:r>
            <a:r>
              <a:rPr lang="cs-CZ" sz="2400" dirty="0" smtClean="0"/>
              <a:t>…. </a:t>
            </a:r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doctors</a:t>
            </a:r>
            <a:r>
              <a:rPr lang="cs-CZ" sz="2400" dirty="0" smtClean="0"/>
              <a:t> </a:t>
            </a:r>
            <a:r>
              <a:rPr lang="cs-CZ" sz="2400" dirty="0" err="1" smtClean="0"/>
              <a:t>came</a:t>
            </a:r>
            <a:r>
              <a:rPr lang="cs-CZ" sz="2400" dirty="0" smtClean="0"/>
              <a:t> </a:t>
            </a:r>
            <a:r>
              <a:rPr lang="cs-CZ" sz="2400" dirty="0" err="1" smtClean="0"/>
              <a:t>all</a:t>
            </a:r>
            <a:r>
              <a:rPr lang="cs-CZ" sz="2400" dirty="0" smtClean="0"/>
              <a:t>….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3675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Singular</a:t>
            </a:r>
            <a:r>
              <a:rPr lang="cs-CZ" sz="3600" dirty="0" smtClean="0"/>
              <a:t> = </a:t>
            </a:r>
            <a:r>
              <a:rPr lang="cs-CZ" sz="3600" dirty="0" err="1" smtClean="0"/>
              <a:t>plural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err="1" smtClean="0"/>
              <a:t>fish</a:t>
            </a:r>
            <a:endParaRPr lang="cs-CZ" dirty="0" smtClean="0"/>
          </a:p>
          <a:p>
            <a:r>
              <a:rPr lang="cs-CZ" dirty="0" err="1" smtClean="0"/>
              <a:t>sheep</a:t>
            </a:r>
            <a:endParaRPr lang="cs-CZ" dirty="0" smtClean="0"/>
          </a:p>
          <a:p>
            <a:r>
              <a:rPr lang="cs-CZ" dirty="0" err="1" smtClean="0"/>
              <a:t>deer</a:t>
            </a:r>
            <a:endParaRPr lang="cs-CZ" dirty="0" smtClean="0"/>
          </a:p>
          <a:p>
            <a:r>
              <a:rPr lang="cs-CZ" dirty="0" err="1"/>
              <a:t>m</a:t>
            </a:r>
            <a:r>
              <a:rPr lang="cs-CZ" dirty="0" err="1" smtClean="0"/>
              <a:t>eans</a:t>
            </a:r>
            <a:r>
              <a:rPr lang="cs-CZ" dirty="0" smtClean="0"/>
              <a:t>(</a:t>
            </a:r>
            <a:r>
              <a:rPr lang="cs-CZ" dirty="0" err="1" smtClean="0"/>
              <a:t>of</a:t>
            </a:r>
            <a:r>
              <a:rPr lang="cs-CZ" dirty="0" smtClean="0"/>
              <a:t> transport)</a:t>
            </a:r>
          </a:p>
          <a:p>
            <a:r>
              <a:rPr lang="cs-CZ" dirty="0"/>
              <a:t>s</a:t>
            </a:r>
            <a:r>
              <a:rPr lang="cs-CZ" dirty="0" smtClean="0"/>
              <a:t>pecies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eries</a:t>
            </a:r>
            <a:endParaRPr lang="cs-CZ" dirty="0" smtClean="0"/>
          </a:p>
          <a:p>
            <a:r>
              <a:rPr lang="cs-CZ" dirty="0"/>
              <a:t>c</a:t>
            </a:r>
            <a:r>
              <a:rPr lang="cs-CZ" dirty="0" smtClean="0"/>
              <a:t>od….. </a:t>
            </a:r>
          </a:p>
          <a:p>
            <a:pPr marL="0" indent="0">
              <a:buNone/>
            </a:pPr>
            <a:r>
              <a:rPr lang="cs-CZ" b="1" dirty="0" smtClean="0"/>
              <a:t>  </a:t>
            </a:r>
            <a:r>
              <a:rPr lang="cs-CZ" dirty="0" smtClean="0"/>
              <a:t>ex.</a:t>
            </a:r>
            <a:r>
              <a:rPr lang="cs-CZ" b="1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fish</a:t>
            </a:r>
            <a:r>
              <a:rPr lang="cs-CZ" dirty="0" smtClean="0"/>
              <a:t> X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caught</a:t>
            </a:r>
            <a:r>
              <a:rPr lang="cs-CZ" dirty="0" smtClean="0"/>
              <a:t> </a:t>
            </a:r>
            <a:r>
              <a:rPr lang="cs-CZ" b="1" dirty="0" err="1" smtClean="0"/>
              <a:t>three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fishes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22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Only</a:t>
            </a:r>
            <a:r>
              <a:rPr lang="cs-CZ" sz="3600" dirty="0" smtClean="0"/>
              <a:t> 1 </a:t>
            </a:r>
            <a:r>
              <a:rPr lang="cs-CZ" sz="3600" dirty="0" err="1" smtClean="0"/>
              <a:t>form</a:t>
            </a:r>
            <a:r>
              <a:rPr lang="cs-CZ" sz="3600" dirty="0" smtClean="0"/>
              <a:t> </a:t>
            </a:r>
            <a:r>
              <a:rPr lang="cs-CZ" sz="3600" dirty="0" err="1" smtClean="0"/>
              <a:t>sg</a:t>
            </a:r>
            <a:r>
              <a:rPr lang="cs-CZ" sz="3600" dirty="0" smtClean="0"/>
              <a:t>./</a:t>
            </a:r>
            <a:r>
              <a:rPr lang="cs-CZ" sz="3600" dirty="0" err="1" smtClean="0"/>
              <a:t>pl</a:t>
            </a:r>
            <a:r>
              <a:rPr lang="cs-CZ" sz="3600" dirty="0" smtClean="0"/>
              <a:t>.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 </a:t>
            </a:r>
            <a:r>
              <a:rPr lang="cs-CZ" sz="2800" b="1" dirty="0" err="1" smtClean="0"/>
              <a:t>Sg</a:t>
            </a:r>
            <a:r>
              <a:rPr lang="cs-CZ" sz="2800" dirty="0" smtClean="0"/>
              <a:t>.: </a:t>
            </a:r>
            <a:r>
              <a:rPr lang="cs-CZ" sz="2800" dirty="0" err="1" smtClean="0"/>
              <a:t>advice</a:t>
            </a:r>
            <a:r>
              <a:rPr lang="cs-CZ" sz="2800" dirty="0" smtClean="0"/>
              <a:t>, </a:t>
            </a:r>
            <a:r>
              <a:rPr lang="cs-CZ" sz="2800" dirty="0" err="1" smtClean="0"/>
              <a:t>hair</a:t>
            </a:r>
            <a:r>
              <a:rPr lang="cs-CZ" sz="2800" dirty="0" smtClean="0"/>
              <a:t>, </a:t>
            </a:r>
            <a:r>
              <a:rPr lang="cs-CZ" sz="2800" dirty="0" err="1" smtClean="0"/>
              <a:t>information</a:t>
            </a:r>
            <a:r>
              <a:rPr lang="cs-CZ" sz="2800" dirty="0" smtClean="0"/>
              <a:t>, </a:t>
            </a:r>
            <a:r>
              <a:rPr lang="cs-CZ" sz="2800" dirty="0" err="1" smtClean="0"/>
              <a:t>knowledge</a:t>
            </a:r>
            <a:r>
              <a:rPr lang="cs-CZ" sz="2800" dirty="0" smtClean="0"/>
              <a:t>, </a:t>
            </a:r>
            <a:r>
              <a:rPr lang="cs-CZ" sz="2800" dirty="0" err="1" smtClean="0"/>
              <a:t>luggage</a:t>
            </a:r>
            <a:r>
              <a:rPr lang="cs-CZ" sz="2800" dirty="0" smtClean="0"/>
              <a:t>,</a:t>
            </a:r>
          </a:p>
          <a:p>
            <a:pPr marL="0" indent="0">
              <a:buNone/>
            </a:pPr>
            <a:r>
              <a:rPr lang="cs-CZ" sz="2800" dirty="0" smtClean="0"/>
              <a:t>           </a:t>
            </a:r>
            <a:r>
              <a:rPr lang="cs-CZ" sz="2800" dirty="0" err="1" smtClean="0"/>
              <a:t>baggage</a:t>
            </a:r>
            <a:r>
              <a:rPr lang="cs-CZ" sz="2800" dirty="0" smtClean="0"/>
              <a:t>, </a:t>
            </a:r>
            <a:r>
              <a:rPr lang="cs-CZ" sz="2800" dirty="0" err="1" smtClean="0"/>
              <a:t>furniture</a:t>
            </a:r>
            <a:r>
              <a:rPr lang="cs-CZ" sz="2800" dirty="0" smtClean="0"/>
              <a:t>, </a:t>
            </a:r>
            <a:r>
              <a:rPr lang="cs-CZ" sz="2800" dirty="0" err="1" smtClean="0"/>
              <a:t>progress</a:t>
            </a:r>
            <a:r>
              <a:rPr lang="cs-CZ" sz="2000" dirty="0" smtClean="0"/>
              <a:t>…..(</a:t>
            </a:r>
            <a:r>
              <a:rPr lang="cs-CZ" sz="2000" dirty="0" err="1" smtClean="0"/>
              <a:t>examples</a:t>
            </a:r>
            <a:r>
              <a:rPr lang="cs-CZ" sz="2000" dirty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most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                </a:t>
            </a:r>
            <a:r>
              <a:rPr lang="cs-CZ" sz="2000" dirty="0" err="1" smtClean="0"/>
              <a:t>famous</a:t>
            </a:r>
            <a:r>
              <a:rPr lang="cs-CZ" sz="2000" dirty="0" smtClean="0"/>
              <a:t>)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Pl</a:t>
            </a:r>
            <a:r>
              <a:rPr lang="cs-CZ" sz="2800" dirty="0" smtClean="0"/>
              <a:t>.: </a:t>
            </a:r>
            <a:r>
              <a:rPr lang="cs-CZ" sz="2800" dirty="0" err="1" smtClean="0"/>
              <a:t>clothes</a:t>
            </a:r>
            <a:r>
              <a:rPr lang="cs-CZ" sz="2800" dirty="0" smtClean="0"/>
              <a:t>, </a:t>
            </a:r>
            <a:r>
              <a:rPr lang="cs-CZ" sz="2800" dirty="0" err="1" smtClean="0"/>
              <a:t>barracks</a:t>
            </a:r>
            <a:r>
              <a:rPr lang="cs-CZ" sz="2800" dirty="0" smtClean="0"/>
              <a:t>, </a:t>
            </a:r>
            <a:r>
              <a:rPr lang="cs-CZ" sz="2800" dirty="0" err="1" smtClean="0"/>
              <a:t>wages</a:t>
            </a:r>
            <a:r>
              <a:rPr lang="cs-CZ" sz="2800" dirty="0" smtClean="0"/>
              <a:t>, </a:t>
            </a:r>
            <a:r>
              <a:rPr lang="cs-CZ" sz="2800" dirty="0" err="1" smtClean="0"/>
              <a:t>vegetables</a:t>
            </a:r>
            <a:r>
              <a:rPr lang="cs-CZ" sz="2800" dirty="0" smtClean="0"/>
              <a:t>, </a:t>
            </a:r>
            <a:r>
              <a:rPr lang="cs-CZ" sz="2800" dirty="0" err="1" smtClean="0"/>
              <a:t>goods</a:t>
            </a:r>
            <a:r>
              <a:rPr lang="cs-CZ" sz="2800" dirty="0" smtClean="0"/>
              <a:t>,     </a:t>
            </a:r>
            <a:r>
              <a:rPr lang="cs-CZ" sz="2800" dirty="0" err="1" smtClean="0"/>
              <a:t>scales</a:t>
            </a:r>
            <a:r>
              <a:rPr lang="cs-CZ" sz="2800" dirty="0" smtClean="0"/>
              <a:t>, </a:t>
            </a:r>
            <a:r>
              <a:rPr lang="cs-CZ" sz="2800" dirty="0" err="1" smtClean="0"/>
              <a:t>scissors</a:t>
            </a:r>
            <a:r>
              <a:rPr lang="cs-CZ" sz="2800" dirty="0" smtClean="0"/>
              <a:t>  </a:t>
            </a:r>
            <a:r>
              <a:rPr lang="cs-CZ" sz="2000" dirty="0" smtClean="0"/>
              <a:t>( a pair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scissors</a:t>
            </a:r>
            <a:r>
              <a:rPr lang="cs-CZ" sz="2000" dirty="0" smtClean="0"/>
              <a:t>)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err="1" smtClean="0">
                <a:solidFill>
                  <a:srgbClr val="FF0000"/>
                </a:solidFill>
              </a:rPr>
              <a:t>Noun</a:t>
            </a:r>
            <a:r>
              <a:rPr lang="cs-CZ" sz="2000" b="1" dirty="0" smtClean="0">
                <a:solidFill>
                  <a:srgbClr val="FF0000"/>
                </a:solidFill>
              </a:rPr>
              <a:t> – </a:t>
            </a:r>
            <a:r>
              <a:rPr lang="cs-CZ" sz="2000" b="1" dirty="0" err="1" smtClean="0">
                <a:solidFill>
                  <a:srgbClr val="FF0000"/>
                </a:solidFill>
              </a:rPr>
              <a:t>plural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form</a:t>
            </a:r>
            <a:r>
              <a:rPr lang="cs-CZ" sz="2000" b="1" dirty="0" smtClean="0">
                <a:solidFill>
                  <a:srgbClr val="FF0000"/>
                </a:solidFill>
              </a:rPr>
              <a:t> + verb </a:t>
            </a:r>
            <a:r>
              <a:rPr lang="cs-CZ" sz="2000" b="1" dirty="0" err="1" smtClean="0">
                <a:solidFill>
                  <a:srgbClr val="FF0000"/>
                </a:solidFill>
              </a:rPr>
              <a:t>singular</a:t>
            </a:r>
            <a:r>
              <a:rPr lang="cs-CZ" sz="2000" b="1" dirty="0" smtClean="0">
                <a:solidFill>
                  <a:srgbClr val="FF0000"/>
                </a:solidFill>
              </a:rPr>
              <a:t>: </a:t>
            </a:r>
          </a:p>
          <a:p>
            <a:pPr marL="0" indent="0">
              <a:buNone/>
            </a:pPr>
            <a:r>
              <a:rPr lang="cs-CZ" sz="2000" dirty="0" err="1" smtClean="0"/>
              <a:t>Billiards</a:t>
            </a:r>
            <a:r>
              <a:rPr lang="cs-CZ" sz="2000" dirty="0" smtClean="0"/>
              <a:t>, </a:t>
            </a:r>
            <a:r>
              <a:rPr lang="cs-CZ" sz="2000" dirty="0" err="1" smtClean="0"/>
              <a:t>physics</a:t>
            </a:r>
            <a:r>
              <a:rPr lang="cs-CZ" sz="2000" dirty="0" smtClean="0"/>
              <a:t>, </a:t>
            </a:r>
            <a:r>
              <a:rPr lang="cs-CZ" sz="2000" dirty="0" err="1" smtClean="0"/>
              <a:t>mathematics</a:t>
            </a:r>
            <a:r>
              <a:rPr lang="cs-CZ" sz="2000" dirty="0" smtClean="0"/>
              <a:t>, </a:t>
            </a:r>
            <a:r>
              <a:rPr lang="cs-CZ" sz="2000" dirty="0" err="1" smtClean="0"/>
              <a:t>athletics</a:t>
            </a:r>
            <a:r>
              <a:rPr lang="cs-CZ" sz="2000" dirty="0" smtClean="0"/>
              <a:t>, </a:t>
            </a:r>
            <a:r>
              <a:rPr lang="cs-CZ" sz="2000" dirty="0" err="1" smtClean="0"/>
              <a:t>gallows</a:t>
            </a:r>
            <a:r>
              <a:rPr lang="cs-CZ" sz="2000" dirty="0" smtClean="0"/>
              <a:t>, </a:t>
            </a:r>
            <a:r>
              <a:rPr lang="cs-CZ" sz="2000" dirty="0" err="1" smtClean="0"/>
              <a:t>poitics</a:t>
            </a:r>
            <a:r>
              <a:rPr lang="cs-CZ" sz="2000" dirty="0" smtClean="0"/>
              <a:t>  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dirty="0" smtClean="0"/>
              <a:t>st.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797049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1 </a:t>
            </a:r>
            <a:r>
              <a:rPr lang="cs-CZ" sz="3600" dirty="0" err="1" smtClean="0"/>
              <a:t>meanig</a:t>
            </a:r>
            <a:r>
              <a:rPr lang="cs-CZ" sz="3600" dirty="0" smtClean="0"/>
              <a:t> </a:t>
            </a:r>
            <a:r>
              <a:rPr lang="cs-CZ" sz="3600" dirty="0" err="1" smtClean="0"/>
              <a:t>sg</a:t>
            </a:r>
            <a:r>
              <a:rPr lang="cs-CZ" sz="3600" dirty="0" smtClean="0"/>
              <a:t>. X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other</a:t>
            </a:r>
            <a:r>
              <a:rPr lang="cs-CZ" sz="3600" b="1" dirty="0" smtClean="0"/>
              <a:t> </a:t>
            </a:r>
            <a:r>
              <a:rPr lang="cs-CZ" sz="3600" dirty="0" smtClean="0"/>
              <a:t>(</a:t>
            </a:r>
            <a:r>
              <a:rPr lang="cs-CZ" sz="3600" dirty="0" err="1" smtClean="0"/>
              <a:t>sometimes</a:t>
            </a:r>
            <a:r>
              <a:rPr lang="cs-CZ" sz="3600" dirty="0" smtClean="0"/>
              <a:t>) </a:t>
            </a:r>
            <a:r>
              <a:rPr lang="cs-CZ" sz="3600" dirty="0" err="1" smtClean="0"/>
              <a:t>figurative</a:t>
            </a:r>
            <a:r>
              <a:rPr lang="cs-CZ" sz="3600" dirty="0" smtClean="0"/>
              <a:t>  </a:t>
            </a:r>
            <a:r>
              <a:rPr lang="cs-CZ" sz="3600" dirty="0" err="1" smtClean="0"/>
              <a:t>meaning</a:t>
            </a:r>
            <a:r>
              <a:rPr lang="cs-CZ" sz="3600" dirty="0" smtClean="0"/>
              <a:t> in  </a:t>
            </a:r>
            <a:r>
              <a:rPr lang="cs-CZ" sz="3600" dirty="0" err="1" smtClean="0"/>
              <a:t>plural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err="1" smtClean="0"/>
              <a:t>examples</a:t>
            </a:r>
            <a:r>
              <a:rPr lang="cs-CZ" dirty="0" smtClean="0"/>
              <a:t>:</a:t>
            </a:r>
          </a:p>
          <a:p>
            <a:r>
              <a:rPr lang="cs-CZ" dirty="0" err="1"/>
              <a:t>h</a:t>
            </a:r>
            <a:r>
              <a:rPr lang="cs-CZ" dirty="0" err="1" smtClean="0"/>
              <a:t>air</a:t>
            </a:r>
            <a:r>
              <a:rPr lang="cs-CZ" dirty="0" smtClean="0"/>
              <a:t>                             </a:t>
            </a:r>
            <a:r>
              <a:rPr lang="cs-CZ" dirty="0" err="1" smtClean="0"/>
              <a:t>hairs</a:t>
            </a:r>
            <a:r>
              <a:rPr lang="cs-CZ" dirty="0" smtClean="0"/>
              <a:t> (srst, chlupy) </a:t>
            </a:r>
          </a:p>
          <a:p>
            <a:r>
              <a:rPr lang="cs-CZ" dirty="0" err="1"/>
              <a:t>p</a:t>
            </a:r>
            <a:r>
              <a:rPr lang="cs-CZ" dirty="0" err="1" smtClean="0"/>
              <a:t>icture</a:t>
            </a:r>
            <a:r>
              <a:rPr lang="cs-CZ" dirty="0" smtClean="0"/>
              <a:t>        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(kino)  </a:t>
            </a:r>
          </a:p>
          <a:p>
            <a:r>
              <a:rPr lang="cs-CZ" dirty="0" err="1"/>
              <a:t>c</a:t>
            </a:r>
            <a:r>
              <a:rPr lang="cs-CZ" dirty="0" err="1" smtClean="0"/>
              <a:t>ost</a:t>
            </a:r>
            <a:r>
              <a:rPr lang="cs-CZ" dirty="0" smtClean="0"/>
              <a:t>                            </a:t>
            </a:r>
            <a:r>
              <a:rPr lang="cs-CZ" dirty="0" err="1" smtClean="0"/>
              <a:t>costs</a:t>
            </a:r>
            <a:r>
              <a:rPr lang="cs-CZ" dirty="0" smtClean="0"/>
              <a:t> (výdaje) </a:t>
            </a:r>
          </a:p>
          <a:p>
            <a:r>
              <a:rPr lang="cs-CZ" dirty="0" err="1"/>
              <a:t>g</a:t>
            </a:r>
            <a:r>
              <a:rPr lang="cs-CZ" dirty="0" err="1" smtClean="0"/>
              <a:t>lass</a:t>
            </a:r>
            <a:r>
              <a:rPr lang="cs-CZ" dirty="0" smtClean="0"/>
              <a:t>                           </a:t>
            </a:r>
            <a:r>
              <a:rPr lang="cs-CZ" dirty="0" err="1" smtClean="0"/>
              <a:t>glasses</a:t>
            </a:r>
            <a:r>
              <a:rPr lang="cs-CZ" dirty="0" smtClean="0"/>
              <a:t> (brýle..) 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cale</a:t>
            </a:r>
            <a:r>
              <a:rPr lang="cs-CZ" dirty="0" smtClean="0"/>
              <a:t>                          </a:t>
            </a:r>
            <a:r>
              <a:rPr lang="cs-CZ" dirty="0" err="1" smtClean="0"/>
              <a:t>scales</a:t>
            </a:r>
            <a:r>
              <a:rPr lang="cs-CZ" dirty="0" smtClean="0"/>
              <a:t> (váhy) </a:t>
            </a:r>
          </a:p>
          <a:p>
            <a:r>
              <a:rPr lang="cs-CZ" dirty="0" err="1"/>
              <a:t>g</a:t>
            </a:r>
            <a:r>
              <a:rPr lang="cs-CZ" dirty="0" err="1" smtClean="0"/>
              <a:t>ood</a:t>
            </a:r>
            <a:r>
              <a:rPr lang="cs-CZ" dirty="0" smtClean="0"/>
              <a:t>                          </a:t>
            </a:r>
            <a:r>
              <a:rPr lang="cs-CZ" dirty="0" err="1" smtClean="0"/>
              <a:t>goods</a:t>
            </a:r>
            <a:r>
              <a:rPr lang="cs-CZ" dirty="0" smtClean="0"/>
              <a:t> (zboží)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821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plural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5792957"/>
              </p:ext>
            </p:extLst>
          </p:nvPr>
        </p:nvGraphicFramePr>
        <p:xfrm>
          <a:off x="457200" y="1600200"/>
          <a:ext cx="8229600" cy="512597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They</a:t>
                      </a:r>
                      <a:r>
                        <a:rPr lang="cs-CZ" sz="2400" dirty="0" smtClean="0"/>
                        <a:t> met 3………….(boy) and 2 …………….. (girl).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have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got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two</a:t>
                      </a:r>
                      <a:r>
                        <a:rPr lang="cs-CZ" sz="2400" baseline="0" dirty="0" smtClean="0"/>
                        <a:t> ………………….(</a:t>
                      </a:r>
                      <a:r>
                        <a:rPr lang="cs-CZ" sz="2400" baseline="0" dirty="0" err="1" smtClean="0"/>
                        <a:t>child</a:t>
                      </a:r>
                      <a:r>
                        <a:rPr lang="cs-CZ" sz="2400" baseline="0" dirty="0" smtClean="0"/>
                        <a:t>), </a:t>
                      </a:r>
                      <a:r>
                        <a:rPr lang="cs-CZ" sz="2400" baseline="0" dirty="0" err="1" smtClean="0"/>
                        <a:t>both</a:t>
                      </a:r>
                      <a:r>
                        <a:rPr lang="cs-CZ" sz="2400" baseline="0" dirty="0" smtClean="0"/>
                        <a:t> are ………….(son).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Their</a:t>
                      </a:r>
                      <a:r>
                        <a:rPr lang="cs-CZ" sz="2400" dirty="0" smtClean="0"/>
                        <a:t> ……………(</a:t>
                      </a:r>
                      <a:r>
                        <a:rPr lang="cs-CZ" sz="2400" dirty="0" err="1" smtClean="0"/>
                        <a:t>wife</a:t>
                      </a:r>
                      <a:r>
                        <a:rPr lang="cs-CZ" sz="2400" dirty="0" smtClean="0"/>
                        <a:t>) </a:t>
                      </a:r>
                      <a:r>
                        <a:rPr lang="cs-CZ" sz="2400" dirty="0" err="1" smtClean="0"/>
                        <a:t>can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come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with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their</a:t>
                      </a:r>
                      <a:r>
                        <a:rPr lang="cs-CZ" sz="2400" baseline="0" dirty="0" smtClean="0"/>
                        <a:t> …………………..(</a:t>
                      </a:r>
                      <a:r>
                        <a:rPr lang="cs-CZ" sz="2400" baseline="0" dirty="0" err="1" smtClean="0"/>
                        <a:t>husband</a:t>
                      </a:r>
                      <a:r>
                        <a:rPr lang="cs-CZ" sz="2400" baseline="0" dirty="0" smtClean="0"/>
                        <a:t>).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I´ve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bought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two</a:t>
                      </a:r>
                      <a:r>
                        <a:rPr lang="cs-CZ" sz="2400" baseline="0" dirty="0" smtClean="0"/>
                        <a:t> ……………(</a:t>
                      </a:r>
                      <a:r>
                        <a:rPr lang="cs-CZ" sz="2400" baseline="0" dirty="0" err="1" smtClean="0"/>
                        <a:t>loaf</a:t>
                      </a:r>
                      <a:r>
                        <a:rPr lang="cs-CZ" sz="2400" baseline="0" dirty="0" smtClean="0"/>
                        <a:t>) </a:t>
                      </a:r>
                      <a:r>
                        <a:rPr lang="cs-CZ" sz="2400" baseline="0" dirty="0" err="1" smtClean="0"/>
                        <a:t>of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bread</a:t>
                      </a:r>
                      <a:r>
                        <a:rPr lang="cs-CZ" sz="2400" baseline="0" dirty="0" smtClean="0"/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These</a:t>
                      </a:r>
                      <a:r>
                        <a:rPr lang="cs-CZ" sz="2400" baseline="0" dirty="0" smtClean="0"/>
                        <a:t> ……………(lady) </a:t>
                      </a:r>
                      <a:r>
                        <a:rPr lang="cs-CZ" sz="2400" baseline="0" dirty="0" err="1" smtClean="0"/>
                        <a:t>came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first</a:t>
                      </a:r>
                      <a:r>
                        <a:rPr lang="cs-CZ" sz="2400" baseline="0" dirty="0" smtClean="0"/>
                        <a:t>, </a:t>
                      </a:r>
                      <a:r>
                        <a:rPr lang="cs-CZ" sz="2400" baseline="0" dirty="0" err="1" smtClean="0"/>
                        <a:t>help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them</a:t>
                      </a:r>
                      <a:r>
                        <a:rPr lang="cs-CZ" sz="2400" baseline="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I´v</a:t>
                      </a:r>
                      <a:r>
                        <a:rPr lang="cs-CZ" sz="2400" baseline="0" dirty="0" err="1" smtClean="0"/>
                        <a:t>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visited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all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the</a:t>
                      </a:r>
                      <a:r>
                        <a:rPr lang="cs-CZ" sz="2400" baseline="0" dirty="0" smtClean="0"/>
                        <a:t> ………………(country) </a:t>
                      </a:r>
                      <a:r>
                        <a:rPr lang="cs-CZ" sz="2400" baseline="0" dirty="0" err="1" smtClean="0"/>
                        <a:t>you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can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imagine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Oh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it´s</a:t>
                      </a:r>
                      <a:r>
                        <a:rPr lang="cs-CZ" sz="2400" dirty="0" smtClean="0"/>
                        <a:t> a lot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……………(</a:t>
                      </a:r>
                      <a:r>
                        <a:rPr lang="cs-CZ" sz="2400" dirty="0" err="1" smtClean="0"/>
                        <a:t>baggage</a:t>
                      </a:r>
                      <a:r>
                        <a:rPr lang="cs-CZ" sz="2400" dirty="0" smtClean="0"/>
                        <a:t>),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which</a:t>
                      </a:r>
                      <a:r>
                        <a:rPr lang="cs-CZ" sz="2400" baseline="0" dirty="0" smtClean="0"/>
                        <a:t> ……….(</a:t>
                      </a:r>
                      <a:r>
                        <a:rPr lang="cs-CZ" sz="2400" baseline="0" dirty="0" err="1" smtClean="0"/>
                        <a:t>suitcase</a:t>
                      </a:r>
                      <a:r>
                        <a:rPr lang="cs-CZ" sz="2400" baseline="0" dirty="0" smtClean="0"/>
                        <a:t>) </a:t>
                      </a:r>
                      <a:r>
                        <a:rPr lang="cs-CZ" sz="2400" baseline="0" dirty="0" smtClean="0"/>
                        <a:t>are </a:t>
                      </a:r>
                      <a:r>
                        <a:rPr lang="cs-CZ" sz="2400" baseline="0" dirty="0" err="1" smtClean="0"/>
                        <a:t>yours</a:t>
                      </a:r>
                      <a:r>
                        <a:rPr lang="cs-CZ" sz="2400" baseline="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They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breed</a:t>
                      </a:r>
                      <a:r>
                        <a:rPr lang="cs-CZ" sz="2400" baseline="0" dirty="0" smtClean="0"/>
                        <a:t> ………..(</a:t>
                      </a:r>
                      <a:r>
                        <a:rPr lang="cs-CZ" sz="2400" baseline="0" dirty="0" err="1" smtClean="0"/>
                        <a:t>cow</a:t>
                      </a:r>
                      <a:r>
                        <a:rPr lang="cs-CZ" sz="2400" baseline="0" dirty="0" smtClean="0"/>
                        <a:t>), …………(</a:t>
                      </a:r>
                      <a:r>
                        <a:rPr lang="cs-CZ" sz="2400" baseline="0" dirty="0" err="1" smtClean="0"/>
                        <a:t>sheep</a:t>
                      </a:r>
                      <a:r>
                        <a:rPr lang="cs-CZ" sz="2400" baseline="0" dirty="0" smtClean="0"/>
                        <a:t>) and ……….(</a:t>
                      </a:r>
                      <a:r>
                        <a:rPr lang="cs-CZ" sz="2400" baseline="0" dirty="0" err="1" smtClean="0"/>
                        <a:t>pig</a:t>
                      </a:r>
                      <a:r>
                        <a:rPr lang="cs-CZ" sz="2400" baseline="0" dirty="0" smtClean="0"/>
                        <a:t>), </a:t>
                      </a:r>
                      <a:r>
                        <a:rPr lang="cs-CZ" sz="2400" baseline="0" dirty="0" err="1" smtClean="0"/>
                        <a:t>too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</a:t>
                      </a:r>
                      <a:r>
                        <a:rPr lang="cs-CZ" sz="2400" dirty="0" smtClean="0"/>
                        <a:t> met 2 …………..(</a:t>
                      </a:r>
                      <a:r>
                        <a:rPr lang="cs-CZ" sz="2400" dirty="0" err="1" smtClean="0"/>
                        <a:t>American</a:t>
                      </a:r>
                      <a:r>
                        <a:rPr lang="cs-CZ" sz="2400" dirty="0" smtClean="0"/>
                        <a:t>) but</a:t>
                      </a:r>
                      <a:r>
                        <a:rPr lang="cs-CZ" sz="2400" baseline="0" dirty="0" smtClean="0"/>
                        <a:t> many ……………….(</a:t>
                      </a:r>
                      <a:r>
                        <a:rPr lang="cs-CZ" sz="2400" baseline="0" dirty="0" err="1" smtClean="0"/>
                        <a:t>Japanese</a:t>
                      </a:r>
                      <a:r>
                        <a:rPr lang="cs-CZ" sz="2400" baseline="0" dirty="0" smtClean="0"/>
                        <a:t>) 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given</a:t>
                      </a:r>
                      <a:r>
                        <a:rPr lang="cs-CZ" sz="2400" dirty="0" smtClean="0"/>
                        <a:t> a lot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…………………….(</a:t>
                      </a:r>
                      <a:r>
                        <a:rPr lang="cs-CZ" sz="2400" dirty="0" err="1" smtClean="0"/>
                        <a:t>homework</a:t>
                      </a:r>
                      <a:r>
                        <a:rPr lang="cs-CZ" sz="2400" dirty="0" smtClean="0"/>
                        <a:t>)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yestedray</a:t>
                      </a:r>
                      <a:r>
                        <a:rPr lang="cs-CZ" sz="2400" baseline="0" dirty="0" smtClean="0"/>
                        <a:t> 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4884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plural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2830129"/>
              </p:ext>
            </p:extLst>
          </p:nvPr>
        </p:nvGraphicFramePr>
        <p:xfrm>
          <a:off x="457200" y="1600200"/>
          <a:ext cx="8229600" cy="478113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They</a:t>
                      </a:r>
                      <a:r>
                        <a:rPr lang="cs-CZ" sz="2400" dirty="0" smtClean="0"/>
                        <a:t> met </a:t>
                      </a:r>
                      <a:r>
                        <a:rPr lang="cs-CZ" sz="2400" dirty="0" smtClean="0"/>
                        <a:t>3 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boys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dirty="0" smtClean="0"/>
                        <a:t>and </a:t>
                      </a:r>
                      <a:r>
                        <a:rPr lang="cs-CZ" sz="2400" dirty="0" smtClean="0"/>
                        <a:t>2 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girls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have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got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two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children</a:t>
                      </a:r>
                      <a:r>
                        <a:rPr lang="cs-CZ" sz="2400" baseline="0" dirty="0" smtClean="0"/>
                        <a:t>, </a:t>
                      </a:r>
                      <a:r>
                        <a:rPr lang="cs-CZ" sz="2400" baseline="0" dirty="0" err="1" smtClean="0"/>
                        <a:t>both</a:t>
                      </a:r>
                      <a:r>
                        <a:rPr lang="cs-CZ" sz="2400" baseline="0" dirty="0" smtClean="0"/>
                        <a:t> are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sons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Their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wives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can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come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with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their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husbands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I´ve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bought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two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loaves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of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bread</a:t>
                      </a:r>
                      <a:r>
                        <a:rPr lang="cs-CZ" sz="2400" baseline="0" dirty="0" smtClean="0"/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These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ladies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came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first</a:t>
                      </a:r>
                      <a:r>
                        <a:rPr lang="cs-CZ" sz="2400" baseline="0" dirty="0" smtClean="0"/>
                        <a:t>, </a:t>
                      </a:r>
                      <a:r>
                        <a:rPr lang="cs-CZ" sz="2400" baseline="0" dirty="0" err="1" smtClean="0"/>
                        <a:t>help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them</a:t>
                      </a:r>
                      <a:r>
                        <a:rPr lang="cs-CZ" sz="2400" baseline="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I´v</a:t>
                      </a:r>
                      <a:r>
                        <a:rPr lang="cs-CZ" sz="2400" baseline="0" dirty="0" err="1" smtClean="0"/>
                        <a:t>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visited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all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countries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you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can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imagine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Oh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it´s</a:t>
                      </a:r>
                      <a:r>
                        <a:rPr lang="cs-CZ" sz="2400" dirty="0" smtClean="0"/>
                        <a:t> a </a:t>
                      </a:r>
                      <a:r>
                        <a:rPr lang="cs-CZ" sz="2400" dirty="0" smtClean="0"/>
                        <a:t>lot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baggage</a:t>
                      </a:r>
                      <a:r>
                        <a:rPr lang="cs-CZ" sz="2400" dirty="0" smtClean="0"/>
                        <a:t> ,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which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suitcases</a:t>
                      </a:r>
                      <a:r>
                        <a:rPr lang="cs-CZ" sz="2400" baseline="0" dirty="0" smtClean="0"/>
                        <a:t> are </a:t>
                      </a:r>
                      <a:r>
                        <a:rPr lang="cs-CZ" sz="2400" baseline="0" dirty="0" err="1" smtClean="0"/>
                        <a:t>yours</a:t>
                      </a:r>
                      <a:r>
                        <a:rPr lang="cs-CZ" sz="2400" baseline="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They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breed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cows</a:t>
                      </a:r>
                      <a:r>
                        <a:rPr lang="cs-CZ" sz="2400" baseline="0" dirty="0" smtClean="0"/>
                        <a:t>,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sheep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smtClean="0"/>
                        <a:t>and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pig</a:t>
                      </a:r>
                      <a:r>
                        <a:rPr lang="cs-CZ" sz="2400" baseline="0" dirty="0" err="1" smtClean="0"/>
                        <a:t>s</a:t>
                      </a:r>
                      <a:r>
                        <a:rPr lang="cs-CZ" sz="2400" baseline="0" dirty="0" smtClean="0"/>
                        <a:t>, </a:t>
                      </a:r>
                      <a:r>
                        <a:rPr lang="cs-CZ" sz="2400" baseline="0" dirty="0" err="1" smtClean="0"/>
                        <a:t>too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</a:t>
                      </a:r>
                      <a:r>
                        <a:rPr lang="cs-CZ" sz="2400" dirty="0" smtClean="0"/>
                        <a:t> met 2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American</a:t>
                      </a:r>
                      <a:r>
                        <a:rPr lang="cs-CZ" sz="2400" dirty="0" err="1" smtClean="0"/>
                        <a:t>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smtClean="0"/>
                        <a:t>but</a:t>
                      </a:r>
                      <a:r>
                        <a:rPr lang="cs-CZ" sz="2400" baseline="0" dirty="0" smtClean="0"/>
                        <a:t> many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Japanese</a:t>
                      </a:r>
                      <a:r>
                        <a:rPr lang="cs-CZ" sz="2400" baseline="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given</a:t>
                      </a:r>
                      <a:r>
                        <a:rPr lang="cs-CZ" sz="2400" dirty="0" smtClean="0"/>
                        <a:t> a lot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homework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aseline="0" dirty="0" err="1" smtClean="0"/>
                        <a:t>yestedray</a:t>
                      </a:r>
                      <a:r>
                        <a:rPr lang="cs-CZ" sz="2400" baseline="0" dirty="0" smtClean="0"/>
                        <a:t> 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0476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wrong</a:t>
            </a:r>
            <a:r>
              <a:rPr lang="cs-CZ" dirty="0" smtClean="0"/>
              <a:t>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6415507"/>
              </p:ext>
            </p:extLst>
          </p:nvPr>
        </p:nvGraphicFramePr>
        <p:xfrm>
          <a:off x="323528" y="1556792"/>
          <a:ext cx="8229600" cy="48245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688632"/>
                <a:gridCol w="2540968"/>
              </a:tblGrid>
              <a:tr h="48245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My </a:t>
                      </a:r>
                      <a:r>
                        <a:rPr lang="cs-CZ" sz="2400" dirty="0" err="1" smtClean="0"/>
                        <a:t>beautiful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ladys</a:t>
                      </a:r>
                      <a:r>
                        <a:rPr lang="cs-CZ" sz="2400" dirty="0" smtClean="0"/>
                        <a:t>, I love </a:t>
                      </a: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countries</a:t>
                      </a:r>
                      <a:r>
                        <a:rPr lang="cs-CZ" sz="2400" dirty="0" smtClean="0"/>
                        <a:t> 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spoons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forks</a:t>
                      </a:r>
                      <a:r>
                        <a:rPr lang="cs-CZ" sz="2400" dirty="0" smtClean="0"/>
                        <a:t> and </a:t>
                      </a:r>
                      <a:r>
                        <a:rPr lang="cs-CZ" sz="2400" dirty="0" err="1" smtClean="0"/>
                        <a:t>knifes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all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postmans</a:t>
                      </a:r>
                      <a:r>
                        <a:rPr lang="cs-CZ" sz="2400" baseline="0" dirty="0" smtClean="0"/>
                        <a:t> and </a:t>
                      </a:r>
                      <a:r>
                        <a:rPr lang="cs-CZ" sz="2400" baseline="0" dirty="0" err="1" smtClean="0"/>
                        <a:t>policemans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</a:t>
                      </a:r>
                      <a:r>
                        <a:rPr lang="cs-CZ" sz="2400" dirty="0" err="1" smtClean="0"/>
                        <a:t>cats</a:t>
                      </a:r>
                      <a:r>
                        <a:rPr lang="cs-CZ" sz="2400" dirty="0" smtClean="0"/>
                        <a:t> and 5 </a:t>
                      </a:r>
                      <a:r>
                        <a:rPr lang="cs-CZ" sz="2400" dirty="0" err="1" smtClean="0"/>
                        <a:t>mouses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 </a:t>
                      </a:r>
                      <a:r>
                        <a:rPr lang="cs-CZ" sz="2400" dirty="0" err="1" smtClean="0"/>
                        <a:t>forgot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all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luggages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outside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Swisses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aven´come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only</a:t>
                      </a:r>
                      <a:r>
                        <a:rPr lang="cs-CZ" sz="2400" dirty="0" smtClean="0"/>
                        <a:t> 3 </a:t>
                      </a:r>
                      <a:r>
                        <a:rPr lang="cs-CZ" sz="2400" dirty="0" err="1" smtClean="0"/>
                        <a:t>Chineses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One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tooth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mine, but </a:t>
                      </a:r>
                      <a:r>
                        <a:rPr lang="cs-CZ" sz="2400" dirty="0" err="1" smtClean="0"/>
                        <a:t>two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teeth</a:t>
                      </a:r>
                      <a:r>
                        <a:rPr lang="cs-CZ" sz="2400" dirty="0" smtClean="0"/>
                        <a:t> are </a:t>
                      </a:r>
                      <a:r>
                        <a:rPr lang="cs-CZ" sz="2400" dirty="0" err="1" smtClean="0"/>
                        <a:t>yours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only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two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peoples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Boyes</a:t>
                      </a:r>
                      <a:r>
                        <a:rPr lang="cs-CZ" sz="2400" dirty="0" smtClean="0"/>
                        <a:t> and </a:t>
                      </a:r>
                      <a:r>
                        <a:rPr lang="cs-CZ" sz="2400" dirty="0" err="1" smtClean="0"/>
                        <a:t>days</a:t>
                      </a:r>
                      <a:r>
                        <a:rPr lang="cs-CZ" sz="2400" dirty="0" smtClean="0"/>
                        <a:t> are </a:t>
                      </a:r>
                      <a:r>
                        <a:rPr lang="cs-CZ" sz="2400" dirty="0" err="1" smtClean="0"/>
                        <a:t>all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right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2360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wrong</a:t>
            </a:r>
            <a:r>
              <a:rPr lang="cs-CZ" dirty="0" smtClean="0"/>
              <a:t>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6618834"/>
              </p:ext>
            </p:extLst>
          </p:nvPr>
        </p:nvGraphicFramePr>
        <p:xfrm>
          <a:off x="323528" y="1556792"/>
          <a:ext cx="8229600" cy="516504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544616"/>
                <a:gridCol w="2684984"/>
              </a:tblGrid>
              <a:tr h="48245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My </a:t>
                      </a:r>
                      <a:r>
                        <a:rPr lang="cs-CZ" sz="2400" dirty="0" err="1" smtClean="0"/>
                        <a:t>beautiful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ladys</a:t>
                      </a:r>
                      <a:r>
                        <a:rPr lang="cs-CZ" sz="2400" dirty="0" smtClean="0"/>
                        <a:t>, I love </a:t>
                      </a: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ladie</a:t>
                      </a:r>
                      <a:r>
                        <a:rPr lang="cs-CZ" sz="2400" dirty="0" err="1" smtClean="0"/>
                        <a:t>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countries</a:t>
                      </a:r>
                      <a:r>
                        <a:rPr lang="cs-CZ" sz="2400" dirty="0" smtClean="0"/>
                        <a:t> 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OK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spoons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forks</a:t>
                      </a:r>
                      <a:r>
                        <a:rPr lang="cs-CZ" sz="2400" dirty="0" smtClean="0"/>
                        <a:t> and </a:t>
                      </a:r>
                      <a:r>
                        <a:rPr lang="cs-CZ" sz="2400" dirty="0" err="1" smtClean="0"/>
                        <a:t>knifes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knives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all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postmans</a:t>
                      </a:r>
                      <a:r>
                        <a:rPr lang="cs-CZ" sz="2400" baseline="0" dirty="0" smtClean="0"/>
                        <a:t> and </a:t>
                      </a:r>
                      <a:r>
                        <a:rPr lang="cs-CZ" sz="2400" baseline="0" dirty="0" err="1" smtClean="0"/>
                        <a:t>policemans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postmen,policemen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</a:t>
                      </a:r>
                      <a:r>
                        <a:rPr lang="cs-CZ" sz="2400" dirty="0" err="1" smtClean="0"/>
                        <a:t>cats</a:t>
                      </a:r>
                      <a:r>
                        <a:rPr lang="cs-CZ" sz="2400" dirty="0" smtClean="0"/>
                        <a:t> and 5 </a:t>
                      </a:r>
                      <a:r>
                        <a:rPr lang="cs-CZ" sz="2400" dirty="0" err="1" smtClean="0"/>
                        <a:t>mouses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mice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 </a:t>
                      </a:r>
                      <a:r>
                        <a:rPr lang="cs-CZ" sz="2400" dirty="0" err="1" smtClean="0"/>
                        <a:t>forgot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all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luggages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outside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luggage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Swisses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haven´t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come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only</a:t>
                      </a:r>
                      <a:r>
                        <a:rPr lang="cs-CZ" sz="2400" dirty="0" smtClean="0"/>
                        <a:t> 3 </a:t>
                      </a:r>
                      <a:r>
                        <a:rPr lang="cs-CZ" sz="2400" dirty="0" err="1" smtClean="0"/>
                        <a:t>Chineses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Swiss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,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Chinese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One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tooth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mine, but </a:t>
                      </a:r>
                      <a:r>
                        <a:rPr lang="cs-CZ" sz="2400" dirty="0" err="1" smtClean="0"/>
                        <a:t>two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teeth</a:t>
                      </a:r>
                      <a:r>
                        <a:rPr lang="cs-CZ" sz="2400" dirty="0" smtClean="0"/>
                        <a:t> are </a:t>
                      </a:r>
                      <a:r>
                        <a:rPr lang="cs-CZ" sz="2400" dirty="0" err="1" smtClean="0"/>
                        <a:t>yours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OK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Thre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were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only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two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peoples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there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!</a:t>
                      </a:r>
                      <a:endParaRPr 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people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Boyes</a:t>
                      </a:r>
                      <a:r>
                        <a:rPr lang="cs-CZ" sz="2400" dirty="0" smtClean="0"/>
                        <a:t> and </a:t>
                      </a:r>
                      <a:r>
                        <a:rPr lang="cs-CZ" sz="2400" dirty="0" err="1" smtClean="0"/>
                        <a:t>days</a:t>
                      </a:r>
                      <a:r>
                        <a:rPr lang="cs-CZ" sz="2400" dirty="0" smtClean="0"/>
                        <a:t> are </a:t>
                      </a:r>
                      <a:r>
                        <a:rPr lang="cs-CZ" sz="2400" dirty="0" err="1" smtClean="0"/>
                        <a:t>all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right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boys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5741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singulars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these </a:t>
            </a:r>
            <a:r>
              <a:rPr lang="cs-CZ" dirty="0" err="1" smtClean="0"/>
              <a:t>plurals</a:t>
            </a:r>
            <a:r>
              <a:rPr lang="cs-CZ" dirty="0" smtClean="0"/>
              <a:t>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6284557"/>
              </p:ext>
            </p:extLst>
          </p:nvPr>
        </p:nvGraphicFramePr>
        <p:xfrm>
          <a:off x="457200" y="1600200"/>
          <a:ext cx="8229600" cy="48531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mice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ladies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leaves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postwomen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potatoes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housewives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watches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fish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children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tomatoes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teeth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calves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roofs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oxen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geese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Russians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knives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feet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Czechs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churches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516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singulars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these </a:t>
            </a:r>
            <a:r>
              <a:rPr lang="cs-CZ" dirty="0" err="1" smtClean="0"/>
              <a:t>plurals</a:t>
            </a:r>
            <a:r>
              <a:rPr lang="cs-CZ" dirty="0" smtClean="0"/>
              <a:t>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9706056"/>
              </p:ext>
            </p:extLst>
          </p:nvPr>
        </p:nvGraphicFramePr>
        <p:xfrm>
          <a:off x="457200" y="1600200"/>
          <a:ext cx="8229600" cy="48531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mice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mouse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ladies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lady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leaves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leaf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postwomen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postwoman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potatoes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potato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housewives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housewife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watches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watch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fish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fish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children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child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tomatoes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tomato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teeth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tooth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calves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calf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roofs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roof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oxen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ox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geese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goose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Russians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Russian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knives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knife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feet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foot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Czechs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Czech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churches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church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1075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Citace: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Prezentace a úlohy - autor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717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1226</Words>
  <Application>Microsoft Office PowerPoint</Application>
  <PresentationFormat>Předvádění na obrazovce (4:3)</PresentationFormat>
  <Paragraphs>218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Anotace</vt:lpstr>
      <vt:lpstr>Plural of nouns</vt:lpstr>
      <vt:lpstr>2 types</vt:lpstr>
      <vt:lpstr>ad B) irregular</vt:lpstr>
      <vt:lpstr>change in the word stem</vt:lpstr>
      <vt:lpstr>Nationalities and names of groups</vt:lpstr>
      <vt:lpstr>Prezentace aplikace PowerPoint</vt:lpstr>
      <vt:lpstr>Singular = plural</vt:lpstr>
      <vt:lpstr>Only 1 form sg./pl.</vt:lpstr>
      <vt:lpstr>1 meanig sg. X the other (sometimes) figurative  meaning in  plural</vt:lpstr>
      <vt:lpstr>Complete the right plural into following sentences:</vt:lpstr>
      <vt:lpstr>Complete the right plural into following sentences:</vt:lpstr>
      <vt:lpstr>Correct if it is wrong:</vt:lpstr>
      <vt:lpstr>Correct if it is wrong:</vt:lpstr>
      <vt:lpstr>What are singulars of these plurals:</vt:lpstr>
      <vt:lpstr>What are singulars of these plurals: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Plural of nouns</dc:title>
  <dc:creator>Jana Neradová</dc:creator>
  <cp:lastModifiedBy>Jana Neradová</cp:lastModifiedBy>
  <cp:revision>65</cp:revision>
  <dcterms:created xsi:type="dcterms:W3CDTF">2013-07-19T14:32:22Z</dcterms:created>
  <dcterms:modified xsi:type="dcterms:W3CDTF">2013-07-21T10:15:31Z</dcterms:modified>
</cp:coreProperties>
</file>