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62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FFFFFF"/>
    <a:srgbClr val="A50021"/>
    <a:srgbClr val="009900"/>
    <a:srgbClr val="0000FF"/>
    <a:srgbClr val="FF0066"/>
    <a:srgbClr val="CC6600"/>
    <a:srgbClr val="99FF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8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7308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897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409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14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176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4563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387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466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36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902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9C436-DBB7-4CFC-BADA-96EEF180CA08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E14F8-0A53-40AE-9283-EFD00137662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930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ip.office.microsoft.com/en-us/images/MH900412400.jpg" TargetMode="External"/><Relationship Id="rId2" Type="http://schemas.openxmlformats.org/officeDocument/2006/relationships/hyperlink" Target="http://tip.office.microsoft.com/en-us/images/MH90035641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tip.office.microsoft.com/en-us/images/MH900355239.jpg" TargetMode="External"/><Relationship Id="rId4" Type="http://schemas.openxmlformats.org/officeDocument/2006/relationships/hyperlink" Target="http://tip.office.microsoft.com/en-us/images/MH90029069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732886" y="5156478"/>
            <a:ext cx="715148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VY_32_INOVACE_01_09_slovní úloha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568952" cy="64087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latin typeface="Comic Sans MS" pitchFamily="66" charset="0"/>
              </a:rPr>
              <a:t>Navštěvovali </a:t>
            </a:r>
            <a:r>
              <a:rPr lang="cs-CZ" sz="3600" b="1" dirty="0">
                <a:latin typeface="Comic Sans MS" pitchFamily="66" charset="0"/>
              </a:rPr>
              <a:t>jste někdy výtvarný kroužek? </a:t>
            </a:r>
            <a:endParaRPr lang="cs-CZ" sz="3600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b="1" dirty="0" smtClean="0">
                <a:latin typeface="Comic Sans MS" pitchFamily="66" charset="0"/>
              </a:rPr>
              <a:t>Děti </a:t>
            </a:r>
            <a:r>
              <a:rPr lang="cs-CZ" sz="3600" b="1" dirty="0">
                <a:latin typeface="Comic Sans MS" pitchFamily="66" charset="0"/>
              </a:rPr>
              <a:t>z naší slovní úlohy </a:t>
            </a:r>
            <a:r>
              <a:rPr lang="cs-CZ" sz="3600" b="1" dirty="0" smtClean="0">
                <a:latin typeface="Comic Sans MS" pitchFamily="66" charset="0"/>
              </a:rPr>
              <a:t>ano, </a:t>
            </a:r>
            <a:r>
              <a:rPr lang="cs-CZ" sz="3600" b="1" dirty="0">
                <a:latin typeface="Comic Sans MS" pitchFamily="66" charset="0"/>
              </a:rPr>
              <a:t>a tímto vás žádají o pomoc. Do výtvarného kroužku chodí </a:t>
            </a:r>
            <a:r>
              <a:rPr lang="cs-CZ" sz="3600" b="1" dirty="0">
                <a:solidFill>
                  <a:srgbClr val="FFFF00"/>
                </a:solidFill>
                <a:latin typeface="Comic Sans MS" pitchFamily="66" charset="0"/>
              </a:rPr>
              <a:t>12 dětí</a:t>
            </a:r>
            <a:r>
              <a:rPr lang="cs-CZ" sz="3600" b="1" dirty="0">
                <a:latin typeface="Comic Sans MS" pitchFamily="66" charset="0"/>
              </a:rPr>
              <a:t>. </a:t>
            </a:r>
            <a:endParaRPr lang="cs-CZ" sz="3600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b="1" dirty="0" smtClean="0">
                <a:latin typeface="Comic Sans MS" pitchFamily="66" charset="0"/>
              </a:rPr>
              <a:t>Každé </a:t>
            </a:r>
            <a:r>
              <a:rPr lang="cs-CZ" sz="3600" b="1" dirty="0">
                <a:latin typeface="Comic Sans MS" pitchFamily="66" charset="0"/>
              </a:rPr>
              <a:t>dostalo balíček s pomůckami, který obsahoval</a:t>
            </a:r>
            <a:r>
              <a:rPr lang="cs-CZ" sz="3600" b="1" dirty="0">
                <a:solidFill>
                  <a:schemeClr val="bg1">
                    <a:lumMod val="85000"/>
                  </a:schemeClr>
                </a:solidFill>
                <a:latin typeface="Comic Sans MS" pitchFamily="66" charset="0"/>
              </a:rPr>
              <a:t>: </a:t>
            </a:r>
            <a:r>
              <a:rPr lang="cs-CZ" sz="3600" b="1" dirty="0">
                <a:solidFill>
                  <a:srgbClr val="009900"/>
                </a:solidFill>
                <a:latin typeface="Comic Sans MS" pitchFamily="66" charset="0"/>
              </a:rPr>
              <a:t>pastelky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b="1" dirty="0">
                <a:solidFill>
                  <a:srgbClr val="0000FF"/>
                </a:solidFill>
                <a:latin typeface="Comic Sans MS" pitchFamily="66" charset="0"/>
              </a:rPr>
              <a:t>vodové barvy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b="1" dirty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tempery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b="1" dirty="0">
                <a:solidFill>
                  <a:srgbClr val="FF0066"/>
                </a:solidFill>
                <a:latin typeface="Comic Sans MS" pitchFamily="66" charset="0"/>
              </a:rPr>
              <a:t>štětec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b="1" dirty="0">
                <a:solidFill>
                  <a:srgbClr val="CC6600"/>
                </a:solidFill>
                <a:latin typeface="Comic Sans MS" pitchFamily="66" charset="0"/>
              </a:rPr>
              <a:t>tužku</a:t>
            </a:r>
            <a:r>
              <a:rPr lang="cs-CZ" sz="3600" b="1" dirty="0">
                <a:latin typeface="Comic Sans MS" pitchFamily="66" charset="0"/>
              </a:rPr>
              <a:t>,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křídy</a:t>
            </a:r>
            <a:r>
              <a:rPr lang="cs-CZ" sz="3600" b="1" dirty="0" smtClean="0">
                <a:latin typeface="Comic Sans MS" pitchFamily="66" charset="0"/>
              </a:rPr>
              <a:t>, </a:t>
            </a:r>
            <a:r>
              <a:rPr lang="cs-CZ" sz="3600" b="1" dirty="0" smtClean="0">
                <a:solidFill>
                  <a:srgbClr val="FF0066"/>
                </a:solidFill>
                <a:latin typeface="Comic Sans MS" pitchFamily="66" charset="0"/>
              </a:rPr>
              <a:t>náčrtník</a:t>
            </a:r>
            <a:r>
              <a:rPr lang="cs-CZ" sz="3600" b="1" dirty="0" smtClean="0">
                <a:latin typeface="Comic Sans MS" pitchFamily="66" charset="0"/>
              </a:rPr>
              <a:t> a </a:t>
            </a:r>
            <a:r>
              <a:rPr lang="cs-CZ" sz="3600" b="1" dirty="0">
                <a:solidFill>
                  <a:srgbClr val="FF0000"/>
                </a:solidFill>
                <a:latin typeface="Comic Sans MS" pitchFamily="66" charset="0"/>
              </a:rPr>
              <a:t>gumu</a:t>
            </a:r>
            <a:r>
              <a:rPr lang="cs-CZ" sz="3600" b="1" dirty="0">
                <a:latin typeface="Comic Sans MS" pitchFamily="66" charset="0"/>
              </a:rPr>
              <a:t>. </a:t>
            </a:r>
            <a:endParaRPr lang="cs-CZ" sz="3600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600" b="1" dirty="0" smtClean="0">
                <a:latin typeface="Comic Sans MS" pitchFamily="66" charset="0"/>
              </a:rPr>
              <a:t>Zjistěte</a:t>
            </a:r>
            <a:r>
              <a:rPr lang="cs-CZ" sz="3600" b="1" dirty="0">
                <a:latin typeface="Comic Sans MS" pitchFamily="66" charset="0"/>
              </a:rPr>
              <a:t>: </a:t>
            </a:r>
            <a:r>
              <a:rPr lang="cs-CZ" sz="3600" b="1" dirty="0">
                <a:solidFill>
                  <a:srgbClr val="00B0F0"/>
                </a:solidFill>
                <a:latin typeface="Comic Sans MS" pitchFamily="66" charset="0"/>
              </a:rPr>
              <a:t>Kolik pomůcek mají všechny děti dohromady?</a:t>
            </a:r>
          </a:p>
          <a:p>
            <a:pPr marL="0" indent="0" algn="ctr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874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ocuments\Nová složka\MH9004124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24" y="220937"/>
            <a:ext cx="2265071" cy="2265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051" y="3832944"/>
            <a:ext cx="2574420" cy="2574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801"/>
          <a:stretch/>
        </p:blipFill>
        <p:spPr bwMode="auto">
          <a:xfrm>
            <a:off x="249953" y="3553577"/>
            <a:ext cx="1846004" cy="2875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795" y="321005"/>
            <a:ext cx="2064933" cy="2064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1592" y="665900"/>
            <a:ext cx="1375144" cy="1375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94175" y="2872732"/>
            <a:ext cx="5362172" cy="523220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Celkem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8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pomůcek pro 1 dítě.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140798"/>
              </p:ext>
            </p:extLst>
          </p:nvPr>
        </p:nvGraphicFramePr>
        <p:xfrm>
          <a:off x="6455601" y="195897"/>
          <a:ext cx="2555776" cy="59562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5272"/>
                <a:gridCol w="600504"/>
              </a:tblGrid>
              <a:tr h="469889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POČET KUSŮ</a:t>
                      </a:r>
                      <a:endParaRPr lang="cs-CZ" sz="1200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latin typeface="Comic Sans MS" pitchFamily="66" charset="0"/>
                        </a:rPr>
                        <a:t>pastelky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vodové barvy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1">
                              <a:lumMod val="60000"/>
                              <a:lumOff val="40000"/>
                            </a:schemeClr>
                          </a:solidFill>
                          <a:latin typeface="Comic Sans MS" pitchFamily="66" charset="0"/>
                        </a:rPr>
                        <a:t>tempery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rgbClr val="00B050"/>
                          </a:solidFill>
                          <a:latin typeface="Comic Sans MS" pitchFamily="66" charset="0"/>
                        </a:rPr>
                        <a:t>štětec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tužka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Comic Sans MS" pitchFamily="66" charset="0"/>
                        </a:rPr>
                        <a:t>křídy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Comic Sans MS" pitchFamily="66" charset="0"/>
                        </a:rPr>
                        <a:t>náčrtník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6988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Comic Sans MS" pitchFamily="66" charset="0"/>
                        </a:rPr>
                        <a:t>guma</a:t>
                      </a:r>
                      <a:endParaRPr lang="cs-CZ" b="1" dirty="0" smtClean="0">
                        <a:latin typeface="Comic Sans MS" pitchFamily="66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27223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CELKEM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0843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Documents\Nová složka\MH9004124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1758"/>
            <a:ext cx="1179458" cy="1179458"/>
          </a:xfrm>
          <a:prstGeom prst="rect">
            <a:avLst/>
          </a:prstGeom>
          <a:solidFill>
            <a:srgbClr val="002060"/>
          </a:solidFill>
          <a:ex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26" y="3388450"/>
            <a:ext cx="1651991" cy="1651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801"/>
          <a:stretch/>
        </p:blipFill>
        <p:spPr bwMode="auto">
          <a:xfrm>
            <a:off x="1687310" y="445700"/>
            <a:ext cx="903962" cy="140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39" b="17578"/>
          <a:stretch/>
        </p:blipFill>
        <p:spPr bwMode="auto">
          <a:xfrm>
            <a:off x="427623" y="2160086"/>
            <a:ext cx="1509994" cy="981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891" y="5004969"/>
            <a:ext cx="1422647" cy="14226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26356" y="4441467"/>
            <a:ext cx="5158292" cy="584775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8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.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12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= 80 + 14 = 94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91272" y="5301208"/>
            <a:ext cx="6407224" cy="1323439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Dohromady mají všechny děti </a:t>
            </a:r>
            <a:r>
              <a:rPr lang="cs-CZ" sz="4000" b="1" dirty="0" smtClean="0">
                <a:solidFill>
                  <a:srgbClr val="00B0F0"/>
                </a:solidFill>
                <a:latin typeface="Comic Sans MS" pitchFamily="66" charset="0"/>
              </a:rPr>
              <a:t>94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pomůcek.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26356" y="1257594"/>
            <a:ext cx="5362172" cy="523220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Celkem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Comic Sans MS" pitchFamily="66" charset="0"/>
              </a:rPr>
              <a:t>8</a:t>
            </a:r>
            <a:r>
              <a:rPr lang="cs-CZ" sz="2800" b="1" dirty="0" smtClean="0">
                <a:latin typeface="Comic Sans MS" pitchFamily="66" charset="0"/>
              </a:rPr>
              <a:t>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pomůcek pro 1 dítě.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807081" y="479877"/>
            <a:ext cx="26810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Dětí je </a:t>
            </a:r>
            <a:r>
              <a:rPr lang="cs-CZ" sz="2800" b="1" dirty="0" smtClean="0">
                <a:solidFill>
                  <a:srgbClr val="FFC000"/>
                </a:solidFill>
                <a:latin typeface="Comic Sans MS" pitchFamily="66" charset="0"/>
              </a:rPr>
              <a:t>12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 rot="5400000">
            <a:off x="4618184" y="98751"/>
            <a:ext cx="2031361" cy="60851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00FF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cs-CZ" sz="9600" b="1" dirty="0">
              <a:solidFill>
                <a:srgbClr val="FFFF00"/>
              </a:solidFill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92691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0" grpId="0" animBg="1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Doplň správně znaménka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+</a:t>
            </a:r>
            <a:r>
              <a:rPr lang="cs-CZ" dirty="0" smtClean="0">
                <a:latin typeface="Comic Sans MS" pitchFamily="66" charset="0"/>
              </a:rPr>
              <a:t> nebo </a:t>
            </a:r>
            <a:r>
              <a:rPr lang="cs-CZ" b="1" dirty="0" smtClean="0">
                <a:solidFill>
                  <a:srgbClr val="FFFF00"/>
                </a:solidFill>
                <a:latin typeface="Comic Sans MS" pitchFamily="66" charset="0"/>
              </a:rPr>
              <a:t>–</a:t>
            </a:r>
            <a:r>
              <a:rPr lang="cs-CZ" dirty="0" smtClean="0">
                <a:latin typeface="Comic Sans MS" pitchFamily="66" charset="0"/>
              </a:rPr>
              <a:t> tak, aby byl příklad správně.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dirty="0" smtClean="0">
                <a:solidFill>
                  <a:schemeClr val="tx2">
                    <a:lumMod val="50000"/>
                  </a:schemeClr>
                </a:solidFill>
              </a:rPr>
              <a:t>(7 . 8)     (9 . 4) = 92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92D050"/>
                </a:solidFill>
              </a:rPr>
              <a:t>(6 . 7)     (3 . 8) = 18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FF0000"/>
                </a:solidFill>
              </a:rPr>
              <a:t>(9 . 8)     (7 . 4) = 44</a:t>
            </a:r>
          </a:p>
          <a:p>
            <a:pPr marL="0" indent="0">
              <a:buNone/>
            </a:pPr>
            <a:r>
              <a:rPr lang="cs-CZ" sz="6000" b="1" dirty="0" smtClean="0">
                <a:solidFill>
                  <a:srgbClr val="00B0F0"/>
                </a:solidFill>
              </a:rPr>
              <a:t>(8 . 4)     (6 </a:t>
            </a:r>
            <a:r>
              <a:rPr lang="cs-CZ" sz="6000" b="1" dirty="0" smtClean="0">
                <a:solidFill>
                  <a:srgbClr val="00B0F0"/>
                </a:solidFill>
              </a:rPr>
              <a:t>. 8</a:t>
            </a:r>
            <a:r>
              <a:rPr lang="cs-CZ" sz="6000" b="1" dirty="0" smtClean="0">
                <a:solidFill>
                  <a:srgbClr val="00B0F0"/>
                </a:solidFill>
              </a:rPr>
              <a:t>) = 80</a:t>
            </a:r>
            <a:endParaRPr lang="cs-CZ" sz="6000" b="1" dirty="0">
              <a:solidFill>
                <a:srgbClr val="00B0F0"/>
              </a:solidFill>
            </a:endParaRPr>
          </a:p>
        </p:txBody>
      </p:sp>
      <p:sp>
        <p:nvSpPr>
          <p:cNvPr id="5" name="Osmiúhelník 4"/>
          <p:cNvSpPr/>
          <p:nvPr/>
        </p:nvSpPr>
        <p:spPr>
          <a:xfrm>
            <a:off x="7657056" y="2017530"/>
            <a:ext cx="914400" cy="914400"/>
          </a:xfrm>
          <a:prstGeom prst="octagon">
            <a:avLst/>
          </a:prstGeom>
          <a:solidFill>
            <a:srgbClr val="FF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FF"/>
                </a:solidFill>
              </a:rPr>
              <a:t>+</a:t>
            </a:r>
            <a:endParaRPr lang="cs-CZ" sz="6600" dirty="0">
              <a:solidFill>
                <a:srgbClr val="FFFFFF"/>
              </a:solidFill>
            </a:endParaRPr>
          </a:p>
        </p:txBody>
      </p:sp>
      <p:sp>
        <p:nvSpPr>
          <p:cNvPr id="6" name="Osmiúhelník 5"/>
          <p:cNvSpPr/>
          <p:nvPr/>
        </p:nvSpPr>
        <p:spPr>
          <a:xfrm>
            <a:off x="7657056" y="5047650"/>
            <a:ext cx="914400" cy="914400"/>
          </a:xfrm>
          <a:prstGeom prst="octagon">
            <a:avLst/>
          </a:prstGeom>
          <a:solidFill>
            <a:srgbClr val="FF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FFFFFF"/>
                </a:solidFill>
              </a:rPr>
              <a:t>+</a:t>
            </a:r>
            <a:endParaRPr lang="cs-CZ" sz="6600" dirty="0">
              <a:solidFill>
                <a:srgbClr val="FFFFFF"/>
              </a:solidFill>
            </a:endParaRPr>
          </a:p>
        </p:txBody>
      </p:sp>
      <p:sp>
        <p:nvSpPr>
          <p:cNvPr id="7" name="Osmiúhelník 6"/>
          <p:cNvSpPr/>
          <p:nvPr/>
        </p:nvSpPr>
        <p:spPr>
          <a:xfrm>
            <a:off x="7624210" y="3026123"/>
            <a:ext cx="914400" cy="914400"/>
          </a:xfrm>
          <a:prstGeom prst="octagon">
            <a:avLst/>
          </a:prstGeom>
          <a:solidFill>
            <a:srgbClr val="FF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FFFF"/>
                </a:solidFill>
              </a:rPr>
              <a:t>-</a:t>
            </a:r>
          </a:p>
        </p:txBody>
      </p:sp>
      <p:sp>
        <p:nvSpPr>
          <p:cNvPr id="8" name="Osmiúhelník 7"/>
          <p:cNvSpPr/>
          <p:nvPr/>
        </p:nvSpPr>
        <p:spPr>
          <a:xfrm>
            <a:off x="7640633" y="4006199"/>
            <a:ext cx="914400" cy="914400"/>
          </a:xfrm>
          <a:prstGeom prst="octagon">
            <a:avLst/>
          </a:prstGeom>
          <a:solidFill>
            <a:srgbClr val="FF66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FFFFFF"/>
                </a:solidFill>
              </a:rPr>
              <a:t>-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83768" y="1814754"/>
            <a:ext cx="576064" cy="6953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83768" y="2901398"/>
            <a:ext cx="576064" cy="695316"/>
          </a:xfrm>
          <a:prstGeom prst="rect">
            <a:avLst/>
          </a:prstGeom>
          <a:solidFill>
            <a:schemeClr val="bg1"/>
          </a:solidFill>
          <a:ln>
            <a:solidFill>
              <a:srgbClr val="0099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83768" y="4006199"/>
            <a:ext cx="576064" cy="695316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83768" y="5157192"/>
            <a:ext cx="576064" cy="695316"/>
          </a:xfrm>
          <a:prstGeom prst="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473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1065 L -0.12743 -0.05973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-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L -0.11614 -0.0182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816" y="-9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33333E-6 L -0.12118 -0.00324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59" y="-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-0.12118 0.01551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59" y="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4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2)</a:t>
            </a:r>
          </a:p>
          <a:p>
            <a:r>
              <a:rPr lang="cs-CZ" dirty="0"/>
              <a:t>Žák vypočítá na linku, po kliknutí se objeví kontrola </a:t>
            </a:r>
          </a:p>
          <a:p>
            <a:r>
              <a:rPr lang="cs-CZ" dirty="0"/>
              <a:t>Snímky č. 3, </a:t>
            </a:r>
            <a:r>
              <a:rPr lang="cs-CZ" dirty="0" smtClean="0"/>
              <a:t>4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dirty="0"/>
              <a:t>řešení (KONTROLA</a:t>
            </a:r>
            <a:r>
              <a:rPr lang="cs-CZ" dirty="0" smtClean="0"/>
              <a:t>)</a:t>
            </a:r>
          </a:p>
          <a:p>
            <a:r>
              <a:rPr lang="cs-CZ" dirty="0" smtClean="0"/>
              <a:t>Snímek č. 5 zadání + </a:t>
            </a:r>
            <a:r>
              <a:rPr lang="cs-CZ" dirty="0"/>
              <a:t>řešení </a:t>
            </a:r>
            <a:r>
              <a:rPr lang="cs-CZ" dirty="0" smtClean="0"/>
              <a:t>(ANIMOVANÁ KONTROLA</a:t>
            </a:r>
            <a:r>
              <a:rPr lang="cs-CZ" dirty="0"/>
              <a:t>)</a:t>
            </a:r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36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tip.office.microsoft.com/en-us/images/MH900356411.jpg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tip.office.microsoft.com/en-us/images/MH900412400.jpg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tip.office.microsoft.com/en-us/images/MH900290696.jpg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tip.office.microsoft.com/en-us/images/MH900355239.jpg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683568" y="39010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565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281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Matematika II. STUPEŇ</vt:lpstr>
      <vt:lpstr>Prezentace aplikace PowerPoint</vt:lpstr>
      <vt:lpstr>Prezentace aplikace PowerPoint</vt:lpstr>
      <vt:lpstr>Prezentace aplikace PowerPoint</vt:lpstr>
      <vt:lpstr>Doplň správně znaménka + nebo – tak, aby byl příklad správně.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26</cp:revision>
  <dcterms:created xsi:type="dcterms:W3CDTF">2012-01-10T09:01:23Z</dcterms:created>
  <dcterms:modified xsi:type="dcterms:W3CDTF">2012-03-16T07:33:05Z</dcterms:modified>
</cp:coreProperties>
</file>