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2" r:id="rId2"/>
    <p:sldId id="258" r:id="rId3"/>
    <p:sldId id="260" r:id="rId4"/>
    <p:sldId id="269" r:id="rId5"/>
    <p:sldId id="271" r:id="rId6"/>
    <p:sldId id="263" r:id="rId7"/>
    <p:sldId id="274" r:id="rId8"/>
    <p:sldId id="275" r:id="rId9"/>
    <p:sldId id="276" r:id="rId10"/>
    <p:sldId id="277" r:id="rId11"/>
    <p:sldId id="278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00FFFF"/>
    <a:srgbClr val="990000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C54BDD6-9D04-4F05-BEF2-4A767701EFF1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2674690-3079-4265-9542-95DF1AEA00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chol%C3%A9b&amp;ctt=1" TargetMode="External"/><Relationship Id="rId2" Type="http://schemas.openxmlformats.org/officeDocument/2006/relationships/hyperlink" Target="http://office.microsoft.com/cs-cz/images/results.aspx?qu=jablka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://office.microsoft.com/cs-cz/images/results.aspx?qu=mouka&amp;ctt=1" TargetMode="External"/><Relationship Id="rId4" Type="http://schemas.openxmlformats.org/officeDocument/2006/relationships/hyperlink" Target="http://office.microsoft.com/cs-cz/images/results.aspx?qu=maso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pPr algn="ctr"/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640" y="3717032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118968" y="5156478"/>
            <a:ext cx="812544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rgbClr val="FF3399"/>
                </a:solidFill>
              </a:rPr>
              <a:t>VY_32_INOVACE_02_09_slovní úloha</a:t>
            </a:r>
            <a:endParaRPr lang="cs-CZ" dirty="0">
              <a:solidFill>
                <a:srgbClr val="FF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280920" cy="3024336"/>
          </a:xfrm>
          <a:solidFill>
            <a:schemeClr val="accent4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>Maminka šla na nákup a koupila: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chléb za 27 Kč,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FFFF"/>
                </a:solidFill>
              </a:rPr>
              <a:t>2 kg jablek – 1kg stál 19 Kč,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2 kg masa – 1 kg stál 126 Kč,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FFFF"/>
                </a:solidFill>
              </a:rPr>
              <a:t>3 kg mouky – 1kg stál 11 Kč.</a:t>
            </a:r>
            <a:endParaRPr lang="cs-CZ" dirty="0">
              <a:solidFill>
                <a:srgbClr val="00FF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3501008"/>
            <a:ext cx="5760640" cy="2016224"/>
          </a:xfr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Kolik Kč stála jablka?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Kolik Kč stálo maso?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Kolik Kč stála mouka?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5661248"/>
            <a:ext cx="8784976" cy="70788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Kolik Kč utratila v obchodě celkem?</a:t>
            </a:r>
            <a:endParaRPr lang="cs-CZ" sz="4000" b="1" dirty="0">
              <a:solidFill>
                <a:srgbClr val="99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573016"/>
            <a:ext cx="1835844" cy="1835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35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8424936" cy="194421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bg2"/>
                </a:solidFill>
              </a:rPr>
              <a:t>Maminka šla na nákup a koupila:</a:t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dirty="0" smtClean="0">
                <a:solidFill>
                  <a:schemeClr val="bg2"/>
                </a:solidFill>
              </a:rPr>
              <a:t>2 kg jablek – 1kg stál 19 Kč </a:t>
            </a:r>
            <a:br>
              <a:rPr lang="cs-CZ" dirty="0" smtClean="0">
                <a:solidFill>
                  <a:schemeClr val="bg2"/>
                </a:solidFill>
              </a:rPr>
            </a:b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2075663"/>
            <a:ext cx="4138417" cy="2765400"/>
          </a:xfrm>
        </p:spPr>
        <p:txBody>
          <a:bodyPr>
            <a:noAutofit/>
          </a:bodyPr>
          <a:lstStyle/>
          <a:p>
            <a:pPr algn="ctr"/>
            <a:endParaRPr lang="cs-CZ" sz="3600" dirty="0" smtClean="0"/>
          </a:p>
          <a:p>
            <a:pPr algn="ctr"/>
            <a:r>
              <a:rPr lang="cs-CZ" sz="36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Kolik Kč stála jablka?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2276872"/>
            <a:ext cx="2123728" cy="36602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19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2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5937086"/>
            <a:ext cx="6372200" cy="70788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jablka zaplatila 38 Kč.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022539"/>
            <a:ext cx="1509557" cy="1509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6"/>
          <p:cNvCxnSpPr/>
          <p:nvPr/>
        </p:nvCxnSpPr>
        <p:spPr>
          <a:xfrm>
            <a:off x="539552" y="4509120"/>
            <a:ext cx="172819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6838209" y="2192432"/>
            <a:ext cx="2123728" cy="36602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19</a:t>
            </a:r>
          </a:p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. 2</a:t>
            </a:r>
          </a:p>
          <a:p>
            <a:pPr marL="0" indent="0" algn="ctr">
              <a:buNone/>
            </a:pPr>
            <a:r>
              <a:rPr lang="cs-CZ" sz="6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38</a:t>
            </a:r>
          </a:p>
          <a:p>
            <a:pPr marL="0" indent="0" algn="ctr">
              <a:buNone/>
            </a:pPr>
            <a:endParaRPr lang="cs-CZ" sz="6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7035977" y="4352642"/>
            <a:ext cx="172819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5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  <p:bldP spid="6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8424936" cy="194421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>
                <a:solidFill>
                  <a:schemeClr val="bg2"/>
                </a:solidFill>
              </a:rPr>
              <a:t>Maminka šla na nákup a koupila:</a:t>
            </a:r>
            <a:br>
              <a:rPr lang="cs-CZ" dirty="0">
                <a:solidFill>
                  <a:schemeClr val="bg2"/>
                </a:solidFill>
              </a:rPr>
            </a:br>
            <a:r>
              <a:rPr lang="cs-CZ" dirty="0"/>
              <a:t> 2 kg masa – 1 kg stál 126 </a:t>
            </a:r>
            <a:r>
              <a:rPr lang="cs-CZ" dirty="0" smtClean="0"/>
              <a:t>Kč </a:t>
            </a:r>
            <a:r>
              <a:rPr lang="cs-CZ" dirty="0">
                <a:solidFill>
                  <a:schemeClr val="bg2"/>
                </a:solidFill>
              </a:rPr>
              <a:t/>
            </a:r>
            <a:br>
              <a:rPr lang="cs-CZ" dirty="0">
                <a:solidFill>
                  <a:schemeClr val="bg2"/>
                </a:solidFill>
              </a:rPr>
            </a:b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2075663"/>
            <a:ext cx="4138417" cy="2765400"/>
          </a:xfrm>
        </p:spPr>
        <p:txBody>
          <a:bodyPr>
            <a:noAutofit/>
          </a:bodyPr>
          <a:lstStyle/>
          <a:p>
            <a:pPr algn="ctr"/>
            <a:endParaRPr lang="cs-CZ" sz="3600" dirty="0" smtClean="0"/>
          </a:p>
          <a:p>
            <a:pPr algn="ctr"/>
            <a:r>
              <a:rPr lang="cs-CZ" sz="36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Kolik Kč stálo maso?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2276872"/>
            <a:ext cx="2123728" cy="36602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126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. 2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3" y="5937086"/>
            <a:ext cx="6856465" cy="70788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maso zaplatila 252 Kč.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539552" y="4509120"/>
            <a:ext cx="172819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6838209" y="2192432"/>
            <a:ext cx="2123728" cy="36602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126</a:t>
            </a:r>
          </a:p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 . 2</a:t>
            </a:r>
          </a:p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252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6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7035977" y="4352642"/>
            <a:ext cx="172819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4912" y="4022539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9914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  <p:bldP spid="6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8424936" cy="194421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>
                <a:solidFill>
                  <a:schemeClr val="bg2"/>
                </a:solidFill>
              </a:rPr>
              <a:t>Maminka šla na nákup a koupila:</a:t>
            </a:r>
            <a:br>
              <a:rPr lang="cs-CZ" dirty="0">
                <a:solidFill>
                  <a:schemeClr val="bg2"/>
                </a:solidFill>
              </a:rPr>
            </a:br>
            <a:r>
              <a:rPr lang="cs-CZ" dirty="0">
                <a:solidFill>
                  <a:schemeClr val="bg2"/>
                </a:solidFill>
              </a:rPr>
              <a:t/>
            </a:r>
            <a:br>
              <a:rPr lang="cs-CZ" dirty="0">
                <a:solidFill>
                  <a:schemeClr val="bg2"/>
                </a:solidFill>
              </a:rPr>
            </a:br>
            <a:r>
              <a:rPr lang="cs-CZ" dirty="0"/>
              <a:t> 3 kg mouky – 1kg stál 11 Kč.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2075663"/>
            <a:ext cx="4138417" cy="2765400"/>
          </a:xfrm>
        </p:spPr>
        <p:txBody>
          <a:bodyPr>
            <a:noAutofit/>
          </a:bodyPr>
          <a:lstStyle/>
          <a:p>
            <a:pPr algn="ctr"/>
            <a:endParaRPr lang="cs-CZ" sz="3600" dirty="0" smtClean="0"/>
          </a:p>
          <a:p>
            <a:pPr algn="ctr"/>
            <a:r>
              <a:rPr lang="cs-CZ" sz="36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Kolik Kč stála mouka?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2276872"/>
            <a:ext cx="2123728" cy="36602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11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3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3" y="5937086"/>
            <a:ext cx="6856465" cy="70788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 mouku zaplatila 33 Kč.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539552" y="4509120"/>
            <a:ext cx="172819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6838209" y="2217058"/>
            <a:ext cx="2123728" cy="366021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11</a:t>
            </a:r>
          </a:p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. 3</a:t>
            </a:r>
          </a:p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33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6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7035977" y="4352642"/>
            <a:ext cx="172819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3861048"/>
            <a:ext cx="1691828" cy="1691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0310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  <p:bldP spid="6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3545" y="954919"/>
            <a:ext cx="6048672" cy="2364584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Maminka šla na nákup a koupila: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chléb za    27 Kč, </a:t>
            </a:r>
            <a:br>
              <a:rPr lang="cs-CZ" sz="3600" dirty="0" smtClean="0"/>
            </a:br>
            <a:r>
              <a:rPr lang="cs-CZ" sz="3600" dirty="0" smtClean="0"/>
              <a:t>jablka za  38 Kč </a:t>
            </a:r>
            <a:br>
              <a:rPr lang="cs-CZ" sz="3600" dirty="0" smtClean="0"/>
            </a:br>
            <a:r>
              <a:rPr lang="cs-CZ" sz="3600" dirty="0" smtClean="0"/>
              <a:t>mouka za   33 Kč</a:t>
            </a:r>
            <a:br>
              <a:rPr lang="cs-CZ" sz="3600" dirty="0" smtClean="0"/>
            </a:br>
            <a:r>
              <a:rPr lang="cs-CZ" sz="3600" dirty="0" smtClean="0"/>
              <a:t>maso za    252 Kč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725144"/>
            <a:ext cx="8807597" cy="936104"/>
          </a:xfrm>
          <a:solidFill>
            <a:schemeClr val="accent4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sz="4000" b="1" dirty="0" smtClean="0">
                <a:ln w="11430">
                  <a:solidFill>
                    <a:srgbClr val="00206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Celkem zaplatila za nákup 306 Kč</a:t>
            </a:r>
            <a:r>
              <a:rPr lang="cs-CZ" sz="4000" b="1" dirty="0">
                <a:ln w="11430">
                  <a:solidFill>
                    <a:srgbClr val="00206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pPr algn="l"/>
            <a:endParaRPr lang="cs-CZ" sz="4000" b="1" dirty="0">
              <a:ln w="11430">
                <a:solidFill>
                  <a:srgbClr val="00206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5661248"/>
            <a:ext cx="87129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4000" b="1" dirty="0" smtClean="0">
                <a:solidFill>
                  <a:srgbClr val="002060"/>
                </a:solidFill>
              </a:rPr>
              <a:t>Kolik Kč utratila v obchodě celkem</a:t>
            </a:r>
            <a:r>
              <a:rPr lang="cs-CZ" sz="4000" dirty="0" smtClean="0">
                <a:solidFill>
                  <a:srgbClr val="002060"/>
                </a:solidFill>
              </a:rPr>
              <a:t>?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652380" y="1005077"/>
            <a:ext cx="2250063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accent4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52379" y="1589852"/>
            <a:ext cx="2250063" cy="584775"/>
          </a:xfrm>
          <a:prstGeom prst="rect">
            <a:avLst/>
          </a:prstGeom>
          <a:solidFill>
            <a:srgbClr val="FF3399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52379" y="2185853"/>
            <a:ext cx="2250063" cy="584775"/>
          </a:xfrm>
          <a:prstGeom prst="rect">
            <a:avLst/>
          </a:prstGeom>
          <a:solidFill>
            <a:srgbClr val="92D05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6652379" y="3436241"/>
            <a:ext cx="2153872" cy="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652379" y="2761917"/>
            <a:ext cx="2250063" cy="584775"/>
          </a:xfrm>
          <a:prstGeom prst="rect">
            <a:avLst/>
          </a:prstGeom>
          <a:solidFill>
            <a:srgbClr val="00FFFF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00B0F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33049" y="956435"/>
            <a:ext cx="1806626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 2 7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433048" y="1541210"/>
            <a:ext cx="1806627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3 8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433050" y="2106493"/>
            <a:ext cx="1806626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 3 3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4176988" y="3537943"/>
            <a:ext cx="2339228" cy="1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4433049" y="3690669"/>
            <a:ext cx="767029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977096" y="3690669"/>
            <a:ext cx="740163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580112" y="3690669"/>
            <a:ext cx="659563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6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433049" y="2682557"/>
            <a:ext cx="1806627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32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2 5 2</a:t>
            </a:r>
          </a:p>
        </p:txBody>
      </p:sp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83053" y="1566882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83053" y="937821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83053" y="2761917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55061" y="2205345"/>
            <a:ext cx="504056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Obdélník 24"/>
          <p:cNvSpPr/>
          <p:nvPr/>
        </p:nvSpPr>
        <p:spPr>
          <a:xfrm>
            <a:off x="6958010" y="372588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454776" y="3725884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958882" y="3721157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705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500"/>
                            </p:stCondLst>
                            <p:childTnLst>
                              <p:par>
                                <p:cTn id="8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/>
      <p:bldP spid="5" grpId="0" animBg="1"/>
      <p:bldP spid="6" grpId="0" animBg="1"/>
      <p:bldP spid="7" grpId="0" animBg="1"/>
      <p:bldP spid="13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280920" cy="3024336"/>
          </a:xfrm>
          <a:solidFill>
            <a:schemeClr val="accent4">
              <a:lumMod val="40000"/>
              <a:lumOff val="60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>Maminka šla na nákup a koupila: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chléb za 27 Kč,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FFFF"/>
                </a:solidFill>
              </a:rPr>
              <a:t>2 kg jablek – 1kg stál 19 Kč,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2 kg masa – 1 kg stál 126 Kč, 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FFFF"/>
                </a:solidFill>
              </a:rPr>
              <a:t>3 kg mouky – 1kg stál 11 Kč.</a:t>
            </a:r>
            <a:endParaRPr lang="cs-CZ" dirty="0">
              <a:solidFill>
                <a:srgbClr val="00FF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3501008"/>
            <a:ext cx="5760640" cy="2016224"/>
          </a:xfr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Kolik Kč stála jablka?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Kolik Kč stálo maso?</a:t>
            </a:r>
          </a:p>
          <a:p>
            <a:r>
              <a:rPr lang="cs-CZ" sz="4000" dirty="0" smtClean="0">
                <a:solidFill>
                  <a:srgbClr val="002060"/>
                </a:solidFill>
              </a:rPr>
              <a:t>Kolik Kč stála mouka?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5661248"/>
            <a:ext cx="8784976" cy="70788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Kolik Kč utratila v obchodě celkem?</a:t>
            </a:r>
            <a:endParaRPr lang="cs-CZ" sz="4000" b="1" dirty="0">
              <a:solidFill>
                <a:srgbClr val="99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573016"/>
            <a:ext cx="1835844" cy="1835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0694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8424936" cy="194421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bg2"/>
                </a:solidFill>
              </a:rPr>
              <a:t>Maminka šla na nákup a koupila:</a:t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dirty="0" smtClean="0">
                <a:solidFill>
                  <a:schemeClr val="bg2"/>
                </a:solidFill>
              </a:rPr>
              <a:t>2 kg jablek – 1kg stál 19 Kč, </a:t>
            </a:r>
            <a:br>
              <a:rPr lang="cs-CZ" dirty="0" smtClean="0">
                <a:solidFill>
                  <a:schemeClr val="bg2"/>
                </a:solidFill>
              </a:rPr>
            </a:b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7920880" cy="1296144"/>
          </a:xfrm>
        </p:spPr>
        <p:txBody>
          <a:bodyPr>
            <a:noAutofit/>
          </a:bodyPr>
          <a:lstStyle/>
          <a:p>
            <a:endParaRPr lang="cs-CZ" sz="3600" dirty="0" smtClean="0"/>
          </a:p>
          <a:p>
            <a:r>
              <a:rPr lang="cs-CZ" sz="36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Kolik Kč stála jablka?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3429000"/>
            <a:ext cx="8229600" cy="152646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19 . 2 =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5229200"/>
            <a:ext cx="54726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Jablka stála 38 Kč.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085184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4003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8352928" cy="2492896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bg2"/>
                </a:solidFill>
              </a:rPr>
              <a:t>Maminka šla na nákup a koupila:</a:t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dirty="0" smtClean="0"/>
              <a:t> 2 kg masa – 1 kg stál 126 Kč, </a:t>
            </a:r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7920880" cy="1296144"/>
          </a:xfrm>
        </p:spPr>
        <p:txBody>
          <a:bodyPr>
            <a:noAutofit/>
          </a:bodyPr>
          <a:lstStyle/>
          <a:p>
            <a:endParaRPr lang="cs-CZ" sz="3600" dirty="0" smtClean="0"/>
          </a:p>
          <a:p>
            <a:r>
              <a:rPr lang="cs-CZ" sz="3600" b="1" dirty="0" smtClean="0">
                <a:solidFill>
                  <a:srgbClr val="00FFFF"/>
                </a:solidFill>
              </a:rPr>
              <a:t>Kolik Kč stálo maso?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3429000"/>
            <a:ext cx="8229600" cy="152646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96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126 . 2 =</a:t>
            </a:r>
            <a:endParaRPr lang="cs-CZ" sz="9600" b="1" dirty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5229200"/>
            <a:ext cx="54726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FFFF"/>
                </a:solidFill>
              </a:rPr>
              <a:t>Maso stálo 252 Kč.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013176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9064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8352928" cy="2060848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bg2"/>
                </a:solidFill>
              </a:rPr>
              <a:t>Maminka šla na nákup a koupila:</a:t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dirty="0" smtClean="0">
                <a:solidFill>
                  <a:schemeClr val="bg2"/>
                </a:solidFill>
              </a:rPr>
              <a:t/>
            </a:r>
            <a:br>
              <a:rPr lang="cs-CZ" dirty="0" smtClean="0">
                <a:solidFill>
                  <a:schemeClr val="bg2"/>
                </a:solidFill>
              </a:rPr>
            </a:br>
            <a:r>
              <a:rPr lang="cs-CZ" dirty="0" smtClean="0"/>
              <a:t> 3 kg mouky – 1kg stál 11 Kč.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7920880" cy="1296144"/>
          </a:xfrm>
        </p:spPr>
        <p:txBody>
          <a:bodyPr>
            <a:noAutofit/>
          </a:bodyPr>
          <a:lstStyle/>
          <a:p>
            <a:endParaRPr lang="cs-CZ" sz="3600" dirty="0" smtClean="0"/>
          </a:p>
          <a:p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Kolik Kč stála mouka?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3429000"/>
            <a:ext cx="8229600" cy="152646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B w="101600" prst="riblet"/>
          </a:sp3d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 . 11 =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5229200"/>
            <a:ext cx="54726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Mouka stála 33 Kč.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013176"/>
            <a:ext cx="1691828" cy="1691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0229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animBg="1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8640"/>
            <a:ext cx="6048672" cy="4176464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Maminka šla na nákup a koupila:</a:t>
            </a:r>
            <a:br>
              <a:rPr lang="cs-CZ" dirty="0" smtClean="0"/>
            </a:br>
            <a:r>
              <a:rPr lang="cs-CZ" dirty="0" smtClean="0"/>
              <a:t>chléb za    27 Kč, </a:t>
            </a:r>
            <a:br>
              <a:rPr lang="cs-CZ" dirty="0" smtClean="0"/>
            </a:br>
            <a:r>
              <a:rPr lang="cs-CZ" dirty="0" smtClean="0"/>
              <a:t>jablka za  38 Kč </a:t>
            </a:r>
            <a:br>
              <a:rPr lang="cs-CZ" dirty="0" smtClean="0"/>
            </a:br>
            <a:r>
              <a:rPr lang="cs-CZ" dirty="0" smtClean="0"/>
              <a:t>mouka za   33 Kč</a:t>
            </a:r>
            <a:br>
              <a:rPr lang="cs-CZ" dirty="0" smtClean="0"/>
            </a:br>
            <a:r>
              <a:rPr lang="cs-CZ" dirty="0" smtClean="0"/>
              <a:t>maso za    252 Kč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509120"/>
            <a:ext cx="8208912" cy="936104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sz="4000" dirty="0" smtClean="0"/>
              <a:t>Celkem v obchodě utratila 306 Kč.</a:t>
            </a:r>
          </a:p>
          <a:p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251520" y="5661248"/>
            <a:ext cx="87129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4000" dirty="0" smtClean="0">
                <a:solidFill>
                  <a:srgbClr val="002060"/>
                </a:solidFill>
              </a:rPr>
              <a:t>Kolik Kč utratila v obchodě celkem?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76256" y="620688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2 7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11460" y="1205463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3 8</a:t>
            </a:r>
          </a:p>
        </p:txBody>
      </p:sp>
      <p:sp>
        <p:nvSpPr>
          <p:cNvPr id="7" name="Obdélník 6"/>
          <p:cNvSpPr/>
          <p:nvPr/>
        </p:nvSpPr>
        <p:spPr>
          <a:xfrm>
            <a:off x="7020272" y="1844824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 </a:t>
            </a:r>
            <a:r>
              <a:rPr lang="cs-CZ" sz="3200" b="1" dirty="0" err="1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  <a:endParaRPr lang="cs-CZ" sz="3200" b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7112308" y="3095212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840041" y="3136612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75582" y="3136612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12360" y="3136612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52379" y="2420888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32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2 5 2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8424" y="1268760"/>
            <a:ext cx="432048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16416" y="548680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16416" y="2348880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88424" y="1772816"/>
            <a:ext cx="504056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bdélník 16"/>
          <p:cNvSpPr/>
          <p:nvPr/>
        </p:nvSpPr>
        <p:spPr>
          <a:xfrm>
            <a:off x="6840041" y="3839150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375582" y="3839150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812360" y="3839150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47679641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5" grpId="0"/>
      <p:bldP spid="6" grpId="0"/>
      <p:bldP spid="7" grpId="0"/>
      <p:bldP spid="9" grpId="0" animBg="1"/>
      <p:bldP spid="10" grpId="0" animBg="1"/>
      <p:bldP spid="11" grpId="0" animBg="1"/>
      <p:bldP spid="13" grpId="0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</a:t>
            </a:r>
            <a:r>
              <a:rPr lang="cs-CZ" dirty="0" smtClean="0"/>
              <a:t>2, pak po jednotlivých krocích vždy na každém dalším snímku )</a:t>
            </a:r>
            <a:endParaRPr lang="cs-CZ" dirty="0"/>
          </a:p>
          <a:p>
            <a:r>
              <a:rPr lang="cs-CZ" dirty="0"/>
              <a:t>Žák vypočítá </a:t>
            </a:r>
            <a:r>
              <a:rPr lang="cs-CZ" dirty="0" smtClean="0"/>
              <a:t>do připravených obdélníků, </a:t>
            </a:r>
            <a:r>
              <a:rPr lang="cs-CZ" dirty="0"/>
              <a:t>po kliknutí se objeví kontrola </a:t>
            </a:r>
            <a:endParaRPr lang="cs-CZ" dirty="0" smtClean="0"/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>
                <a:hlinkClick r:id="rId2"/>
              </a:rPr>
              <a:t>http://office.</a:t>
            </a:r>
            <a:r>
              <a:rPr lang="cs-CZ" sz="1000" dirty="0" err="1" smtClean="0">
                <a:hlinkClick r:id="rId2"/>
              </a:rPr>
              <a:t>microsoft.com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cs</a:t>
            </a:r>
            <a:r>
              <a:rPr lang="cs-CZ" sz="1000" dirty="0" smtClean="0">
                <a:hlinkClick r:id="rId2"/>
              </a:rPr>
              <a:t>-</a:t>
            </a:r>
            <a:r>
              <a:rPr lang="cs-CZ" sz="1000" dirty="0" err="1" smtClean="0">
                <a:hlinkClick r:id="rId2"/>
              </a:rPr>
              <a:t>cz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images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results.aspx</a:t>
            </a:r>
            <a:r>
              <a:rPr lang="cs-CZ" sz="1000" dirty="0" smtClean="0">
                <a:hlinkClick r:id="rId2"/>
              </a:rPr>
              <a:t>?</a:t>
            </a:r>
            <a:r>
              <a:rPr lang="cs-CZ" sz="1000" dirty="0" err="1" smtClean="0">
                <a:hlinkClick r:id="rId2"/>
              </a:rPr>
              <a:t>qu</a:t>
            </a:r>
            <a:r>
              <a:rPr lang="cs-CZ" sz="1000" dirty="0" smtClean="0">
                <a:hlinkClick r:id="rId2"/>
              </a:rPr>
              <a:t>=jablka&amp;</a:t>
            </a:r>
            <a:r>
              <a:rPr lang="cs-CZ" sz="1000" dirty="0" err="1" smtClean="0">
                <a:hlinkClick r:id="rId2"/>
              </a:rPr>
              <a:t>ctt</a:t>
            </a:r>
            <a:r>
              <a:rPr lang="cs-CZ" sz="1000" dirty="0" smtClean="0">
                <a:hlinkClick r:id="rId2"/>
              </a:rPr>
              <a:t>=1#</a:t>
            </a:r>
            <a:r>
              <a:rPr lang="cs-CZ" sz="1000" dirty="0" err="1" smtClean="0">
                <a:hlinkClick r:id="rId2"/>
              </a:rPr>
              <a:t>ai</a:t>
            </a:r>
            <a:r>
              <a:rPr lang="cs-CZ" sz="1000" dirty="0" smtClean="0">
                <a:hlinkClick r:id="rId2"/>
              </a:rPr>
              <a:t>:MC900441708|</a:t>
            </a:r>
            <a:r>
              <a:rPr lang="cs-CZ" sz="1000" dirty="0" err="1" smtClean="0">
                <a:hlinkClick r:id="rId2"/>
              </a:rPr>
              <a:t>mt</a:t>
            </a:r>
            <a:r>
              <a:rPr lang="cs-CZ" sz="1000" dirty="0" smtClean="0">
                <a:hlinkClick r:id="rId2"/>
              </a:rPr>
              <a:t>:0|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http://office.</a:t>
            </a:r>
            <a:r>
              <a:rPr lang="cs-CZ" sz="1000" dirty="0" err="1" smtClean="0">
                <a:hlinkClick r:id="rId3"/>
              </a:rPr>
              <a:t>microsoft.com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cs</a:t>
            </a:r>
            <a:r>
              <a:rPr lang="cs-CZ" sz="1000" dirty="0" smtClean="0">
                <a:hlinkClick r:id="rId3"/>
              </a:rPr>
              <a:t>-</a:t>
            </a:r>
            <a:r>
              <a:rPr lang="cs-CZ" sz="1000" dirty="0" err="1" smtClean="0">
                <a:hlinkClick r:id="rId3"/>
              </a:rPr>
              <a:t>cz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images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results.aspx</a:t>
            </a:r>
            <a:r>
              <a:rPr lang="cs-CZ" sz="1000" dirty="0" smtClean="0">
                <a:hlinkClick r:id="rId3"/>
              </a:rPr>
              <a:t>?</a:t>
            </a:r>
            <a:r>
              <a:rPr lang="cs-CZ" sz="1000" dirty="0" err="1" smtClean="0">
                <a:hlinkClick r:id="rId3"/>
              </a:rPr>
              <a:t>qu</a:t>
            </a:r>
            <a:r>
              <a:rPr lang="cs-CZ" sz="1000" dirty="0" smtClean="0">
                <a:hlinkClick r:id="rId3"/>
              </a:rPr>
              <a:t>=</a:t>
            </a:r>
            <a:r>
              <a:rPr lang="cs-CZ" sz="1000" dirty="0" err="1" smtClean="0">
                <a:hlinkClick r:id="rId3"/>
              </a:rPr>
              <a:t>chol</a:t>
            </a:r>
            <a:r>
              <a:rPr lang="cs-CZ" sz="1000" dirty="0" smtClean="0">
                <a:hlinkClick r:id="rId3"/>
              </a:rPr>
              <a:t>%C3%A9b&amp;</a:t>
            </a:r>
            <a:r>
              <a:rPr lang="cs-CZ" sz="1000" dirty="0" err="1" smtClean="0">
                <a:hlinkClick r:id="rId3"/>
              </a:rPr>
              <a:t>ctt</a:t>
            </a:r>
            <a:r>
              <a:rPr lang="cs-CZ" sz="1000" dirty="0" smtClean="0">
                <a:hlinkClick r:id="rId3"/>
              </a:rPr>
              <a:t>=1#</a:t>
            </a:r>
            <a:r>
              <a:rPr lang="cs-CZ" sz="1000" dirty="0" err="1" smtClean="0">
                <a:hlinkClick r:id="rId3"/>
              </a:rPr>
              <a:t>ai</a:t>
            </a:r>
            <a:r>
              <a:rPr lang="cs-CZ" sz="1000" dirty="0" smtClean="0">
                <a:hlinkClick r:id="rId3"/>
              </a:rPr>
              <a:t>:MC900191559|</a:t>
            </a:r>
            <a:r>
              <a:rPr lang="cs-CZ" sz="1000" dirty="0" err="1" smtClean="0">
                <a:hlinkClick r:id="rId3"/>
              </a:rPr>
              <a:t>mt</a:t>
            </a:r>
            <a:r>
              <a:rPr lang="cs-CZ" sz="1000" dirty="0" smtClean="0">
                <a:hlinkClick r:id="rId3"/>
              </a:rPr>
              <a:t>:0|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http://office.</a:t>
            </a:r>
            <a:r>
              <a:rPr lang="cs-CZ" sz="1000" dirty="0" err="1" smtClean="0">
                <a:hlinkClick r:id="rId4"/>
              </a:rPr>
              <a:t>microsoft.com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cs</a:t>
            </a:r>
            <a:r>
              <a:rPr lang="cs-CZ" sz="1000" dirty="0" smtClean="0">
                <a:hlinkClick r:id="rId4"/>
              </a:rPr>
              <a:t>-</a:t>
            </a:r>
            <a:r>
              <a:rPr lang="cs-CZ" sz="1000" dirty="0" err="1" smtClean="0">
                <a:hlinkClick r:id="rId4"/>
              </a:rPr>
              <a:t>cz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images</a:t>
            </a:r>
            <a:r>
              <a:rPr lang="cs-CZ" sz="1000" dirty="0" smtClean="0">
                <a:hlinkClick r:id="rId4"/>
              </a:rPr>
              <a:t>/</a:t>
            </a:r>
            <a:r>
              <a:rPr lang="cs-CZ" sz="1000" dirty="0" err="1" smtClean="0">
                <a:hlinkClick r:id="rId4"/>
              </a:rPr>
              <a:t>results.aspx</a:t>
            </a:r>
            <a:r>
              <a:rPr lang="cs-CZ" sz="1000" dirty="0" smtClean="0">
                <a:hlinkClick r:id="rId4"/>
              </a:rPr>
              <a:t>?</a:t>
            </a:r>
            <a:r>
              <a:rPr lang="cs-CZ" sz="1000" dirty="0" err="1" smtClean="0">
                <a:hlinkClick r:id="rId4"/>
              </a:rPr>
              <a:t>qu</a:t>
            </a:r>
            <a:r>
              <a:rPr lang="cs-CZ" sz="1000" dirty="0" smtClean="0">
                <a:hlinkClick r:id="rId4"/>
              </a:rPr>
              <a:t>=maso&amp;</a:t>
            </a:r>
            <a:r>
              <a:rPr lang="cs-CZ" sz="1000" dirty="0" err="1" smtClean="0">
                <a:hlinkClick r:id="rId4"/>
              </a:rPr>
              <a:t>ctt</a:t>
            </a:r>
            <a:r>
              <a:rPr lang="cs-CZ" sz="1000" dirty="0" smtClean="0">
                <a:hlinkClick r:id="rId4"/>
              </a:rPr>
              <a:t>=1#</a:t>
            </a:r>
            <a:r>
              <a:rPr lang="cs-CZ" sz="1000" dirty="0" err="1" smtClean="0">
                <a:hlinkClick r:id="rId4"/>
              </a:rPr>
              <a:t>ai</a:t>
            </a:r>
            <a:r>
              <a:rPr lang="cs-CZ" sz="1000" dirty="0" smtClean="0">
                <a:hlinkClick r:id="rId4"/>
              </a:rPr>
              <a:t>:MC900441854|</a:t>
            </a:r>
            <a:r>
              <a:rPr lang="cs-CZ" sz="1000" dirty="0" err="1" smtClean="0">
                <a:hlinkClick r:id="rId4"/>
              </a:rPr>
              <a:t>mt</a:t>
            </a:r>
            <a:r>
              <a:rPr lang="cs-CZ" sz="1000" dirty="0" smtClean="0">
                <a:hlinkClick r:id="rId4"/>
              </a:rPr>
              <a:t>:0|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http://office.</a:t>
            </a:r>
            <a:r>
              <a:rPr lang="cs-CZ" sz="1000" dirty="0" err="1" smtClean="0">
                <a:hlinkClick r:id="rId5"/>
              </a:rPr>
              <a:t>microsoft.com</a:t>
            </a:r>
            <a:r>
              <a:rPr lang="cs-CZ" sz="1000" dirty="0" smtClean="0">
                <a:hlinkClick r:id="rId5"/>
              </a:rPr>
              <a:t>/</a:t>
            </a:r>
            <a:r>
              <a:rPr lang="cs-CZ" sz="1000" dirty="0" err="1" smtClean="0">
                <a:hlinkClick r:id="rId5"/>
              </a:rPr>
              <a:t>cs</a:t>
            </a:r>
            <a:r>
              <a:rPr lang="cs-CZ" sz="1000" dirty="0" smtClean="0">
                <a:hlinkClick r:id="rId5"/>
              </a:rPr>
              <a:t>-</a:t>
            </a:r>
            <a:r>
              <a:rPr lang="cs-CZ" sz="1000" dirty="0" err="1" smtClean="0">
                <a:hlinkClick r:id="rId5"/>
              </a:rPr>
              <a:t>cz</a:t>
            </a:r>
            <a:r>
              <a:rPr lang="cs-CZ" sz="1000" dirty="0" smtClean="0">
                <a:hlinkClick r:id="rId5"/>
              </a:rPr>
              <a:t>/</a:t>
            </a:r>
            <a:r>
              <a:rPr lang="cs-CZ" sz="1000" dirty="0" err="1" smtClean="0">
                <a:hlinkClick r:id="rId5"/>
              </a:rPr>
              <a:t>images</a:t>
            </a:r>
            <a:r>
              <a:rPr lang="cs-CZ" sz="1000" dirty="0" smtClean="0">
                <a:hlinkClick r:id="rId5"/>
              </a:rPr>
              <a:t>/</a:t>
            </a:r>
            <a:r>
              <a:rPr lang="cs-CZ" sz="1000" dirty="0" err="1" smtClean="0">
                <a:hlinkClick r:id="rId5"/>
              </a:rPr>
              <a:t>results.aspx</a:t>
            </a:r>
            <a:r>
              <a:rPr lang="cs-CZ" sz="1000" dirty="0" smtClean="0">
                <a:hlinkClick r:id="rId5"/>
              </a:rPr>
              <a:t>?</a:t>
            </a:r>
            <a:r>
              <a:rPr lang="cs-CZ" sz="1000" dirty="0" err="1" smtClean="0">
                <a:hlinkClick r:id="rId5"/>
              </a:rPr>
              <a:t>qu</a:t>
            </a:r>
            <a:r>
              <a:rPr lang="cs-CZ" sz="1000" dirty="0" smtClean="0">
                <a:hlinkClick r:id="rId5"/>
              </a:rPr>
              <a:t>=mouka&amp;</a:t>
            </a:r>
            <a:r>
              <a:rPr lang="cs-CZ" sz="1000" dirty="0" err="1" smtClean="0">
                <a:hlinkClick r:id="rId5"/>
              </a:rPr>
              <a:t>ctt</a:t>
            </a:r>
            <a:r>
              <a:rPr lang="cs-CZ" sz="1000" dirty="0" smtClean="0">
                <a:hlinkClick r:id="rId5"/>
              </a:rPr>
              <a:t>=1#</a:t>
            </a:r>
            <a:r>
              <a:rPr lang="cs-CZ" sz="1000" dirty="0" err="1" smtClean="0">
                <a:hlinkClick r:id="rId5"/>
              </a:rPr>
              <a:t>ai</a:t>
            </a:r>
            <a:r>
              <a:rPr lang="cs-CZ" sz="1000" dirty="0" smtClean="0">
                <a:hlinkClick r:id="rId5"/>
              </a:rPr>
              <a:t>:MC900350575|</a:t>
            </a:r>
            <a:r>
              <a:rPr lang="cs-CZ" sz="1000" dirty="0" err="1" smtClean="0">
                <a:hlinkClick r:id="rId5"/>
              </a:rPr>
              <a:t>mt</a:t>
            </a:r>
            <a:r>
              <a:rPr lang="cs-CZ" sz="1000" dirty="0" smtClean="0">
                <a:hlinkClick r:id="rId5"/>
              </a:rPr>
              <a:t>:0|</a:t>
            </a:r>
            <a:endParaRPr lang="cs-CZ" sz="1000" dirty="0" smtClean="0"/>
          </a:p>
          <a:p>
            <a:endParaRPr lang="cs-CZ" sz="10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116013" y="2996952"/>
            <a:ext cx="673613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</a:t>
            </a:r>
            <a:endParaRPr lang="cs-CZ" i="1" dirty="0" smtClean="0"/>
          </a:p>
          <a:p>
            <a:pPr algn="ctr"/>
            <a:r>
              <a:rPr lang="cs-CZ" i="1" dirty="0" smtClean="0"/>
              <a:t>je 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3568" y="4544581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173</TotalTime>
  <Words>360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Matematika II. STUPEŇ</vt:lpstr>
      <vt:lpstr>Maminka šla na nákup a koupila: chléb za 27 Kč,  2 kg jablek – 1kg stál 19 Kč,  2 kg masa – 1 kg stál 126 Kč,  3 kg mouky – 1kg stál 11 Kč.</vt:lpstr>
      <vt:lpstr>Maminka šla na nákup a koupila: 2 kg jablek – 1kg stál 19 Kč  </vt:lpstr>
      <vt:lpstr>Maminka šla na nákup a koupila:  2 kg masa – 1 kg stál 126 Kč  </vt:lpstr>
      <vt:lpstr>Maminka šla na nákup a koupila:   3 kg mouky – 1kg stál 11 Kč.</vt:lpstr>
      <vt:lpstr>Maminka šla na nákup a koupila: chléb za    27 Kč,  jablka za  38 Kč  mouka za   33 Kč maso za    252 Kč </vt:lpstr>
      <vt:lpstr>Maminka šla na nákup a koupila: chléb za 27 Kč,  2 kg jablek – 1kg stál 19 Kč,  2 kg masa – 1 kg stál 126 Kč,  3 kg mouky – 1kg stál 11 Kč.</vt:lpstr>
      <vt:lpstr>Maminka šla na nákup a koupila: 2 kg jablek – 1kg stál 19 Kč,  </vt:lpstr>
      <vt:lpstr>Maminka šla na nákup a koupila:  2 kg masa – 1 kg stál 126 Kč,  </vt:lpstr>
      <vt:lpstr>Maminka šla na nákup a koupila:   3 kg mouky – 1kg stál 11 Kč.</vt:lpstr>
      <vt:lpstr>      Maminka šla na nákup a koupila: chléb za    27 Kč,  jablka za  38 Kč  mouka za   33 Kč maso za    252 Kč 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18</cp:revision>
  <dcterms:created xsi:type="dcterms:W3CDTF">2012-01-16T07:00:20Z</dcterms:created>
  <dcterms:modified xsi:type="dcterms:W3CDTF">2012-02-23T09:56:50Z</dcterms:modified>
</cp:coreProperties>
</file>