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63" r:id="rId5"/>
    <p:sldId id="261" r:id="rId6"/>
    <p:sldId id="264" r:id="rId7"/>
    <p:sldId id="266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CC"/>
    <a:srgbClr val="FF00FF"/>
    <a:srgbClr val="FFFF99"/>
    <a:srgbClr val="33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E5160-C8BD-4D4E-A026-2ADEF36297AA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1B2DE-6F12-4613-A93A-A7BB8D7CEA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920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E5160-C8BD-4D4E-A026-2ADEF36297AA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1B2DE-6F12-4613-A93A-A7BB8D7CEA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068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E5160-C8BD-4D4E-A026-2ADEF36297AA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1B2DE-6F12-4613-A93A-A7BB8D7CEA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034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E5160-C8BD-4D4E-A026-2ADEF36297AA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1B2DE-6F12-4613-A93A-A7BB8D7CEA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040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E5160-C8BD-4D4E-A026-2ADEF36297AA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1B2DE-6F12-4613-A93A-A7BB8D7CEA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891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E5160-C8BD-4D4E-A026-2ADEF36297AA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1B2DE-6F12-4613-A93A-A7BB8D7CEA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466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E5160-C8BD-4D4E-A026-2ADEF36297AA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1B2DE-6F12-4613-A93A-A7BB8D7CEA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567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E5160-C8BD-4D4E-A026-2ADEF36297AA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1B2DE-6F12-4613-A93A-A7BB8D7CEA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40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E5160-C8BD-4D4E-A026-2ADEF36297AA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1B2DE-6F12-4613-A93A-A7BB8D7CEA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864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E5160-C8BD-4D4E-A026-2ADEF36297AA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1B2DE-6F12-4613-A93A-A7BB8D7CEA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753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E5160-C8BD-4D4E-A026-2ADEF36297AA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1B2DE-6F12-4613-A93A-A7BB8D7CEA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051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0E5160-C8BD-4D4E-A026-2ADEF36297AA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D1B2DE-6F12-4613-A93A-A7BB8D7CEA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385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tip.office.microsoft.com/en-us/images/MH90039049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18488" cy="21463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Matematika</a:t>
            </a:r>
            <a:b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STUPEŇ</a:t>
            </a:r>
            <a:endParaRPr lang="cs-CZ" b="1" dirty="0">
              <a:solidFill>
                <a:srgbClr val="99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3213100"/>
            <a:ext cx="6408738" cy="936625"/>
          </a:xfrm>
        </p:spPr>
      </p:pic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1115616" y="5156478"/>
            <a:ext cx="685966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VY_32_INOVACE_03_09_slovní úloha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74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6864" cy="1944216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V zahradnictví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vykvetlo: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2400" b="1" dirty="0" smtClean="0">
                <a:solidFill>
                  <a:srgbClr val="FF0000"/>
                </a:solidFill>
              </a:rPr>
              <a:t>9 červených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keřů růží po 15-ti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květech,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2400" b="1" dirty="0" smtClean="0">
                <a:solidFill>
                  <a:srgbClr val="FFC000"/>
                </a:solidFill>
              </a:rPr>
              <a:t>12 žlutých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keřů růží po 12 -ti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květech,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2400" b="1" dirty="0" smtClean="0">
                <a:solidFill>
                  <a:srgbClr val="FF00FF"/>
                </a:solidFill>
              </a:rPr>
              <a:t>8 růžových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keřů růží po 17-ti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květech.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564904"/>
            <a:ext cx="7704856" cy="3456384"/>
          </a:xfrm>
        </p:spPr>
        <p:txBody>
          <a:bodyPr>
            <a:normAutofit fontScale="55000" lnSpcReduction="20000"/>
          </a:bodyPr>
          <a:lstStyle/>
          <a:p>
            <a:pPr marL="1143000" indent="-1143000" algn="l">
              <a:buClr>
                <a:srgbClr val="FF0000"/>
              </a:buClr>
              <a:buFont typeface="+mj-lt"/>
              <a:buAutoNum type="alphaUcPeriod"/>
            </a:pPr>
            <a:r>
              <a:rPr lang="cs-CZ" sz="57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Kolik bylo </a:t>
            </a:r>
            <a:r>
              <a:rPr lang="cs-CZ" sz="5700" b="1" dirty="0" smtClean="0">
                <a:solidFill>
                  <a:srgbClr val="FF0000"/>
                </a:solidFill>
              </a:rPr>
              <a:t>červených</a:t>
            </a:r>
            <a:r>
              <a:rPr lang="cs-CZ" sz="57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růží?</a:t>
            </a:r>
          </a:p>
          <a:p>
            <a:pPr marL="457200" indent="-457200" algn="l">
              <a:buFont typeface="+mj-lt"/>
              <a:buAutoNum type="alphaUcPeriod"/>
            </a:pPr>
            <a:endParaRPr lang="cs-CZ" sz="57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1143000" indent="-1143000" algn="l">
              <a:buClr>
                <a:srgbClr val="FFFF00"/>
              </a:buClr>
              <a:buFont typeface="+mj-lt"/>
              <a:buAutoNum type="alphaUcPeriod"/>
            </a:pPr>
            <a:r>
              <a:rPr lang="cs-CZ" sz="57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Kolik bylo </a:t>
            </a:r>
            <a:r>
              <a:rPr lang="cs-CZ" sz="5700" b="1" dirty="0" smtClean="0">
                <a:solidFill>
                  <a:srgbClr val="FFFF00"/>
                </a:solidFill>
              </a:rPr>
              <a:t>žlutých</a:t>
            </a:r>
            <a:r>
              <a:rPr lang="cs-CZ" sz="57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růží?</a:t>
            </a:r>
          </a:p>
          <a:p>
            <a:pPr marL="457200" indent="-457200" algn="l">
              <a:buFont typeface="+mj-lt"/>
              <a:buAutoNum type="alphaUcPeriod"/>
            </a:pPr>
            <a:endParaRPr lang="cs-CZ" sz="57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1143000" indent="-1143000" algn="l">
              <a:buClr>
                <a:srgbClr val="FF00FF"/>
              </a:buClr>
              <a:buFont typeface="+mj-lt"/>
              <a:buAutoNum type="alphaUcPeriod"/>
            </a:pPr>
            <a:r>
              <a:rPr lang="cs-CZ" sz="57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Kolik bylo </a:t>
            </a:r>
            <a:r>
              <a:rPr lang="cs-CZ" sz="5700" b="1" dirty="0" smtClean="0">
                <a:solidFill>
                  <a:srgbClr val="FF00FF"/>
                </a:solidFill>
              </a:rPr>
              <a:t>růžových</a:t>
            </a:r>
            <a:r>
              <a:rPr lang="cs-CZ" sz="57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růží?</a:t>
            </a:r>
          </a:p>
          <a:p>
            <a:pPr marL="457200" indent="-457200" algn="l">
              <a:buFont typeface="+mj-lt"/>
              <a:buAutoNum type="alphaUcPeriod"/>
            </a:pPr>
            <a:endParaRPr lang="cs-CZ" sz="57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457200" indent="-457200" algn="l">
              <a:buFont typeface="+mj-lt"/>
              <a:buAutoNum type="alphaUcPeriod"/>
            </a:pPr>
            <a:r>
              <a:rPr lang="cs-CZ" sz="57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Kolik bylo růží celkem?</a:t>
            </a:r>
          </a:p>
          <a:p>
            <a:pPr algn="l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495922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14" r="10963"/>
          <a:stretch/>
        </p:blipFill>
        <p:spPr bwMode="auto">
          <a:xfrm>
            <a:off x="7194243" y="5116277"/>
            <a:ext cx="1068406" cy="14394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14" r="10963"/>
          <a:stretch/>
        </p:blipFill>
        <p:spPr bwMode="auto">
          <a:xfrm>
            <a:off x="5775084" y="5103563"/>
            <a:ext cx="1068406" cy="14394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14" r="10963"/>
          <a:stretch/>
        </p:blipFill>
        <p:spPr bwMode="auto">
          <a:xfrm>
            <a:off x="4468681" y="5116277"/>
            <a:ext cx="1068406" cy="14394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14" r="10963"/>
          <a:stretch/>
        </p:blipFill>
        <p:spPr bwMode="auto">
          <a:xfrm>
            <a:off x="2970991" y="5103564"/>
            <a:ext cx="1068406" cy="14394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743" y="992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V zahradnictví vykvetlo 9 červených keřů růží po 15-ti květech.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20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Kolik bylo </a:t>
            </a:r>
            <a:r>
              <a:rPr lang="cs-CZ" b="1" dirty="0">
                <a:solidFill>
                  <a:srgbClr val="FF0000"/>
                </a:solidFill>
              </a:rPr>
              <a:t>červených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 růží?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36970" y="4063273"/>
            <a:ext cx="7128792" cy="70788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Červených růží bylo 135.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75" r="16662"/>
          <a:stretch/>
        </p:blipFill>
        <p:spPr bwMode="auto">
          <a:xfrm>
            <a:off x="193965" y="5069139"/>
            <a:ext cx="1005634" cy="14394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12" r="9426"/>
          <a:stretch/>
        </p:blipFill>
        <p:spPr bwMode="auto">
          <a:xfrm>
            <a:off x="1620982" y="5103564"/>
            <a:ext cx="1122218" cy="14394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30" r="12847"/>
          <a:stretch/>
        </p:blipFill>
        <p:spPr bwMode="auto">
          <a:xfrm>
            <a:off x="7826212" y="2932986"/>
            <a:ext cx="1068406" cy="14394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69" r="10748"/>
          <a:stretch/>
        </p:blipFill>
        <p:spPr bwMode="auto">
          <a:xfrm>
            <a:off x="6060978" y="1417849"/>
            <a:ext cx="1138339" cy="14394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14" r="10963"/>
          <a:stretch/>
        </p:blipFill>
        <p:spPr bwMode="auto">
          <a:xfrm>
            <a:off x="7826212" y="773824"/>
            <a:ext cx="1068406" cy="14394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932873" y="1417849"/>
            <a:ext cx="532889" cy="576064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7773650" y="1849537"/>
            <a:ext cx="532889" cy="576064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8611111" y="2837625"/>
            <a:ext cx="532889" cy="576064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7826212" y="5069139"/>
            <a:ext cx="532889" cy="576064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549049" y="5059299"/>
            <a:ext cx="532889" cy="576064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5234699" y="5069139"/>
            <a:ext cx="532889" cy="576064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3772953" y="5059299"/>
            <a:ext cx="532889" cy="576064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2332792" y="5059299"/>
            <a:ext cx="532889" cy="576064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933154" y="5017855"/>
            <a:ext cx="532889" cy="576064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259248" y="1901934"/>
            <a:ext cx="2782402" cy="2062103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15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</a:p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   .  </a:t>
            </a:r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9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</a:p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   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135</a:t>
            </a:r>
          </a:p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   </a:t>
            </a:r>
            <a:endParaRPr lang="cs-CZ" sz="3200" b="1" dirty="0" smtClean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161197" y="1879821"/>
            <a:ext cx="2782402" cy="2062103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15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  <a:endParaRPr lang="cs-CZ" sz="3200" b="1" dirty="0" smtClean="0">
              <a:solidFill>
                <a:srgbClr val="00B0F0"/>
              </a:solidFill>
              <a:latin typeface="Comic Sans MS" pitchFamily="66" charset="0"/>
            </a:endParaRPr>
          </a:p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   .  </a:t>
            </a:r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9</a:t>
            </a:r>
          </a:p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</a:p>
          <a:p>
            <a:pPr algn="ctr"/>
            <a:endParaRPr lang="cs-CZ" sz="3200" b="1" dirty="0" smtClean="0">
              <a:solidFill>
                <a:srgbClr val="00B0F0"/>
              </a:solidFill>
              <a:latin typeface="Comic Sans MS" pitchFamily="66" charset="0"/>
            </a:endParaRPr>
          </a:p>
        </p:txBody>
      </p:sp>
      <p:cxnSp>
        <p:nvCxnSpPr>
          <p:cNvPr id="37" name="Přímá spojnice 36"/>
          <p:cNvCxnSpPr/>
          <p:nvPr/>
        </p:nvCxnSpPr>
        <p:spPr>
          <a:xfrm>
            <a:off x="822357" y="2956536"/>
            <a:ext cx="165618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3666925" y="3032221"/>
            <a:ext cx="165618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375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1" animBg="1"/>
      <p:bldP spid="6" grpId="0" animBg="1"/>
      <p:bldP spid="17" grpId="0" animBg="1"/>
      <p:bldP spid="18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5" grpId="0" animBg="1"/>
      <p:bldP spid="3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0609" y="638869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1274" y="5593918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4064" y="5645203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834" y="5593919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3820" y="5635363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054" y="5506461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074" y="5613715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235" y="3047254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974" y="1490582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94" y="8016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V zahradnictví vykvetlo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12 žlutých 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keřů růží po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12-ti 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květech.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030019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Kolik bylo </a:t>
            </a:r>
            <a:r>
              <a:rPr lang="cs-CZ" b="1" dirty="0" smtClean="0">
                <a:solidFill>
                  <a:srgbClr val="FFFF00"/>
                </a:solidFill>
              </a:rPr>
              <a:t>žlutých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růží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9248" y="1754950"/>
            <a:ext cx="2782402" cy="2554545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12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</a:p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   . </a:t>
            </a:r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12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22</a:t>
            </a:r>
          </a:p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   12 </a:t>
            </a:r>
          </a:p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144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0221" y="4400443"/>
            <a:ext cx="6619817" cy="70788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C000"/>
                </a:solidFill>
                <a:latin typeface="Comic Sans MS" pitchFamily="66" charset="0"/>
              </a:rPr>
              <a:t>Žlutých růží bylo 144.</a:t>
            </a:r>
            <a:endParaRPr lang="cs-CZ" sz="40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41295" y="1417849"/>
            <a:ext cx="532889" cy="576064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12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349930" y="620688"/>
            <a:ext cx="532889" cy="576064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12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519533" y="2837625"/>
            <a:ext cx="532889" cy="576064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12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8518749" y="5305886"/>
            <a:ext cx="532889" cy="576064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12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696696" y="5357171"/>
            <a:ext cx="532889" cy="576064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12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518600" y="5357171"/>
            <a:ext cx="532889" cy="576064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12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250594" y="5399063"/>
            <a:ext cx="532889" cy="576064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12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601668" y="5347331"/>
            <a:ext cx="532889" cy="576064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12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187347" y="5305886"/>
            <a:ext cx="532889" cy="576064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12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4189" y="4400443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6306" y="3193730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4165" y="2091718"/>
            <a:ext cx="1115765" cy="111576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7" name="Obdélník 46"/>
          <p:cNvSpPr/>
          <p:nvPr/>
        </p:nvSpPr>
        <p:spPr>
          <a:xfrm>
            <a:off x="7973509" y="4501416"/>
            <a:ext cx="532889" cy="576064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12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8123384" y="1984483"/>
            <a:ext cx="532889" cy="576064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12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405257" y="2905698"/>
            <a:ext cx="532889" cy="576064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12</a:t>
            </a:r>
            <a:endParaRPr lang="cs-CZ" b="1" dirty="0">
              <a:solidFill>
                <a:srgbClr val="FFC0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822357" y="2788523"/>
            <a:ext cx="165618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831366" y="3751612"/>
            <a:ext cx="165618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3176342" y="1754950"/>
            <a:ext cx="2782402" cy="2554545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12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</a:p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   . </a:t>
            </a:r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12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</a:p>
          <a:p>
            <a:pPr algn="ctr"/>
            <a:endParaRPr lang="cs-CZ" sz="3200" b="1" dirty="0" smtClean="0">
              <a:solidFill>
                <a:srgbClr val="00B0F0"/>
              </a:solidFill>
              <a:latin typeface="Comic Sans MS" pitchFamily="66" charset="0"/>
            </a:endParaRPr>
          </a:p>
          <a:p>
            <a:pPr algn="ctr"/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</a:p>
          <a:p>
            <a:pPr algn="ctr"/>
            <a:endParaRPr lang="cs-CZ" sz="3200" b="1" dirty="0" smtClean="0">
              <a:solidFill>
                <a:srgbClr val="00B0F0"/>
              </a:solidFill>
              <a:latin typeface="Comic Sans MS" pitchFamily="66" charset="0"/>
            </a:endParaRPr>
          </a:p>
        </p:txBody>
      </p:sp>
      <p:cxnSp>
        <p:nvCxnSpPr>
          <p:cNvPr id="50" name="Přímá spojnice 49"/>
          <p:cNvCxnSpPr/>
          <p:nvPr/>
        </p:nvCxnSpPr>
        <p:spPr>
          <a:xfrm>
            <a:off x="3688946" y="2764573"/>
            <a:ext cx="165618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3697955" y="3727662"/>
            <a:ext cx="165618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1757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7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7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1" animBg="1"/>
      <p:bldP spid="5" grpId="1" animBg="1"/>
      <p:bldP spid="6" grpId="0" animBg="1"/>
      <p:bldP spid="17" grpId="0" animBg="1"/>
      <p:bldP spid="18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47" grpId="0" animBg="1"/>
      <p:bldP spid="48" grpId="0" animBg="1"/>
      <p:bldP spid="49" grpId="0" animBg="1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60" r="18440"/>
          <a:stretch/>
        </p:blipFill>
        <p:spPr bwMode="auto">
          <a:xfrm>
            <a:off x="7730289" y="2234765"/>
            <a:ext cx="1224137" cy="1912714"/>
          </a:xfrm>
          <a:prstGeom prst="dodecagon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60" r="18440"/>
          <a:stretch/>
        </p:blipFill>
        <p:spPr bwMode="auto">
          <a:xfrm>
            <a:off x="6120169" y="1515045"/>
            <a:ext cx="1224137" cy="1912714"/>
          </a:xfrm>
          <a:prstGeom prst="dodecagon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60" r="18440"/>
          <a:stretch/>
        </p:blipFill>
        <p:spPr bwMode="auto">
          <a:xfrm>
            <a:off x="7682072" y="4679006"/>
            <a:ext cx="1224137" cy="1912714"/>
          </a:xfrm>
          <a:prstGeom prst="dodecagon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60" r="18440"/>
          <a:stretch/>
        </p:blipFill>
        <p:spPr bwMode="auto">
          <a:xfrm>
            <a:off x="4646145" y="4782456"/>
            <a:ext cx="1224137" cy="1912714"/>
          </a:xfrm>
          <a:prstGeom prst="dodecagon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60" r="18440"/>
          <a:stretch/>
        </p:blipFill>
        <p:spPr bwMode="auto">
          <a:xfrm>
            <a:off x="3160884" y="4782456"/>
            <a:ext cx="1224137" cy="1912714"/>
          </a:xfrm>
          <a:prstGeom prst="dodecagon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60" r="18440"/>
          <a:stretch/>
        </p:blipFill>
        <p:spPr bwMode="auto">
          <a:xfrm>
            <a:off x="1720723" y="4813110"/>
            <a:ext cx="1224137" cy="1912714"/>
          </a:xfrm>
          <a:prstGeom prst="dodecagon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60" r="18440"/>
          <a:stretch/>
        </p:blipFill>
        <p:spPr bwMode="auto">
          <a:xfrm>
            <a:off x="241906" y="4782456"/>
            <a:ext cx="1224137" cy="1912714"/>
          </a:xfrm>
          <a:prstGeom prst="dodecagon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068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V zahradnictví vykvetlo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8 růžových</a:t>
            </a:r>
            <a:b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keřů 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růží po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17-ti 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květech.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8229600" cy="4741988"/>
          </a:xfrm>
        </p:spPr>
        <p:txBody>
          <a:bodyPr/>
          <a:lstStyle/>
          <a:p>
            <a:pPr marL="514350" indent="-514350">
              <a:buFont typeface="+mj-lt"/>
              <a:buAutoNum type="alphaUcPeriod" startAt="3"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Kolik bylo </a:t>
            </a:r>
            <a:r>
              <a:rPr lang="cs-CZ" b="1" dirty="0" smtClean="0">
                <a:solidFill>
                  <a:srgbClr val="FF00FF"/>
                </a:solidFill>
              </a:rPr>
              <a:t>růžových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růží?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1906" y="4032675"/>
            <a:ext cx="7014384" cy="646331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FF"/>
                </a:solidFill>
                <a:latin typeface="Comic Sans MS" pitchFamily="66" charset="0"/>
              </a:rPr>
              <a:t>Růžových růží bylo 136.</a:t>
            </a:r>
            <a:endParaRPr lang="cs-CZ" sz="36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41295" y="1417849"/>
            <a:ext cx="532889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C00CC"/>
                </a:solidFill>
              </a:rPr>
              <a:t>17</a:t>
            </a:r>
            <a:endParaRPr lang="cs-CZ" b="1" dirty="0">
              <a:solidFill>
                <a:srgbClr val="CC00CC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027695" y="1978953"/>
            <a:ext cx="532889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C00CC"/>
                </a:solidFill>
              </a:rPr>
              <a:t>17</a:t>
            </a:r>
            <a:endParaRPr lang="cs-CZ" b="1" dirty="0">
              <a:solidFill>
                <a:srgbClr val="CC00CC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826212" y="4679006"/>
            <a:ext cx="532889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C00CC"/>
                </a:solidFill>
              </a:rPr>
              <a:t>17</a:t>
            </a:r>
            <a:endParaRPr lang="cs-CZ" b="1" dirty="0">
              <a:solidFill>
                <a:srgbClr val="CC00CC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234699" y="4679006"/>
            <a:ext cx="532889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C00CC"/>
                </a:solidFill>
              </a:rPr>
              <a:t>17</a:t>
            </a:r>
            <a:endParaRPr lang="cs-CZ" b="1" dirty="0">
              <a:solidFill>
                <a:srgbClr val="CC00CC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772953" y="4669166"/>
            <a:ext cx="532889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C00CC"/>
                </a:solidFill>
              </a:rPr>
              <a:t>17</a:t>
            </a:r>
            <a:endParaRPr lang="cs-CZ" b="1" dirty="0">
              <a:solidFill>
                <a:srgbClr val="CC00CC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332792" y="4669166"/>
            <a:ext cx="532889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C00CC"/>
                </a:solidFill>
              </a:rPr>
              <a:t>17</a:t>
            </a:r>
            <a:endParaRPr lang="cs-CZ" b="1" dirty="0">
              <a:solidFill>
                <a:srgbClr val="CC00CC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933154" y="4627722"/>
            <a:ext cx="532889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C00CC"/>
                </a:solidFill>
              </a:rPr>
              <a:t>17</a:t>
            </a:r>
            <a:endParaRPr lang="cs-CZ" b="1" dirty="0">
              <a:solidFill>
                <a:srgbClr val="CC00CC"/>
              </a:solidFill>
            </a:endParaRPr>
          </a:p>
        </p:txBody>
      </p:sp>
      <p:pic>
        <p:nvPicPr>
          <p:cNvPr id="3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60" r="18440"/>
          <a:stretch/>
        </p:blipFill>
        <p:spPr bwMode="auto">
          <a:xfrm>
            <a:off x="6156176" y="4797152"/>
            <a:ext cx="1224137" cy="1912714"/>
          </a:xfrm>
          <a:prstGeom prst="dodecagon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2" name="Obdélník 41"/>
          <p:cNvSpPr/>
          <p:nvPr/>
        </p:nvSpPr>
        <p:spPr>
          <a:xfrm>
            <a:off x="6876256" y="4725144"/>
            <a:ext cx="532889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C00CC"/>
                </a:solidFill>
              </a:rPr>
              <a:t>17</a:t>
            </a:r>
            <a:endParaRPr lang="cs-CZ" b="1" dirty="0">
              <a:solidFill>
                <a:srgbClr val="CC00CC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59248" y="1901934"/>
            <a:ext cx="2782402" cy="2062103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17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</a:p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   .  </a:t>
            </a:r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8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</a:p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   </a:t>
            </a:r>
            <a:r>
              <a:rPr lang="cs-CZ" sz="3200" b="1" dirty="0" smtClean="0">
                <a:solidFill>
                  <a:srgbClr val="CC00CC"/>
                </a:solidFill>
                <a:latin typeface="Comic Sans MS" pitchFamily="66" charset="0"/>
              </a:rPr>
              <a:t>136</a:t>
            </a:r>
          </a:p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   </a:t>
            </a:r>
            <a:endParaRPr lang="cs-CZ" sz="3200" b="1" dirty="0" smtClean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161197" y="1879821"/>
            <a:ext cx="2782402" cy="2062103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17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</a:p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   .  </a:t>
            </a:r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8</a:t>
            </a:r>
          </a:p>
          <a:p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</a:p>
          <a:p>
            <a:pPr algn="ctr"/>
            <a:endParaRPr lang="cs-CZ" sz="3200" b="1" dirty="0" smtClean="0">
              <a:solidFill>
                <a:srgbClr val="00B0F0"/>
              </a:solidFill>
              <a:latin typeface="Comic Sans MS" pitchFamily="66" charset="0"/>
            </a:endParaRPr>
          </a:p>
        </p:txBody>
      </p:sp>
      <p:cxnSp>
        <p:nvCxnSpPr>
          <p:cNvPr id="31" name="Přímá spojnice 30"/>
          <p:cNvCxnSpPr/>
          <p:nvPr/>
        </p:nvCxnSpPr>
        <p:spPr>
          <a:xfrm>
            <a:off x="822357" y="2956536"/>
            <a:ext cx="165618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666925" y="3032221"/>
            <a:ext cx="165618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6730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1" animBg="1"/>
      <p:bldP spid="6" grpId="0" animBg="1"/>
      <p:bldP spid="17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42" grpId="0" animBg="1"/>
      <p:bldP spid="23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lphaUcPeriod" startAt="4"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Kolik bylo růží celkem?</a:t>
            </a:r>
            <a:b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69" r="10748"/>
          <a:stretch/>
        </p:blipFill>
        <p:spPr bwMode="auto">
          <a:xfrm>
            <a:off x="775763" y="1215117"/>
            <a:ext cx="1547991" cy="1957426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076" y="1166811"/>
            <a:ext cx="1733220" cy="173322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60" r="18440"/>
          <a:stretch/>
        </p:blipFill>
        <p:spPr bwMode="auto">
          <a:xfrm>
            <a:off x="6680419" y="1212342"/>
            <a:ext cx="1080120" cy="1687688"/>
          </a:xfrm>
          <a:prstGeom prst="dodecagon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54886" y="3471219"/>
            <a:ext cx="1440160" cy="792088"/>
          </a:xfrm>
          <a:prstGeom prst="rec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135</a:t>
            </a:r>
            <a:endParaRPr lang="cs-CZ" sz="4400" b="1" dirty="0"/>
          </a:p>
        </p:txBody>
      </p:sp>
      <p:sp>
        <p:nvSpPr>
          <p:cNvPr id="8" name="Obdélník 7"/>
          <p:cNvSpPr/>
          <p:nvPr/>
        </p:nvSpPr>
        <p:spPr>
          <a:xfrm>
            <a:off x="3588553" y="3471219"/>
            <a:ext cx="1440160" cy="792088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</a:rPr>
              <a:t>144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02479" y="3429000"/>
            <a:ext cx="1440160" cy="79208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FF"/>
                </a:solidFill>
              </a:rPr>
              <a:t>136</a:t>
            </a:r>
            <a:endParaRPr lang="cs-CZ" sz="4400" b="1" dirty="0">
              <a:solidFill>
                <a:srgbClr val="FF00FF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78069" y="3645024"/>
            <a:ext cx="576064" cy="504056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+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91126" y="3640030"/>
            <a:ext cx="576064" cy="504056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+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86290" y="5819746"/>
            <a:ext cx="7128792" cy="70788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itchFamily="66" charset="0"/>
              </a:rPr>
              <a:t>Celkem bylo růží </a:t>
            </a:r>
            <a:r>
              <a:rPr lang="cs-CZ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itchFamily="66" charset="0"/>
              </a:rPr>
              <a:t>415.</a:t>
            </a:r>
            <a:endParaRPr lang="cs-CZ" sz="4000" b="1" dirty="0">
              <a:solidFill>
                <a:schemeClr val="tx1">
                  <a:lumMod val="75000"/>
                  <a:lumOff val="2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86290" y="4725144"/>
            <a:ext cx="7128792" cy="70788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4000" b="1" dirty="0">
              <a:solidFill>
                <a:schemeClr val="tx1">
                  <a:lumMod val="75000"/>
                  <a:lumOff val="2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6440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9" grpId="0" animBg="1"/>
      <p:bldP spid="10" grpId="0" animBg="1"/>
      <p:bldP spid="11" grpId="0" animBg="1"/>
      <p:bldP spid="12" grpId="1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Slovní úloha</a:t>
            </a:r>
          </a:p>
          <a:p>
            <a:r>
              <a:rPr lang="cs-CZ" dirty="0"/>
              <a:t>Zadání slovní úlohy (snímek č. 2)</a:t>
            </a:r>
          </a:p>
          <a:p>
            <a:r>
              <a:rPr lang="cs-CZ" dirty="0"/>
              <a:t>Žák vypočítá do prázdného obdélníka, po kliknutí se objeví kontrola </a:t>
            </a:r>
          </a:p>
          <a:p>
            <a:r>
              <a:rPr lang="cs-CZ" dirty="0"/>
              <a:t>Snímky č. 3, 4, </a:t>
            </a:r>
            <a:r>
              <a:rPr lang="cs-CZ" dirty="0" smtClean="0"/>
              <a:t>5, 6 </a:t>
            </a:r>
            <a:r>
              <a:rPr lang="cs-CZ" dirty="0"/>
              <a:t>– řešení (KONTROLA)</a:t>
            </a:r>
          </a:p>
          <a:p>
            <a:r>
              <a:rPr lang="cs-CZ" dirty="0"/>
              <a:t>DUM lze použít pro výklad slovní úlohy, popř. pro diagnostiku (jako domácí úkol) nebo jen pro zopakování numerických operací.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1400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tip.office.microsoft.com/en-us/images/MH900145051.jpg</a:t>
            </a:r>
          </a:p>
          <a:p>
            <a:r>
              <a:rPr lang="cs-CZ" sz="1000" dirty="0" smtClean="0">
                <a:hlinkClick r:id="rId2"/>
              </a:rPr>
              <a:t>http</a:t>
            </a:r>
            <a:r>
              <a:rPr lang="cs-CZ" sz="1000" dirty="0">
                <a:hlinkClick r:id="rId2"/>
              </a:rPr>
              <a:t>://</a:t>
            </a:r>
            <a:r>
              <a:rPr lang="cs-CZ" sz="1000" dirty="0" smtClean="0">
                <a:hlinkClick r:id="rId2"/>
              </a:rPr>
              <a:t>tip.office.microsoft.com/en-us/images/MH900399639.jpg</a:t>
            </a:r>
          </a:p>
          <a:p>
            <a:r>
              <a:rPr lang="cs-CZ" sz="1000" dirty="0" smtClean="0">
                <a:hlinkClick r:id="rId2"/>
              </a:rPr>
              <a:t>http</a:t>
            </a:r>
            <a:r>
              <a:rPr lang="cs-CZ" sz="1000" dirty="0">
                <a:hlinkClick r:id="rId2"/>
              </a:rPr>
              <a:t>://</a:t>
            </a:r>
            <a:r>
              <a:rPr lang="cs-CZ" sz="1000" dirty="0" smtClean="0">
                <a:hlinkClick r:id="rId2"/>
              </a:rPr>
              <a:t>tip.office.microsoft.com/en-us/images/MH900390492.jpg</a:t>
            </a:r>
            <a:endParaRPr lang="cs-CZ" sz="1000" dirty="0" smtClean="0"/>
          </a:p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3901004"/>
            <a:ext cx="789158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>
                <a:solidFill>
                  <a:schemeClr val="bg1"/>
                </a:solidFill>
              </a:rPr>
              <a:t>Autorem materiálu a všech jeho částí , není-li uvedeno jinak,  je </a:t>
            </a:r>
            <a:r>
              <a:rPr lang="cs-CZ" i="1" dirty="0" smtClean="0">
                <a:solidFill>
                  <a:schemeClr val="bg1"/>
                </a:solidFill>
              </a:rPr>
              <a:t> Jana HLAVÁČKOVÁ</a:t>
            </a: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5084763"/>
            <a:ext cx="7345362" cy="11922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0251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322</TotalTime>
  <Words>252</Words>
  <Application>Microsoft Office PowerPoint</Application>
  <PresentationFormat>Předvádění na obrazovce (4:3)</PresentationFormat>
  <Paragraphs>89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Matematika II. STUPEŇ</vt:lpstr>
      <vt:lpstr>V zahradnictví vykvetlo: 9 červených keřů růží po 15-ti květech, 12 žlutých keřů růží po 12 -ti květech, 8 růžových keřů růží po 17-ti květech.</vt:lpstr>
      <vt:lpstr>V zahradnictví vykvetlo 9 červených keřů růží po 15-ti květech.</vt:lpstr>
      <vt:lpstr>V zahradnictví vykvetlo 12 žlutých keřů růží po 12-ti květech.</vt:lpstr>
      <vt:lpstr>V zahradnictví vykvetlo 8 růžových keřů růží po 17-ti květech.</vt:lpstr>
      <vt:lpstr>Kolik bylo růží celkem? 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 zahradnictví vykvetlo 9 červených keřů růží po 15-ti květech 12 žlutých keřů růží po 12 -ti květech 8 růžových keřů růží po 17-ti květech</dc:title>
  <dc:creator>pc</dc:creator>
  <cp:lastModifiedBy>Martin Králík</cp:lastModifiedBy>
  <cp:revision>20</cp:revision>
  <dcterms:created xsi:type="dcterms:W3CDTF">2012-01-12T08:58:29Z</dcterms:created>
  <dcterms:modified xsi:type="dcterms:W3CDTF">2012-03-16T07:22:00Z</dcterms:modified>
</cp:coreProperties>
</file>