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14"/>
  </p:notesMasterIdLst>
  <p:handoutMasterIdLst>
    <p:handoutMasterId r:id="rId15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85" autoAdjust="0"/>
    <p:restoredTop sz="84192" autoAdjust="0"/>
  </p:normalViewPr>
  <p:slideViewPr>
    <p:cSldViewPr>
      <p:cViewPr varScale="1">
        <p:scale>
          <a:sx n="60" d="100"/>
          <a:sy n="60" d="100"/>
        </p:scale>
        <p:origin x="-16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Název DUM:  </a:t>
            </a:r>
            <a:r>
              <a:rPr lang="cs-CZ" dirty="0" smtClean="0"/>
              <a:t>VY_32_INOVACE</a:t>
            </a:r>
            <a:r>
              <a:rPr lang="cs-CZ" smtClean="0"/>
              <a:t>_ X _2_13_Préteritum „</a:t>
            </a:r>
            <a:r>
              <a:rPr lang="cs-CZ" b="1" smtClean="0"/>
              <a:t>sein,haben“ </a:t>
            </a:r>
            <a:endParaRPr lang="cs-CZ" dirty="0" smtClean="0"/>
          </a:p>
          <a:p>
            <a:r>
              <a:rPr lang="cs-CZ" b="1" smtClean="0"/>
              <a:t>                                                                                 </a:t>
            </a:r>
            <a:r>
              <a:rPr lang="cs-CZ" smtClean="0"/>
              <a:t> a modálních sloves</a:t>
            </a:r>
            <a:r>
              <a:rPr lang="cs-CZ" b="1" smtClean="0"/>
              <a:t>   </a:t>
            </a:r>
            <a:endParaRPr lang="cs-CZ" b="1" dirty="0"/>
          </a:p>
          <a:p>
            <a:r>
              <a:rPr lang="cs-CZ" b="1" dirty="0" smtClean="0"/>
              <a:t>    Šablona číslo</a:t>
            </a:r>
            <a:r>
              <a:rPr lang="cs-CZ" b="1" smtClean="0"/>
              <a:t>:  </a:t>
            </a:r>
            <a:r>
              <a:rPr lang="cs-CZ" smtClean="0"/>
              <a:t>X</a:t>
            </a:r>
            <a:r>
              <a:rPr lang="cs-CZ" b="1" smtClean="0"/>
              <a:t>         </a:t>
            </a:r>
            <a:r>
              <a:rPr lang="cs-CZ" b="1" dirty="0" smtClean="0"/>
              <a:t>Sada číslo:  </a:t>
            </a:r>
            <a:r>
              <a:rPr lang="cs-CZ" dirty="0"/>
              <a:t>2</a:t>
            </a:r>
            <a:r>
              <a:rPr lang="cs-CZ" dirty="0" smtClean="0"/>
              <a:t> </a:t>
            </a:r>
            <a:r>
              <a:rPr lang="cs-CZ" b="1" dirty="0" smtClean="0"/>
              <a:t>       Pořadové číslo DUM</a:t>
            </a:r>
            <a:r>
              <a:rPr lang="cs-CZ" b="1" smtClean="0"/>
              <a:t>:  13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    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47800"/>
            <a:ext cx="8147248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r>
              <a:rPr lang="cs-CZ" smtClean="0"/>
              <a:t>: </a:t>
            </a:r>
            <a:r>
              <a:rPr lang="cs-CZ" smtClean="0"/>
              <a:t>Seznámení  </a:t>
            </a:r>
            <a:r>
              <a:rPr lang="cs-CZ" smtClean="0"/>
              <a:t>s tvořením préterita pomocných sloves sein, haben a sloves modálních. </a:t>
            </a:r>
            <a:endParaRPr lang="cs-CZ" dirty="0" smtClean="0"/>
          </a:p>
          <a:p>
            <a:r>
              <a:rPr lang="cs-CZ" dirty="0" smtClean="0"/>
              <a:t>Očekávaný </a:t>
            </a:r>
            <a:r>
              <a:rPr lang="cs-CZ" smtClean="0"/>
              <a:t>výstup</a:t>
            </a:r>
            <a:r>
              <a:rPr lang="cs-CZ" smtClean="0"/>
              <a:t>: Žáci </a:t>
            </a:r>
            <a:r>
              <a:rPr lang="cs-CZ"/>
              <a:t>d</a:t>
            </a:r>
            <a:r>
              <a:rPr lang="cs-CZ" smtClean="0"/>
              <a:t>okáží </a:t>
            </a:r>
            <a:r>
              <a:rPr lang="cs-CZ" smtClean="0"/>
              <a:t>tyto tvary správně použít při souvislém vypravování a při referování o minulých událostech. </a:t>
            </a:r>
          </a:p>
          <a:p>
            <a:r>
              <a:rPr lang="cs-CZ" smtClean="0"/>
              <a:t>Druh učebního materiálu: prezentace</a:t>
            </a:r>
            <a:endParaRPr lang="cs-CZ" dirty="0" smtClean="0"/>
          </a:p>
          <a:p>
            <a:r>
              <a:rPr lang="cs-CZ" dirty="0" smtClean="0"/>
              <a:t>Typická věková skupina: 13 </a:t>
            </a:r>
            <a:r>
              <a:rPr lang="cs-CZ" smtClean="0"/>
              <a:t>– 15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>Klíčová slova</a:t>
            </a:r>
            <a:r>
              <a:rPr lang="cs-CZ" smtClean="0"/>
              <a:t>: ich war, ich hatte,    ich konnte / durfte / mochte/musste/ sollte/ wollte/ wusste</a:t>
            </a:r>
          </a:p>
          <a:p>
            <a:r>
              <a:rPr lang="cs-CZ" smtClean="0"/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Žáci se seznámí s tvořením prostého minulého času pomocných sloves sein a haben a sloves modálních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U těchto sloves je préteritum spisovné, neutrální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Znalost těchto tvarů jim umožní rozumět zprávám a různým hlášením a informovat o minulých událostech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vislý svitek 12"/>
          <p:cNvSpPr/>
          <p:nvPr/>
        </p:nvSpPr>
        <p:spPr>
          <a:xfrm>
            <a:off x="4427984" y="2060848"/>
            <a:ext cx="3456384" cy="3960440"/>
          </a:xfrm>
          <a:prstGeom prst="verticalScroll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  <a:latin typeface="Castellar" pitchFamily="18" charset="0"/>
              </a:rPr>
              <a:t>sein</a:t>
            </a:r>
            <a:endParaRPr lang="cs-CZ">
              <a:solidFill>
                <a:schemeClr val="tx1"/>
              </a:solidFill>
              <a:latin typeface="Castellar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přítomný čas</a:t>
            </a:r>
          </a:p>
          <a:p>
            <a:endParaRPr lang="cs-CZ"/>
          </a:p>
          <a:p>
            <a:endParaRPr lang="cs-CZ" smtClean="0"/>
          </a:p>
          <a:p>
            <a:r>
              <a:rPr lang="cs-CZ" smtClean="0"/>
              <a:t>ich bin</a:t>
            </a:r>
          </a:p>
          <a:p>
            <a:r>
              <a:rPr lang="cs-CZ" smtClean="0"/>
              <a:t>du bist</a:t>
            </a:r>
          </a:p>
          <a:p>
            <a:r>
              <a:rPr lang="cs-CZ" smtClean="0"/>
              <a:t>er ist</a:t>
            </a:r>
          </a:p>
          <a:p>
            <a:r>
              <a:rPr lang="cs-CZ" smtClean="0"/>
              <a:t>wir sind</a:t>
            </a:r>
          </a:p>
          <a:p>
            <a:r>
              <a:rPr lang="cs-CZ" smtClean="0"/>
              <a:t>ihr seid</a:t>
            </a:r>
          </a:p>
          <a:p>
            <a:r>
              <a:rPr lang="cs-CZ" smtClean="0"/>
              <a:t>sie sind</a:t>
            </a:r>
          </a:p>
          <a:p>
            <a:endParaRPr lang="cs-CZ"/>
          </a:p>
          <a:p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mtClean="0"/>
              <a:t>préteritum</a:t>
            </a:r>
          </a:p>
          <a:p>
            <a:endParaRPr lang="cs-CZ"/>
          </a:p>
          <a:p>
            <a:endParaRPr lang="cs-CZ" smtClean="0"/>
          </a:p>
          <a:p>
            <a:r>
              <a:rPr lang="cs-CZ" smtClean="0"/>
              <a:t>ich war</a:t>
            </a:r>
          </a:p>
          <a:p>
            <a:r>
              <a:rPr lang="cs-CZ" smtClean="0"/>
              <a:t>du war</a:t>
            </a:r>
            <a:r>
              <a:rPr lang="cs-CZ" smtClean="0">
                <a:solidFill>
                  <a:srgbClr val="FF0000"/>
                </a:solidFill>
              </a:rPr>
              <a:t>st</a:t>
            </a:r>
          </a:p>
          <a:p>
            <a:r>
              <a:rPr lang="cs-CZ" smtClean="0"/>
              <a:t>er war</a:t>
            </a:r>
          </a:p>
          <a:p>
            <a:r>
              <a:rPr lang="cs-CZ" smtClean="0"/>
              <a:t>wir war</a:t>
            </a:r>
            <a:r>
              <a:rPr lang="cs-CZ" smtClean="0">
                <a:solidFill>
                  <a:srgbClr val="FF0000"/>
                </a:solidFill>
              </a:rPr>
              <a:t>en</a:t>
            </a:r>
          </a:p>
          <a:p>
            <a:r>
              <a:rPr lang="cs-CZ" smtClean="0"/>
              <a:t>ihr war</a:t>
            </a:r>
            <a:r>
              <a:rPr lang="cs-CZ" smtClean="0">
                <a:solidFill>
                  <a:srgbClr val="FF0000"/>
                </a:solidFill>
              </a:rPr>
              <a:t>t</a:t>
            </a:r>
          </a:p>
          <a:p>
            <a:r>
              <a:rPr lang="cs-CZ" smtClean="0"/>
              <a:t>sie war</a:t>
            </a:r>
            <a:r>
              <a:rPr lang="cs-CZ" smtClean="0">
                <a:solidFill>
                  <a:srgbClr val="FF0000"/>
                </a:solidFill>
              </a:rPr>
              <a:t>en</a:t>
            </a:r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8763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vislý svitek 12"/>
          <p:cNvSpPr/>
          <p:nvPr/>
        </p:nvSpPr>
        <p:spPr>
          <a:xfrm>
            <a:off x="4427984" y="2060848"/>
            <a:ext cx="3456384" cy="3960440"/>
          </a:xfrm>
          <a:prstGeom prst="verticalScroll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  <a:latin typeface="Castellar" pitchFamily="18" charset="0"/>
              </a:rPr>
              <a:t>haben</a:t>
            </a:r>
            <a:endParaRPr lang="cs-CZ">
              <a:solidFill>
                <a:schemeClr val="tx1"/>
              </a:solidFill>
              <a:latin typeface="Castellar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přítomný čas</a:t>
            </a:r>
          </a:p>
          <a:p>
            <a:endParaRPr lang="cs-CZ"/>
          </a:p>
          <a:p>
            <a:endParaRPr lang="cs-CZ" smtClean="0"/>
          </a:p>
          <a:p>
            <a:r>
              <a:rPr lang="cs-CZ" smtClean="0"/>
              <a:t>ich habe</a:t>
            </a:r>
          </a:p>
          <a:p>
            <a:r>
              <a:rPr lang="cs-CZ" smtClean="0"/>
              <a:t>du hast</a:t>
            </a:r>
          </a:p>
          <a:p>
            <a:r>
              <a:rPr lang="cs-CZ" smtClean="0"/>
              <a:t>er hat</a:t>
            </a:r>
          </a:p>
          <a:p>
            <a:r>
              <a:rPr lang="cs-CZ" smtClean="0"/>
              <a:t>wir haben</a:t>
            </a:r>
          </a:p>
          <a:p>
            <a:r>
              <a:rPr lang="cs-CZ" smtClean="0"/>
              <a:t>ihr habt</a:t>
            </a:r>
          </a:p>
          <a:p>
            <a:r>
              <a:rPr lang="cs-CZ" smtClean="0"/>
              <a:t>sie haben</a:t>
            </a:r>
          </a:p>
          <a:p>
            <a:endParaRPr lang="cs-CZ"/>
          </a:p>
          <a:p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2"/>
          </p:nvPr>
        </p:nvSpPr>
        <p:spPr>
          <a:xfrm>
            <a:off x="5148064" y="1447800"/>
            <a:ext cx="3534926" cy="4572000"/>
          </a:xfrm>
        </p:spPr>
        <p:txBody>
          <a:bodyPr/>
          <a:lstStyle/>
          <a:p>
            <a:r>
              <a:rPr lang="cs-CZ" smtClean="0"/>
              <a:t>préteritum</a:t>
            </a:r>
          </a:p>
          <a:p>
            <a:endParaRPr lang="cs-CZ"/>
          </a:p>
          <a:p>
            <a:endParaRPr lang="cs-CZ" smtClean="0"/>
          </a:p>
          <a:p>
            <a:r>
              <a:rPr lang="cs-CZ" smtClean="0"/>
              <a:t>ich hat</a:t>
            </a:r>
            <a:r>
              <a:rPr lang="cs-CZ" smtClean="0">
                <a:solidFill>
                  <a:srgbClr val="FF0000"/>
                </a:solidFill>
              </a:rPr>
              <a:t>te</a:t>
            </a:r>
          </a:p>
          <a:p>
            <a:r>
              <a:rPr lang="cs-CZ" smtClean="0"/>
              <a:t>du hat</a:t>
            </a:r>
            <a:r>
              <a:rPr lang="cs-CZ" smtClean="0">
                <a:solidFill>
                  <a:srgbClr val="FF0000"/>
                </a:solidFill>
              </a:rPr>
              <a:t>test</a:t>
            </a:r>
          </a:p>
          <a:p>
            <a:r>
              <a:rPr lang="cs-CZ" smtClean="0"/>
              <a:t>er hat</a:t>
            </a:r>
            <a:r>
              <a:rPr lang="cs-CZ" smtClean="0">
                <a:solidFill>
                  <a:srgbClr val="FF0000"/>
                </a:solidFill>
              </a:rPr>
              <a:t>te</a:t>
            </a:r>
          </a:p>
          <a:p>
            <a:r>
              <a:rPr lang="cs-CZ" smtClean="0"/>
              <a:t>wir hat</a:t>
            </a:r>
            <a:r>
              <a:rPr lang="cs-CZ" smtClean="0">
                <a:solidFill>
                  <a:srgbClr val="FF0000"/>
                </a:solidFill>
              </a:rPr>
              <a:t>ten</a:t>
            </a:r>
          </a:p>
          <a:p>
            <a:r>
              <a:rPr lang="cs-CZ" smtClean="0"/>
              <a:t>ihr hat</a:t>
            </a:r>
            <a:r>
              <a:rPr lang="cs-CZ" smtClean="0">
                <a:solidFill>
                  <a:srgbClr val="FF0000"/>
                </a:solidFill>
              </a:rPr>
              <a:t>tet</a:t>
            </a:r>
          </a:p>
          <a:p>
            <a:r>
              <a:rPr lang="cs-CZ" smtClean="0"/>
              <a:t>sie hat</a:t>
            </a:r>
            <a:r>
              <a:rPr lang="cs-CZ" smtClean="0">
                <a:solidFill>
                  <a:srgbClr val="FF0000"/>
                </a:solidFill>
              </a:rPr>
              <a:t>ten</a:t>
            </a:r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80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76672"/>
            <a:ext cx="7772400" cy="720080"/>
          </a:xfrm>
        </p:spPr>
        <p:txBody>
          <a:bodyPr>
            <a:normAutofit/>
          </a:bodyPr>
          <a:lstStyle/>
          <a:p>
            <a:pPr algn="ctr"/>
            <a:r>
              <a:rPr lang="cs-CZ" sz="2000" smtClean="0"/>
              <a:t>Doplň podle smyslu vět tvary sloves </a:t>
            </a:r>
            <a:r>
              <a:rPr lang="cs-CZ" sz="2000" b="1" smtClean="0"/>
              <a:t>haben / sein </a:t>
            </a:r>
            <a:r>
              <a:rPr lang="cs-CZ" sz="2000" smtClean="0"/>
              <a:t>v přítomném čase :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Wir (?) in Jičín.</a:t>
            </a:r>
          </a:p>
          <a:p>
            <a:pPr marL="0" indent="0">
              <a:buNone/>
            </a:pPr>
            <a:r>
              <a:rPr lang="cs-CZ" smtClean="0"/>
              <a:t>Die Kinder (?) Unterricht.</a:t>
            </a:r>
          </a:p>
          <a:p>
            <a:pPr marL="0" indent="0">
              <a:buNone/>
            </a:pPr>
            <a:r>
              <a:rPr lang="cs-CZ" smtClean="0"/>
              <a:t>Ich (?) keine Zeit.</a:t>
            </a:r>
          </a:p>
          <a:p>
            <a:pPr marL="0" indent="0">
              <a:buNone/>
            </a:pPr>
            <a:r>
              <a:rPr lang="cs-CZ" smtClean="0"/>
              <a:t>Inge (?) gesund.</a:t>
            </a:r>
          </a:p>
          <a:p>
            <a:pPr marL="0" indent="0">
              <a:buNone/>
            </a:pPr>
            <a:r>
              <a:rPr lang="cs-CZ" smtClean="0"/>
              <a:t>Wer (?) das Lehrbuch?</a:t>
            </a:r>
          </a:p>
          <a:p>
            <a:pPr marL="0" indent="0">
              <a:buNone/>
            </a:pPr>
            <a:r>
              <a:rPr lang="cs-CZ" smtClean="0"/>
              <a:t>Warum (?) Peter böse?</a:t>
            </a:r>
          </a:p>
          <a:p>
            <a:pPr marL="0" indent="0">
              <a:buNone/>
            </a:pPr>
            <a:r>
              <a:rPr lang="cs-CZ" smtClean="0"/>
              <a:t>Mein Bruder (?) ein neues Auto.</a:t>
            </a:r>
          </a:p>
          <a:p>
            <a:pPr marL="0" indent="0">
              <a:buNone/>
            </a:pPr>
            <a:r>
              <a:rPr lang="cs-CZ" smtClean="0"/>
              <a:t>Kurt (?) Lehrer.</a:t>
            </a:r>
          </a:p>
          <a:p>
            <a:pPr marL="0" indent="0">
              <a:buNone/>
            </a:pPr>
            <a:r>
              <a:rPr lang="cs-CZ" smtClean="0"/>
              <a:t>Ihr (?) erkältet.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658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76672"/>
            <a:ext cx="7772400" cy="720080"/>
          </a:xfrm>
        </p:spPr>
        <p:txBody>
          <a:bodyPr>
            <a:normAutofit/>
          </a:bodyPr>
          <a:lstStyle/>
          <a:p>
            <a:pPr algn="ctr"/>
            <a:r>
              <a:rPr lang="cs-CZ" sz="2000" smtClean="0"/>
              <a:t>Doplň podle smyslu vět tvary sloves </a:t>
            </a:r>
            <a:r>
              <a:rPr lang="cs-CZ" sz="2000" b="1" smtClean="0"/>
              <a:t>haben / sein </a:t>
            </a:r>
            <a:r>
              <a:rPr lang="cs-CZ" sz="2000" smtClean="0"/>
              <a:t>v přítomném čase :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Wir </a:t>
            </a:r>
            <a:r>
              <a:rPr lang="cs-CZ" smtClean="0">
                <a:solidFill>
                  <a:srgbClr val="FF0000"/>
                </a:solidFill>
              </a:rPr>
              <a:t>sind </a:t>
            </a:r>
            <a:r>
              <a:rPr lang="cs-CZ" smtClean="0"/>
              <a:t>in Jičín.</a:t>
            </a:r>
          </a:p>
          <a:p>
            <a:pPr marL="0" indent="0">
              <a:buNone/>
            </a:pPr>
            <a:r>
              <a:rPr lang="cs-CZ" smtClean="0"/>
              <a:t>Die Kinder </a:t>
            </a:r>
            <a:r>
              <a:rPr lang="cs-CZ" smtClean="0">
                <a:solidFill>
                  <a:srgbClr val="FF0000"/>
                </a:solidFill>
              </a:rPr>
              <a:t>haben</a:t>
            </a:r>
            <a:r>
              <a:rPr lang="cs-CZ" smtClean="0"/>
              <a:t> Unterricht.</a:t>
            </a:r>
          </a:p>
          <a:p>
            <a:pPr marL="0" indent="0">
              <a:buNone/>
            </a:pPr>
            <a:r>
              <a:rPr lang="cs-CZ" smtClean="0"/>
              <a:t>Ich </a:t>
            </a:r>
            <a:r>
              <a:rPr lang="cs-CZ" smtClean="0">
                <a:solidFill>
                  <a:srgbClr val="FF0000"/>
                </a:solidFill>
              </a:rPr>
              <a:t>habe</a:t>
            </a:r>
            <a:r>
              <a:rPr lang="cs-CZ" smtClean="0"/>
              <a:t> keine Zeit.</a:t>
            </a:r>
          </a:p>
          <a:p>
            <a:pPr marL="0" indent="0">
              <a:buNone/>
            </a:pPr>
            <a:r>
              <a:rPr lang="cs-CZ" smtClean="0"/>
              <a:t>Inge </a:t>
            </a:r>
            <a:r>
              <a:rPr lang="cs-CZ" smtClean="0">
                <a:solidFill>
                  <a:srgbClr val="FF0000"/>
                </a:solidFill>
              </a:rPr>
              <a:t>ist</a:t>
            </a:r>
            <a:r>
              <a:rPr lang="cs-CZ" smtClean="0"/>
              <a:t> gesund.</a:t>
            </a:r>
          </a:p>
          <a:p>
            <a:pPr marL="0" indent="0">
              <a:buNone/>
            </a:pPr>
            <a:r>
              <a:rPr lang="cs-CZ" smtClean="0"/>
              <a:t>Wer  </a:t>
            </a:r>
            <a:r>
              <a:rPr lang="cs-CZ" smtClean="0">
                <a:solidFill>
                  <a:srgbClr val="FF0000"/>
                </a:solidFill>
              </a:rPr>
              <a:t>hat</a:t>
            </a:r>
            <a:r>
              <a:rPr lang="cs-CZ" smtClean="0"/>
              <a:t> das Lehrbuch?</a:t>
            </a:r>
          </a:p>
          <a:p>
            <a:pPr marL="0" indent="0">
              <a:buNone/>
            </a:pPr>
            <a:r>
              <a:rPr lang="cs-CZ" smtClean="0"/>
              <a:t>Warum </a:t>
            </a:r>
            <a:r>
              <a:rPr lang="cs-CZ" smtClean="0">
                <a:solidFill>
                  <a:srgbClr val="FF0000"/>
                </a:solidFill>
              </a:rPr>
              <a:t>ist</a:t>
            </a:r>
            <a:r>
              <a:rPr lang="cs-CZ" smtClean="0"/>
              <a:t> Peter böse?</a:t>
            </a:r>
          </a:p>
          <a:p>
            <a:pPr marL="0" indent="0">
              <a:buNone/>
            </a:pPr>
            <a:r>
              <a:rPr lang="cs-CZ" smtClean="0"/>
              <a:t>Mein Bruder </a:t>
            </a:r>
            <a:r>
              <a:rPr lang="cs-CZ" smtClean="0">
                <a:solidFill>
                  <a:srgbClr val="FF0000"/>
                </a:solidFill>
              </a:rPr>
              <a:t>hat</a:t>
            </a:r>
            <a:r>
              <a:rPr lang="cs-CZ" smtClean="0"/>
              <a:t> ein neues Auto.</a:t>
            </a:r>
          </a:p>
          <a:p>
            <a:pPr marL="0" indent="0">
              <a:buNone/>
            </a:pPr>
            <a:r>
              <a:rPr lang="cs-CZ" smtClean="0"/>
              <a:t>Kurt </a:t>
            </a:r>
            <a:r>
              <a:rPr lang="cs-CZ" smtClean="0">
                <a:solidFill>
                  <a:srgbClr val="FF0000"/>
                </a:solidFill>
              </a:rPr>
              <a:t>ist</a:t>
            </a:r>
            <a:r>
              <a:rPr lang="cs-CZ" smtClean="0"/>
              <a:t> Lehrer.</a:t>
            </a:r>
          </a:p>
          <a:p>
            <a:pPr marL="0" indent="0">
              <a:buNone/>
            </a:pPr>
            <a:r>
              <a:rPr lang="cs-CZ" smtClean="0"/>
              <a:t>Ihr </a:t>
            </a:r>
            <a:r>
              <a:rPr lang="cs-CZ" smtClean="0">
                <a:solidFill>
                  <a:srgbClr val="FF0000"/>
                </a:solidFill>
              </a:rPr>
              <a:t>seid</a:t>
            </a:r>
            <a:r>
              <a:rPr lang="cs-CZ" smtClean="0"/>
              <a:t> erkältet.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655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76672"/>
            <a:ext cx="7772400" cy="720080"/>
          </a:xfrm>
        </p:spPr>
        <p:txBody>
          <a:bodyPr>
            <a:normAutofit/>
          </a:bodyPr>
          <a:lstStyle/>
          <a:p>
            <a:pPr algn="ctr"/>
            <a:r>
              <a:rPr lang="cs-CZ" sz="2000" smtClean="0"/>
              <a:t>Doplň podle smyslu vět tvary sloves </a:t>
            </a:r>
            <a:r>
              <a:rPr lang="cs-CZ" sz="2000" b="1" smtClean="0"/>
              <a:t>haben / sein </a:t>
            </a:r>
            <a:r>
              <a:rPr lang="cs-CZ" sz="2000" smtClean="0"/>
              <a:t>v préteritu :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Vor einigen Tagen ....</a:t>
            </a:r>
          </a:p>
          <a:p>
            <a:pPr marL="0" indent="0">
              <a:buNone/>
            </a:pPr>
            <a:r>
              <a:rPr lang="cs-CZ" smtClean="0"/>
              <a:t>Wir (?) in Jičín.</a:t>
            </a:r>
          </a:p>
          <a:p>
            <a:pPr marL="0" indent="0">
              <a:buNone/>
            </a:pPr>
            <a:r>
              <a:rPr lang="cs-CZ" smtClean="0"/>
              <a:t>Die Kinder (?) Unterricht.</a:t>
            </a:r>
          </a:p>
          <a:p>
            <a:pPr marL="0" indent="0">
              <a:buNone/>
            </a:pPr>
            <a:r>
              <a:rPr lang="cs-CZ" smtClean="0"/>
              <a:t>Ich (?) keine Zeit.</a:t>
            </a:r>
          </a:p>
          <a:p>
            <a:pPr marL="0" indent="0">
              <a:buNone/>
            </a:pPr>
            <a:r>
              <a:rPr lang="cs-CZ" smtClean="0"/>
              <a:t>Inge (?) gesund.</a:t>
            </a:r>
          </a:p>
          <a:p>
            <a:pPr marL="0" indent="0">
              <a:buNone/>
            </a:pPr>
            <a:r>
              <a:rPr lang="cs-CZ" smtClean="0"/>
              <a:t>Wer (?) das Lehrbuch?</a:t>
            </a:r>
          </a:p>
          <a:p>
            <a:pPr marL="0" indent="0">
              <a:buNone/>
            </a:pPr>
            <a:r>
              <a:rPr lang="cs-CZ" smtClean="0"/>
              <a:t>Warum (?) Peter böse?</a:t>
            </a:r>
          </a:p>
          <a:p>
            <a:pPr marL="0" indent="0">
              <a:buNone/>
            </a:pPr>
            <a:r>
              <a:rPr lang="cs-CZ" smtClean="0"/>
              <a:t>Mein Bruder (?) ein neues Auto.</a:t>
            </a:r>
          </a:p>
          <a:p>
            <a:pPr marL="0" indent="0">
              <a:buNone/>
            </a:pPr>
            <a:r>
              <a:rPr lang="cs-CZ" smtClean="0"/>
              <a:t>Kurt (?) Lehrer.</a:t>
            </a:r>
          </a:p>
          <a:p>
            <a:pPr marL="0" indent="0">
              <a:buNone/>
            </a:pPr>
            <a:r>
              <a:rPr lang="cs-CZ" smtClean="0"/>
              <a:t>Ihr (?) erkältet.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942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76672"/>
            <a:ext cx="7772400" cy="720080"/>
          </a:xfrm>
        </p:spPr>
        <p:txBody>
          <a:bodyPr>
            <a:normAutofit/>
          </a:bodyPr>
          <a:lstStyle/>
          <a:p>
            <a:pPr algn="ctr"/>
            <a:r>
              <a:rPr lang="cs-CZ" sz="2000" smtClean="0"/>
              <a:t>Doplň podle smyslu vět tvary sloves </a:t>
            </a:r>
            <a:r>
              <a:rPr lang="cs-CZ" sz="2000" b="1" smtClean="0"/>
              <a:t>haben / sein </a:t>
            </a:r>
            <a:r>
              <a:rPr lang="cs-CZ" sz="2000" smtClean="0"/>
              <a:t>v préteritu :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Vor einigen Tagen ....</a:t>
            </a:r>
          </a:p>
          <a:p>
            <a:pPr marL="0" indent="0">
              <a:buNone/>
            </a:pPr>
            <a:r>
              <a:rPr lang="cs-CZ" smtClean="0"/>
              <a:t>Wir </a:t>
            </a:r>
            <a:r>
              <a:rPr lang="cs-CZ" smtClean="0">
                <a:solidFill>
                  <a:schemeClr val="accent3"/>
                </a:solidFill>
              </a:rPr>
              <a:t>waren</a:t>
            </a:r>
            <a:r>
              <a:rPr lang="cs-CZ" smtClean="0"/>
              <a:t> in Jičín.</a:t>
            </a:r>
          </a:p>
          <a:p>
            <a:pPr marL="0" indent="0">
              <a:buNone/>
            </a:pPr>
            <a:r>
              <a:rPr lang="cs-CZ" smtClean="0"/>
              <a:t>Die Kinder </a:t>
            </a:r>
            <a:r>
              <a:rPr lang="cs-CZ" smtClean="0">
                <a:solidFill>
                  <a:schemeClr val="accent3"/>
                </a:solidFill>
              </a:rPr>
              <a:t>hatten</a:t>
            </a:r>
            <a:r>
              <a:rPr lang="cs-CZ" smtClean="0"/>
              <a:t> Unterricht.</a:t>
            </a:r>
          </a:p>
          <a:p>
            <a:pPr marL="0" indent="0">
              <a:buNone/>
            </a:pPr>
            <a:r>
              <a:rPr lang="cs-CZ" smtClean="0"/>
              <a:t>Ich </a:t>
            </a:r>
            <a:r>
              <a:rPr lang="cs-CZ" smtClean="0">
                <a:solidFill>
                  <a:schemeClr val="accent3"/>
                </a:solidFill>
              </a:rPr>
              <a:t>hatte</a:t>
            </a:r>
            <a:r>
              <a:rPr lang="cs-CZ" smtClean="0"/>
              <a:t> keine Zeit.</a:t>
            </a:r>
          </a:p>
          <a:p>
            <a:pPr marL="0" indent="0">
              <a:buNone/>
            </a:pPr>
            <a:r>
              <a:rPr lang="cs-CZ" smtClean="0"/>
              <a:t>Inge </a:t>
            </a:r>
            <a:r>
              <a:rPr lang="cs-CZ" smtClean="0">
                <a:solidFill>
                  <a:schemeClr val="accent3"/>
                </a:solidFill>
              </a:rPr>
              <a:t>war</a:t>
            </a:r>
            <a:r>
              <a:rPr lang="cs-CZ" smtClean="0"/>
              <a:t> gesund.</a:t>
            </a:r>
          </a:p>
          <a:p>
            <a:pPr marL="0" indent="0">
              <a:buNone/>
            </a:pPr>
            <a:r>
              <a:rPr lang="cs-CZ" smtClean="0"/>
              <a:t>Wer </a:t>
            </a:r>
            <a:r>
              <a:rPr lang="cs-CZ" smtClean="0">
                <a:solidFill>
                  <a:schemeClr val="accent3"/>
                </a:solidFill>
              </a:rPr>
              <a:t>hatte</a:t>
            </a:r>
            <a:r>
              <a:rPr lang="cs-CZ" smtClean="0"/>
              <a:t> das Lehrbuch?</a:t>
            </a:r>
          </a:p>
          <a:p>
            <a:pPr marL="0" indent="0">
              <a:buNone/>
            </a:pPr>
            <a:r>
              <a:rPr lang="cs-CZ" smtClean="0"/>
              <a:t>Warum </a:t>
            </a:r>
            <a:r>
              <a:rPr lang="cs-CZ" smtClean="0">
                <a:solidFill>
                  <a:schemeClr val="accent3"/>
                </a:solidFill>
              </a:rPr>
              <a:t>war</a:t>
            </a:r>
            <a:r>
              <a:rPr lang="cs-CZ" smtClean="0"/>
              <a:t> Peter böse?</a:t>
            </a:r>
          </a:p>
          <a:p>
            <a:pPr marL="0" indent="0">
              <a:buNone/>
            </a:pPr>
            <a:r>
              <a:rPr lang="cs-CZ" smtClean="0"/>
              <a:t>Mein Bruder </a:t>
            </a:r>
            <a:r>
              <a:rPr lang="cs-CZ" smtClean="0">
                <a:solidFill>
                  <a:schemeClr val="accent3"/>
                </a:solidFill>
              </a:rPr>
              <a:t>hatte</a:t>
            </a:r>
            <a:r>
              <a:rPr lang="cs-CZ" smtClean="0"/>
              <a:t> ein neues Auto.</a:t>
            </a:r>
          </a:p>
          <a:p>
            <a:pPr marL="0" indent="0">
              <a:buNone/>
            </a:pPr>
            <a:r>
              <a:rPr lang="cs-CZ" smtClean="0"/>
              <a:t>Kurt </a:t>
            </a:r>
            <a:r>
              <a:rPr lang="cs-CZ" smtClean="0">
                <a:solidFill>
                  <a:schemeClr val="accent3"/>
                </a:solidFill>
              </a:rPr>
              <a:t>war</a:t>
            </a:r>
            <a:r>
              <a:rPr lang="cs-CZ" smtClean="0"/>
              <a:t> Lehrer.</a:t>
            </a:r>
          </a:p>
          <a:p>
            <a:pPr marL="0" indent="0">
              <a:buNone/>
            </a:pPr>
            <a:r>
              <a:rPr lang="cs-CZ" smtClean="0"/>
              <a:t>Ihr </a:t>
            </a:r>
            <a:r>
              <a:rPr lang="cs-CZ" smtClean="0">
                <a:solidFill>
                  <a:schemeClr val="accent3"/>
                </a:solidFill>
              </a:rPr>
              <a:t>wart</a:t>
            </a:r>
            <a:r>
              <a:rPr lang="cs-CZ" smtClean="0"/>
              <a:t> erkältet.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67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923702"/>
          </a:xfrm>
        </p:spPr>
        <p:txBody>
          <a:bodyPr>
            <a:normAutofit/>
          </a:bodyPr>
          <a:lstStyle/>
          <a:p>
            <a:pPr algn="ctr"/>
            <a:r>
              <a:rPr lang="cs-CZ" sz="28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Préteritum způsobových sloves</a:t>
            </a:r>
            <a:endParaRPr lang="cs-CZ" sz="28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569368" cy="4495800"/>
          </a:xfrm>
        </p:spPr>
        <p:txBody>
          <a:bodyPr>
            <a:normAutofit/>
          </a:bodyPr>
          <a:lstStyle/>
          <a:p>
            <a:r>
              <a:rPr lang="cs-CZ" sz="2400" smtClean="0"/>
              <a:t>- má pouze</a:t>
            </a:r>
          </a:p>
          <a:p>
            <a:r>
              <a:rPr lang="cs-CZ" sz="2400" smtClean="0"/>
              <a:t>  4 tvary:</a:t>
            </a:r>
          </a:p>
          <a:p>
            <a:r>
              <a:rPr lang="cs-CZ" sz="2400" smtClean="0"/>
              <a:t>1) 1. a 3.os.</a:t>
            </a:r>
          </a:p>
          <a:p>
            <a:r>
              <a:rPr lang="cs-CZ" sz="2400" smtClean="0"/>
              <a:t>     č. j.</a:t>
            </a:r>
          </a:p>
          <a:p>
            <a:r>
              <a:rPr lang="cs-CZ" sz="2400" smtClean="0"/>
              <a:t>2) 2. os.č. j.</a:t>
            </a:r>
          </a:p>
          <a:p>
            <a:r>
              <a:rPr lang="cs-CZ" sz="2400" smtClean="0"/>
              <a:t>3) 1. a 3.os.</a:t>
            </a:r>
          </a:p>
          <a:p>
            <a:r>
              <a:rPr lang="cs-CZ" sz="2400"/>
              <a:t> </a:t>
            </a:r>
            <a:r>
              <a:rPr lang="cs-CZ" sz="2400" smtClean="0"/>
              <a:t>    č. mn.</a:t>
            </a:r>
          </a:p>
          <a:p>
            <a:r>
              <a:rPr lang="cs-CZ" sz="2400" smtClean="0"/>
              <a:t>4) 2. os.   </a:t>
            </a:r>
          </a:p>
          <a:p>
            <a:r>
              <a:rPr lang="cs-CZ" sz="2400"/>
              <a:t> </a:t>
            </a:r>
            <a:r>
              <a:rPr lang="cs-CZ" sz="2400" smtClean="0"/>
              <a:t>    č. mn.</a:t>
            </a:r>
            <a:endParaRPr lang="cs-CZ" sz="240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2699792" y="1340768"/>
            <a:ext cx="5987008" cy="4896544"/>
          </a:xfrm>
        </p:spPr>
        <p:txBody>
          <a:bodyPr>
            <a:normAutofit fontScale="92500" lnSpcReduction="10000"/>
          </a:bodyPr>
          <a:lstStyle/>
          <a:p>
            <a:r>
              <a:rPr lang="cs-CZ" sz="2400" b="1" smtClean="0"/>
              <a:t>dürfen</a:t>
            </a:r>
            <a:r>
              <a:rPr lang="cs-CZ" sz="2400" smtClean="0"/>
              <a:t>: ich/er durfte, du durftest, wir/sie durften, ihr durftet</a:t>
            </a:r>
          </a:p>
          <a:p>
            <a:r>
              <a:rPr lang="cs-CZ" sz="2400" b="1" smtClean="0"/>
              <a:t>können</a:t>
            </a:r>
            <a:r>
              <a:rPr lang="cs-CZ" sz="2400" smtClean="0"/>
              <a:t>: ich/er konnte, du konntest,wir/sie konnten, ihr konntet</a:t>
            </a:r>
          </a:p>
          <a:p>
            <a:r>
              <a:rPr lang="cs-CZ" sz="2400" b="1" smtClean="0"/>
              <a:t>mögen</a:t>
            </a:r>
            <a:r>
              <a:rPr lang="cs-CZ" sz="2400" smtClean="0"/>
              <a:t>: ich/er mochte, du mochtest, wir/sie mochten, ihr mochtet</a:t>
            </a:r>
          </a:p>
          <a:p>
            <a:r>
              <a:rPr lang="cs-CZ" sz="2400" b="1" smtClean="0"/>
              <a:t>müssen</a:t>
            </a:r>
            <a:r>
              <a:rPr lang="cs-CZ" sz="2400" smtClean="0"/>
              <a:t>: ich/er musste, du musstest, wir/sie mussten, ihr musstet</a:t>
            </a:r>
          </a:p>
          <a:p>
            <a:r>
              <a:rPr lang="cs-CZ" sz="2400" b="1" smtClean="0"/>
              <a:t>sollen</a:t>
            </a:r>
            <a:r>
              <a:rPr lang="cs-CZ" sz="2400" smtClean="0"/>
              <a:t>: ich/er sollte, du solltest, wir/sie sollten, ihr solltet</a:t>
            </a:r>
          </a:p>
          <a:p>
            <a:r>
              <a:rPr lang="cs-CZ" sz="2400" b="1" smtClean="0"/>
              <a:t>wollen</a:t>
            </a:r>
            <a:r>
              <a:rPr lang="cs-CZ" sz="2400" smtClean="0"/>
              <a:t>: ich/er wollte, du wolltest, wir/sie wollten, ihr wollet</a:t>
            </a:r>
          </a:p>
          <a:p>
            <a:r>
              <a:rPr lang="cs-CZ" sz="2400" b="1" smtClean="0"/>
              <a:t>wissen</a:t>
            </a:r>
            <a:r>
              <a:rPr lang="cs-CZ" sz="2400" smtClean="0"/>
              <a:t>: ich/er wusste, du wusstest, wir/sie wussten, ihr wusstet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2929352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>
            <a:normAutofit/>
          </a:bodyPr>
          <a:lstStyle/>
          <a:p>
            <a:pPr algn="ctr"/>
            <a:r>
              <a:rPr lang="cs-CZ" sz="24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Přelož:</a:t>
            </a:r>
            <a:endParaRPr lang="cs-CZ" sz="2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Museli jsme se hodně učit.</a:t>
            </a:r>
          </a:p>
          <a:p>
            <a:r>
              <a:rPr lang="cs-CZ" smtClean="0"/>
              <a:t>Kdo chtěl zůstat ve Vídni?</a:t>
            </a:r>
          </a:p>
          <a:p>
            <a:r>
              <a:rPr lang="cs-CZ" smtClean="0"/>
              <a:t>Nesměli pracovat.</a:t>
            </a:r>
          </a:p>
          <a:p>
            <a:r>
              <a:rPr lang="cs-CZ" smtClean="0"/>
              <a:t>Paula uměla malovat.</a:t>
            </a:r>
          </a:p>
          <a:p>
            <a:r>
              <a:rPr lang="cs-CZ" smtClean="0"/>
              <a:t>Chtěla jsem ti napsat.</a:t>
            </a:r>
          </a:p>
          <a:p>
            <a:r>
              <a:rPr lang="cs-CZ" smtClean="0"/>
              <a:t>Nevěděli jste to?</a:t>
            </a:r>
          </a:p>
          <a:p>
            <a:r>
              <a:rPr lang="cs-CZ" smtClean="0"/>
              <a:t>Uměl zajímavě vyprávět.</a:t>
            </a:r>
          </a:p>
          <a:p>
            <a:r>
              <a:rPr lang="cs-CZ" smtClean="0"/>
              <a:t>Co měla udělat tvoje sestra?</a:t>
            </a:r>
          </a:p>
          <a:p>
            <a:r>
              <a:rPr lang="cs-CZ" smtClean="0"/>
              <a:t>Martinovi přátelé nemohli včera přijít.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343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>
            <a:normAutofit/>
          </a:bodyPr>
          <a:lstStyle/>
          <a:p>
            <a:pPr algn="ctr"/>
            <a:r>
              <a:rPr lang="cs-CZ" sz="24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Přelož:</a:t>
            </a:r>
            <a:endParaRPr lang="cs-CZ" sz="2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268760"/>
            <a:ext cx="8003232" cy="4751040"/>
          </a:xfrm>
        </p:spPr>
        <p:txBody>
          <a:bodyPr>
            <a:normAutofit/>
          </a:bodyPr>
          <a:lstStyle/>
          <a:p>
            <a:r>
              <a:rPr lang="cs-CZ" smtClean="0"/>
              <a:t>Museli jsme se hodně učit. – </a:t>
            </a:r>
            <a:r>
              <a:rPr lang="cs-CZ" i="1" smtClean="0"/>
              <a:t>Wir</a:t>
            </a:r>
            <a:r>
              <a:rPr lang="cs-CZ" smtClean="0"/>
              <a:t> </a:t>
            </a:r>
            <a:r>
              <a:rPr lang="cs-CZ" i="1" smtClean="0"/>
              <a:t>mussten viel lernen.</a:t>
            </a:r>
          </a:p>
          <a:p>
            <a:r>
              <a:rPr lang="cs-CZ" smtClean="0"/>
              <a:t>Kdo chtěl zůstat ve Vídni? – </a:t>
            </a:r>
            <a:r>
              <a:rPr lang="cs-CZ" i="1" smtClean="0"/>
              <a:t>Wer wollte in Wien bleiben?</a:t>
            </a:r>
            <a:endParaRPr lang="cs-CZ" smtClean="0"/>
          </a:p>
          <a:p>
            <a:r>
              <a:rPr lang="cs-CZ" smtClean="0"/>
              <a:t>Nesměli pracovat. – </a:t>
            </a:r>
            <a:r>
              <a:rPr lang="cs-CZ" i="1" smtClean="0"/>
              <a:t>Sie durften nicht arbeiten.</a:t>
            </a:r>
            <a:endParaRPr lang="cs-CZ" smtClean="0"/>
          </a:p>
          <a:p>
            <a:r>
              <a:rPr lang="cs-CZ" smtClean="0"/>
              <a:t>Paula uměla pěkně malovat. – </a:t>
            </a:r>
            <a:r>
              <a:rPr lang="cs-CZ" i="1" smtClean="0"/>
              <a:t>Paula konnte schön malen.</a:t>
            </a:r>
            <a:endParaRPr lang="cs-CZ" smtClean="0"/>
          </a:p>
          <a:p>
            <a:r>
              <a:rPr lang="cs-CZ" smtClean="0"/>
              <a:t>Chtěla jsem ti napsat. – </a:t>
            </a:r>
            <a:r>
              <a:rPr lang="cs-CZ" i="1" smtClean="0"/>
              <a:t>Ich wollte dir schreiben.</a:t>
            </a:r>
          </a:p>
          <a:p>
            <a:r>
              <a:rPr lang="cs-CZ" smtClean="0"/>
              <a:t>Nevěděli jste to? – </a:t>
            </a:r>
            <a:r>
              <a:rPr lang="cs-CZ" i="1" smtClean="0"/>
              <a:t>Wusstet ihr es nicht?</a:t>
            </a:r>
            <a:endParaRPr lang="cs-CZ" smtClean="0"/>
          </a:p>
          <a:p>
            <a:r>
              <a:rPr lang="cs-CZ" smtClean="0"/>
              <a:t>Uměl zajímavě vyprávět.- </a:t>
            </a:r>
            <a:r>
              <a:rPr lang="cs-CZ" i="1" smtClean="0"/>
              <a:t>Er konnte interessant erzählen.</a:t>
            </a:r>
            <a:endParaRPr lang="cs-CZ" smtClean="0"/>
          </a:p>
          <a:p>
            <a:r>
              <a:rPr lang="cs-CZ" smtClean="0"/>
              <a:t>Co měla udělat tvoje sestra? – </a:t>
            </a:r>
            <a:r>
              <a:rPr lang="cs-CZ" i="1" smtClean="0"/>
              <a:t>Was sollte deine Schwester machen?</a:t>
            </a:r>
            <a:endParaRPr lang="cs-CZ" smtClean="0"/>
          </a:p>
          <a:p>
            <a:r>
              <a:rPr lang="cs-CZ" smtClean="0"/>
              <a:t>Martinovi přátelé nemohli přijít. – </a:t>
            </a:r>
            <a:r>
              <a:rPr lang="cs-CZ" i="1" smtClean="0"/>
              <a:t>Martins</a:t>
            </a:r>
            <a:r>
              <a:rPr lang="cs-CZ" smtClean="0"/>
              <a:t> </a:t>
            </a:r>
            <a:r>
              <a:rPr lang="cs-CZ" i="1" smtClean="0"/>
              <a:t>Freunde</a:t>
            </a:r>
            <a:r>
              <a:rPr lang="cs-CZ" smtClean="0"/>
              <a:t> </a:t>
            </a:r>
            <a:r>
              <a:rPr lang="cs-CZ" i="1" smtClean="0"/>
              <a:t>konnten</a:t>
            </a:r>
            <a:r>
              <a:rPr lang="cs-CZ" smtClean="0"/>
              <a:t> </a:t>
            </a:r>
            <a:r>
              <a:rPr lang="cs-CZ" i="1" smtClean="0"/>
              <a:t>nicht kommen.</a:t>
            </a:r>
            <a:endParaRPr lang="cs-CZ" i="1"/>
          </a:p>
        </p:txBody>
      </p:sp>
    </p:spTree>
    <p:extLst>
      <p:ext uri="{BB962C8B-B14F-4D97-AF65-F5344CB8AC3E}">
        <p14:creationId xmlns:p14="http://schemas.microsoft.com/office/powerpoint/2010/main" val="41778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1402</TotalTime>
  <Words>765</Words>
  <Application>Microsoft Office PowerPoint</Application>
  <PresentationFormat>Předvádění na obrazovce (4:3)</PresentationFormat>
  <Paragraphs>140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Prezentace aplikace PowerPoint</vt:lpstr>
      <vt:lpstr>Prezentace aplikace PowerPoint</vt:lpstr>
      <vt:lpstr>Prezentace aplikace PowerPoint</vt:lpstr>
      <vt:lpstr>sein</vt:lpstr>
      <vt:lpstr>haben</vt:lpstr>
      <vt:lpstr>Doplň podle smyslu vět tvary sloves haben / sein v přítomném čase :</vt:lpstr>
      <vt:lpstr>Doplň podle smyslu vět tvary sloves haben / sein v přítomném čase :</vt:lpstr>
      <vt:lpstr>Doplň podle smyslu vět tvary sloves haben / sein v préteritu :</vt:lpstr>
      <vt:lpstr>Doplň podle smyslu vět tvary sloves haben / sein v préteritu :</vt:lpstr>
      <vt:lpstr>Préteritum způsobových sloves</vt:lpstr>
      <vt:lpstr>Přelož:</vt:lpstr>
      <vt:lpstr>Přelož: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131</cp:revision>
  <dcterms:created xsi:type="dcterms:W3CDTF">2012-10-28T12:20:09Z</dcterms:created>
  <dcterms:modified xsi:type="dcterms:W3CDTF">2013-07-24T12:11:02Z</dcterms:modified>
</cp:coreProperties>
</file>