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6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59" r:id="rId4"/>
    <p:sldId id="262" r:id="rId5"/>
    <p:sldId id="266" r:id="rId6"/>
    <p:sldId id="267" r:id="rId7"/>
    <p:sldId id="263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84192" autoAdjust="0"/>
  </p:normalViewPr>
  <p:slideViewPr>
    <p:cSldViewPr>
      <p:cViewPr varScale="1">
        <p:scale>
          <a:sx n="61" d="100"/>
          <a:sy n="61" d="100"/>
        </p:scale>
        <p:origin x="-16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275BD-6694-4376-9EAB-D2B26DD34D48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BFE-7CBD-4EBC-B252-FF96C7BE30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268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86F806-18B5-4C33-BC6C-C31AFA4C8AC0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5BC5F-A73A-4422-8FC9-713438C58E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21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F77ED01-D692-4953-8E28-23B57CDF0743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7" r:id="rId1"/>
    <p:sldLayoutId id="2147484658" r:id="rId2"/>
    <p:sldLayoutId id="2147484659" r:id="rId3"/>
    <p:sldLayoutId id="2147484660" r:id="rId4"/>
    <p:sldLayoutId id="2147484661" r:id="rId5"/>
    <p:sldLayoutId id="2147484662" r:id="rId6"/>
    <p:sldLayoutId id="2147484663" r:id="rId7"/>
    <p:sldLayoutId id="2147484664" r:id="rId8"/>
    <p:sldLayoutId id="2147484665" r:id="rId9"/>
    <p:sldLayoutId id="2147484666" r:id="rId10"/>
    <p:sldLayoutId id="21474846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872060"/>
              </p:ext>
            </p:extLst>
          </p:nvPr>
        </p:nvGraphicFramePr>
        <p:xfrm>
          <a:off x="1547664" y="1916833"/>
          <a:ext cx="6264696" cy="2350405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8213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000" b="1" smtClean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187624" y="4509120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Název DUM:  </a:t>
            </a:r>
            <a:r>
              <a:rPr lang="cs-CZ" dirty="0" smtClean="0"/>
              <a:t>VY_32_INOVACE</a:t>
            </a:r>
            <a:r>
              <a:rPr lang="cs-CZ" smtClean="0"/>
              <a:t>_ X _2_14_Slovesa – užití minulých časů</a:t>
            </a:r>
          </a:p>
          <a:p>
            <a:endParaRPr lang="cs-CZ" b="1" dirty="0"/>
          </a:p>
          <a:p>
            <a:r>
              <a:rPr lang="cs-CZ" b="1" dirty="0" smtClean="0"/>
              <a:t>    Šablona číslo</a:t>
            </a:r>
            <a:r>
              <a:rPr lang="cs-CZ" b="1" smtClean="0"/>
              <a:t>:  </a:t>
            </a:r>
            <a:r>
              <a:rPr lang="cs-CZ" smtClean="0"/>
              <a:t>X</a:t>
            </a:r>
            <a:r>
              <a:rPr lang="cs-CZ" b="1" smtClean="0"/>
              <a:t>         </a:t>
            </a:r>
            <a:r>
              <a:rPr lang="cs-CZ" b="1" dirty="0" smtClean="0"/>
              <a:t>Sada číslo:  </a:t>
            </a:r>
            <a:r>
              <a:rPr lang="cs-CZ" dirty="0"/>
              <a:t>2</a:t>
            </a:r>
            <a:r>
              <a:rPr lang="cs-CZ" dirty="0" smtClean="0"/>
              <a:t> </a:t>
            </a:r>
            <a:r>
              <a:rPr lang="cs-CZ" b="1" dirty="0" smtClean="0"/>
              <a:t>       Pořadové číslo DUM</a:t>
            </a:r>
            <a:r>
              <a:rPr lang="cs-CZ" b="1" smtClean="0"/>
              <a:t>:  14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    Autor: </a:t>
            </a:r>
            <a:r>
              <a:rPr lang="cs-CZ" dirty="0" smtClean="0"/>
              <a:t>Mgr. Radmila Sálová  </a:t>
            </a:r>
            <a:endParaRPr lang="cs-CZ" dirty="0"/>
          </a:p>
        </p:txBody>
      </p:sp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57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chemeClr val="accent1">
                <a:tint val="66000"/>
                <a:satMod val="160000"/>
              </a:schemeClr>
            </a:gs>
            <a:gs pos="11247">
              <a:srgbClr val="F8AAA1"/>
            </a:gs>
            <a:gs pos="23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447800"/>
            <a:ext cx="8147248" cy="4572000"/>
          </a:xfrm>
        </p:spPr>
        <p:txBody>
          <a:bodyPr>
            <a:normAutofit/>
          </a:bodyPr>
          <a:lstStyle/>
          <a:p>
            <a:r>
              <a:rPr lang="cs-CZ" dirty="0" smtClean="0"/>
              <a:t>Anotace: </a:t>
            </a:r>
            <a:r>
              <a:rPr lang="cs-CZ" smtClean="0"/>
              <a:t>Žáci se seznámí s užitím jednotlivých minulých časů </a:t>
            </a:r>
            <a:endParaRPr lang="cs-CZ" dirty="0" smtClean="0"/>
          </a:p>
          <a:p>
            <a:r>
              <a:rPr lang="cs-CZ" dirty="0" smtClean="0"/>
              <a:t>Očekávaný výstup</a:t>
            </a:r>
            <a:r>
              <a:rPr lang="cs-CZ" smtClean="0"/>
              <a:t>: Uvědomí si rozdíl mezi minulým časem jednoduchým a mezi časy </a:t>
            </a:r>
            <a:r>
              <a:rPr lang="cs-CZ" smtClean="0"/>
              <a:t>složenými</a:t>
            </a:r>
          </a:p>
          <a:p>
            <a:r>
              <a:rPr lang="cs-CZ" smtClean="0"/>
              <a:t>Druh učebního materiálu: prezentace</a:t>
            </a:r>
            <a:endParaRPr lang="cs-CZ" smtClean="0"/>
          </a:p>
          <a:p>
            <a:r>
              <a:rPr lang="cs-CZ" smtClean="0"/>
              <a:t>Typická </a:t>
            </a:r>
            <a:r>
              <a:rPr lang="cs-CZ" smtClean="0"/>
              <a:t>věková skupina: 13 – 15 let</a:t>
            </a:r>
          </a:p>
          <a:p>
            <a:r>
              <a:rPr lang="cs-CZ" smtClean="0"/>
              <a:t>Klíčová </a:t>
            </a:r>
            <a:r>
              <a:rPr lang="cs-CZ" dirty="0" smtClean="0"/>
              <a:t>slova</a:t>
            </a:r>
            <a:r>
              <a:rPr lang="cs-CZ" smtClean="0"/>
              <a:t>: préteritum, perfektum, plusquamperfektum,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příčestí minulé</a:t>
            </a:r>
          </a:p>
          <a:p>
            <a:r>
              <a:rPr lang="cs-CZ" smtClean="0"/>
              <a:t>Pomůcky a materiál: PC, sešit </a:t>
            </a:r>
          </a:p>
        </p:txBody>
      </p:sp>
    </p:spTree>
    <p:extLst>
      <p:ext uri="{BB962C8B-B14F-4D97-AF65-F5344CB8AC3E}">
        <p14:creationId xmlns:p14="http://schemas.microsoft.com/office/powerpoint/2010/main" val="172914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87624" y="980728"/>
            <a:ext cx="6400800" cy="5145752"/>
          </a:xfrm>
        </p:spPr>
        <p:txBody>
          <a:bodyPr>
            <a:normAutofit/>
          </a:bodyPr>
          <a:lstStyle/>
          <a:p>
            <a:r>
              <a:rPr lang="cs-CZ" dirty="0" smtClean="0"/>
              <a:t>Metodické zhodnocení a popis práce s digitálním učebním materiálem:</a:t>
            </a:r>
          </a:p>
          <a:p>
            <a:pPr marL="4572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mtClean="0"/>
              <a:t>Žáci již znají préteritum sloves pomocných a způsobových.</a:t>
            </a:r>
          </a:p>
          <a:p>
            <a:pPr>
              <a:buFont typeface="Arial" pitchFamily="34" charset="0"/>
              <a:buChar char="•"/>
            </a:pPr>
            <a:r>
              <a:rPr lang="cs-CZ" smtClean="0"/>
              <a:t> </a:t>
            </a:r>
            <a:r>
              <a:rPr lang="cs-CZ"/>
              <a:t>S</a:t>
            </a:r>
            <a:r>
              <a:rPr lang="cs-CZ" smtClean="0"/>
              <a:t>eznámí se se základními pravidly, kdy se který minulý čas používá.</a:t>
            </a:r>
          </a:p>
          <a:p>
            <a:pPr>
              <a:buFont typeface="Arial" pitchFamily="34" charset="0"/>
              <a:buChar char="•"/>
            </a:pPr>
            <a:r>
              <a:rPr lang="cs-CZ" smtClean="0"/>
              <a:t>Připomenou si tvoření minulých časů.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1352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Préteritum</a:t>
            </a:r>
            <a:endParaRPr lang="cs-CZ" sz="32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003232" cy="4572000"/>
          </a:xfrm>
        </p:spPr>
        <p:txBody>
          <a:bodyPr>
            <a:normAutofit lnSpcReduction="10000"/>
          </a:bodyPr>
          <a:lstStyle/>
          <a:p>
            <a:r>
              <a:rPr lang="cs-CZ" smtClean="0"/>
              <a:t>- je čas vyprávěcí</a:t>
            </a:r>
          </a:p>
          <a:p>
            <a:r>
              <a:rPr lang="cs-CZ" smtClean="0"/>
              <a:t>- vyskytuje se obvykle v souvislém vypravování               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ve výkladech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v popisech</a:t>
            </a:r>
          </a:p>
          <a:p>
            <a:r>
              <a:rPr lang="cs-CZ" smtClean="0"/>
              <a:t>- v severních částech Německa převládá i v dialogu </a:t>
            </a:r>
          </a:p>
          <a:p>
            <a:r>
              <a:rPr lang="cs-CZ" u="sng" smtClean="0"/>
              <a:t>vyjadřuje</a:t>
            </a:r>
            <a:r>
              <a:rPr lang="cs-CZ" smtClean="0"/>
              <a:t>:</a:t>
            </a:r>
          </a:p>
          <a:p>
            <a:pPr marL="0" indent="0">
              <a:buNone/>
            </a:pPr>
            <a:r>
              <a:rPr lang="cs-CZ" smtClean="0"/>
              <a:t>    1) prostý minulý děj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</a:t>
            </a:r>
            <a:r>
              <a:rPr lang="cs-CZ" i="1" smtClean="0"/>
              <a:t>Mein Sohn fuhr gestern nach London.</a:t>
            </a:r>
          </a:p>
          <a:p>
            <a:pPr marL="0" indent="0">
              <a:buNone/>
            </a:pPr>
            <a:r>
              <a:rPr lang="cs-CZ" i="1"/>
              <a:t> </a:t>
            </a:r>
            <a:r>
              <a:rPr lang="cs-CZ" i="1" smtClean="0"/>
              <a:t>   </a:t>
            </a:r>
            <a:r>
              <a:rPr lang="cs-CZ" smtClean="0"/>
              <a:t>2) děj minulý, který probíhá současně s jiným dějem  minulým</a:t>
            </a:r>
          </a:p>
          <a:p>
            <a:pPr marL="0" indent="0">
              <a:buNone/>
            </a:pPr>
            <a:r>
              <a:rPr lang="cs-CZ" i="1"/>
              <a:t> </a:t>
            </a:r>
            <a:r>
              <a:rPr lang="cs-CZ" i="1" smtClean="0"/>
              <a:t>       Als sie zu uns kam, freute ich mich.</a:t>
            </a:r>
            <a:endParaRPr lang="cs-CZ" i="1"/>
          </a:p>
        </p:txBody>
      </p:sp>
    </p:spTree>
    <p:extLst>
      <p:ext uri="{BB962C8B-B14F-4D97-AF65-F5344CB8AC3E}">
        <p14:creationId xmlns:p14="http://schemas.microsoft.com/office/powerpoint/2010/main" val="188727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smtClean="0"/>
              <a:t>Préteritum slabých sloves</a:t>
            </a:r>
            <a:endParaRPr lang="cs-CZ" sz="24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smtClean="0"/>
          </a:p>
          <a:p>
            <a:pPr marL="0" indent="0">
              <a:buNone/>
            </a:pPr>
            <a:r>
              <a:rPr lang="cs-CZ" b="1" smtClean="0"/>
              <a:t>reisen</a:t>
            </a:r>
          </a:p>
          <a:p>
            <a:pPr marL="0" indent="0">
              <a:buNone/>
            </a:pPr>
            <a:endParaRPr lang="cs-CZ" b="1"/>
          </a:p>
          <a:p>
            <a:pPr marL="0" indent="0">
              <a:buNone/>
            </a:pPr>
            <a:r>
              <a:rPr lang="cs-CZ" smtClean="0"/>
              <a:t>ich reis</a:t>
            </a:r>
            <a:r>
              <a:rPr lang="cs-CZ" smtClean="0">
                <a:solidFill>
                  <a:srgbClr val="FF0000"/>
                </a:solidFill>
              </a:rPr>
              <a:t>te</a:t>
            </a:r>
          </a:p>
          <a:p>
            <a:pPr marL="0" indent="0">
              <a:buNone/>
            </a:pPr>
            <a:r>
              <a:rPr lang="cs-CZ" smtClean="0"/>
              <a:t>du reis</a:t>
            </a:r>
            <a:r>
              <a:rPr lang="cs-CZ" smtClean="0">
                <a:solidFill>
                  <a:srgbClr val="FF0000"/>
                </a:solidFill>
              </a:rPr>
              <a:t>test</a:t>
            </a:r>
          </a:p>
          <a:p>
            <a:pPr marL="0" indent="0">
              <a:buNone/>
            </a:pPr>
            <a:r>
              <a:rPr lang="cs-CZ" smtClean="0"/>
              <a:t>er reis</a:t>
            </a:r>
            <a:r>
              <a:rPr lang="cs-CZ" smtClean="0">
                <a:solidFill>
                  <a:srgbClr val="FF0000"/>
                </a:solidFill>
              </a:rPr>
              <a:t>te</a:t>
            </a:r>
          </a:p>
          <a:p>
            <a:pPr marL="0" indent="0">
              <a:buNone/>
            </a:pPr>
            <a:r>
              <a:rPr lang="cs-CZ" smtClean="0"/>
              <a:t>wir reis</a:t>
            </a:r>
            <a:r>
              <a:rPr lang="cs-CZ" smtClean="0">
                <a:solidFill>
                  <a:srgbClr val="FF0000"/>
                </a:solidFill>
              </a:rPr>
              <a:t>ten</a:t>
            </a:r>
          </a:p>
          <a:p>
            <a:pPr marL="0" indent="0">
              <a:buNone/>
            </a:pPr>
            <a:r>
              <a:rPr lang="cs-CZ" smtClean="0"/>
              <a:t>ihr reis</a:t>
            </a:r>
            <a:r>
              <a:rPr lang="cs-CZ" smtClean="0">
                <a:solidFill>
                  <a:srgbClr val="FF0000"/>
                </a:solidFill>
              </a:rPr>
              <a:t>tet</a:t>
            </a:r>
          </a:p>
          <a:p>
            <a:pPr marL="0" indent="0">
              <a:buNone/>
            </a:pPr>
            <a:r>
              <a:rPr lang="cs-CZ" smtClean="0"/>
              <a:t>sie reis</a:t>
            </a:r>
            <a:r>
              <a:rPr lang="cs-CZ" smtClean="0">
                <a:solidFill>
                  <a:srgbClr val="FF0000"/>
                </a:solidFill>
              </a:rPr>
              <a:t>ten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smtClean="0"/>
          </a:p>
          <a:p>
            <a:pPr marL="0" indent="0">
              <a:buNone/>
            </a:pPr>
            <a:r>
              <a:rPr lang="cs-CZ" b="1" smtClean="0"/>
              <a:t>antworten</a:t>
            </a:r>
          </a:p>
          <a:p>
            <a:pPr marL="0" indent="0">
              <a:buNone/>
            </a:pPr>
            <a:endParaRPr lang="cs-CZ" b="1"/>
          </a:p>
          <a:p>
            <a:pPr marL="0" indent="0">
              <a:buNone/>
            </a:pPr>
            <a:r>
              <a:rPr lang="cs-CZ" smtClean="0"/>
              <a:t>ich antwort</a:t>
            </a:r>
            <a:r>
              <a:rPr lang="cs-CZ" u="sng" smtClean="0"/>
              <a:t>e</a:t>
            </a:r>
            <a:r>
              <a:rPr lang="cs-CZ" smtClean="0">
                <a:solidFill>
                  <a:srgbClr val="FF0000"/>
                </a:solidFill>
              </a:rPr>
              <a:t>te</a:t>
            </a:r>
          </a:p>
          <a:p>
            <a:pPr marL="0" indent="0">
              <a:buNone/>
            </a:pPr>
            <a:r>
              <a:rPr lang="cs-CZ" smtClean="0"/>
              <a:t>du antwort</a:t>
            </a:r>
            <a:r>
              <a:rPr lang="cs-CZ" u="sng" smtClean="0"/>
              <a:t>e</a:t>
            </a:r>
            <a:r>
              <a:rPr lang="cs-CZ" smtClean="0">
                <a:solidFill>
                  <a:srgbClr val="FF0000"/>
                </a:solidFill>
              </a:rPr>
              <a:t>test</a:t>
            </a:r>
          </a:p>
          <a:p>
            <a:pPr marL="0" indent="0">
              <a:buNone/>
            </a:pPr>
            <a:r>
              <a:rPr lang="cs-CZ" smtClean="0"/>
              <a:t>er antwort</a:t>
            </a:r>
            <a:r>
              <a:rPr lang="cs-CZ" u="sng" smtClean="0"/>
              <a:t>e</a:t>
            </a:r>
            <a:r>
              <a:rPr lang="cs-CZ" smtClean="0">
                <a:solidFill>
                  <a:srgbClr val="FF0000"/>
                </a:solidFill>
              </a:rPr>
              <a:t>te</a:t>
            </a:r>
          </a:p>
          <a:p>
            <a:pPr marL="0" indent="0">
              <a:buNone/>
            </a:pPr>
            <a:r>
              <a:rPr lang="cs-CZ" smtClean="0"/>
              <a:t>wir antwort</a:t>
            </a:r>
            <a:r>
              <a:rPr lang="cs-CZ" u="sng" smtClean="0"/>
              <a:t>e</a:t>
            </a:r>
            <a:r>
              <a:rPr lang="cs-CZ" smtClean="0">
                <a:solidFill>
                  <a:srgbClr val="FF0000"/>
                </a:solidFill>
              </a:rPr>
              <a:t>ten</a:t>
            </a:r>
          </a:p>
          <a:p>
            <a:pPr marL="0" indent="0">
              <a:buNone/>
            </a:pPr>
            <a:r>
              <a:rPr lang="cs-CZ" smtClean="0"/>
              <a:t>ihr antwort</a:t>
            </a:r>
            <a:r>
              <a:rPr lang="cs-CZ" u="sng" smtClean="0"/>
              <a:t>e</a:t>
            </a:r>
            <a:r>
              <a:rPr lang="cs-CZ" smtClean="0">
                <a:solidFill>
                  <a:srgbClr val="FF0000"/>
                </a:solidFill>
              </a:rPr>
              <a:t>tet</a:t>
            </a:r>
          </a:p>
          <a:p>
            <a:pPr marL="0" indent="0">
              <a:buNone/>
            </a:pPr>
            <a:r>
              <a:rPr lang="cs-CZ" smtClean="0"/>
              <a:t>sie antwort</a:t>
            </a:r>
            <a:r>
              <a:rPr lang="cs-CZ" u="sng" smtClean="0"/>
              <a:t>e</a:t>
            </a:r>
            <a:r>
              <a:rPr lang="cs-CZ" smtClean="0">
                <a:solidFill>
                  <a:srgbClr val="FF0000"/>
                </a:solidFill>
              </a:rPr>
              <a:t>ten</a:t>
            </a:r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9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smtClean="0"/>
              <a:t>Préteritum silných sloves</a:t>
            </a:r>
            <a:endParaRPr lang="cs-CZ" sz="24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smtClean="0"/>
          </a:p>
          <a:p>
            <a:pPr marL="0" indent="0">
              <a:buNone/>
            </a:pPr>
            <a:r>
              <a:rPr lang="cs-CZ" b="1" smtClean="0"/>
              <a:t>kommen</a:t>
            </a:r>
          </a:p>
          <a:p>
            <a:pPr marL="0" indent="0">
              <a:buNone/>
            </a:pPr>
            <a:endParaRPr lang="cs-CZ" b="1" smtClean="0"/>
          </a:p>
          <a:p>
            <a:pPr marL="0" indent="0">
              <a:buNone/>
            </a:pPr>
            <a:r>
              <a:rPr lang="cs-CZ" smtClean="0"/>
              <a:t>ich k</a:t>
            </a:r>
            <a:r>
              <a:rPr lang="cs-CZ" u="sng" smtClean="0"/>
              <a:t>a</a:t>
            </a:r>
            <a:r>
              <a:rPr lang="cs-CZ" smtClean="0"/>
              <a:t>m</a:t>
            </a:r>
          </a:p>
          <a:p>
            <a:pPr marL="0" indent="0">
              <a:buNone/>
            </a:pPr>
            <a:r>
              <a:rPr lang="cs-CZ" smtClean="0"/>
              <a:t>du k</a:t>
            </a:r>
            <a:r>
              <a:rPr lang="cs-CZ" u="sng" smtClean="0"/>
              <a:t>a</a:t>
            </a:r>
            <a:r>
              <a:rPr lang="cs-CZ" smtClean="0"/>
              <a:t>m</a:t>
            </a:r>
            <a:r>
              <a:rPr lang="cs-CZ" smtClean="0">
                <a:solidFill>
                  <a:srgbClr val="FF0000"/>
                </a:solidFill>
              </a:rPr>
              <a:t>st</a:t>
            </a:r>
          </a:p>
          <a:p>
            <a:pPr marL="0" indent="0">
              <a:buNone/>
            </a:pPr>
            <a:r>
              <a:rPr lang="cs-CZ" smtClean="0"/>
              <a:t>er k</a:t>
            </a:r>
            <a:r>
              <a:rPr lang="cs-CZ" u="sng" smtClean="0"/>
              <a:t>a</a:t>
            </a:r>
            <a:r>
              <a:rPr lang="cs-CZ" smtClean="0"/>
              <a:t>m</a:t>
            </a:r>
          </a:p>
          <a:p>
            <a:pPr marL="0" indent="0">
              <a:buNone/>
            </a:pPr>
            <a:r>
              <a:rPr lang="cs-CZ" smtClean="0"/>
              <a:t>wir k</a:t>
            </a:r>
            <a:r>
              <a:rPr lang="cs-CZ" u="sng" smtClean="0"/>
              <a:t>a</a:t>
            </a:r>
            <a:r>
              <a:rPr lang="cs-CZ" smtClean="0"/>
              <a:t>m</a:t>
            </a:r>
            <a:r>
              <a:rPr lang="cs-CZ" smtClean="0">
                <a:solidFill>
                  <a:srgbClr val="FF0000"/>
                </a:solidFill>
              </a:rPr>
              <a:t>en</a:t>
            </a:r>
            <a:endParaRPr lang="cs-CZ" smtClean="0"/>
          </a:p>
          <a:p>
            <a:pPr marL="0" indent="0">
              <a:buNone/>
            </a:pPr>
            <a:r>
              <a:rPr lang="cs-CZ" smtClean="0"/>
              <a:t>ihr k</a:t>
            </a:r>
            <a:r>
              <a:rPr lang="cs-CZ" u="sng" smtClean="0"/>
              <a:t>a</a:t>
            </a:r>
            <a:r>
              <a:rPr lang="cs-CZ" smtClean="0"/>
              <a:t>m</a:t>
            </a:r>
            <a:r>
              <a:rPr lang="cs-CZ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buNone/>
            </a:pPr>
            <a:r>
              <a:rPr lang="cs-CZ" smtClean="0"/>
              <a:t>sie k</a:t>
            </a:r>
            <a:r>
              <a:rPr lang="cs-CZ" u="sng" smtClean="0"/>
              <a:t>a</a:t>
            </a:r>
            <a:r>
              <a:rPr lang="cs-CZ" smtClean="0"/>
              <a:t>m</a:t>
            </a:r>
            <a:r>
              <a:rPr lang="cs-CZ" smtClean="0">
                <a:solidFill>
                  <a:srgbClr val="FF0000"/>
                </a:solidFill>
              </a:rPr>
              <a:t>en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smtClean="0"/>
          </a:p>
          <a:p>
            <a:pPr marL="0" indent="0">
              <a:buNone/>
            </a:pPr>
            <a:r>
              <a:rPr lang="cs-CZ" b="1" smtClean="0"/>
              <a:t>sprechen</a:t>
            </a:r>
          </a:p>
          <a:p>
            <a:pPr marL="0" indent="0">
              <a:buNone/>
            </a:pPr>
            <a:endParaRPr lang="cs-CZ" b="1"/>
          </a:p>
          <a:p>
            <a:pPr marL="0" indent="0">
              <a:buNone/>
            </a:pPr>
            <a:r>
              <a:rPr lang="cs-CZ" smtClean="0"/>
              <a:t>ich spr</a:t>
            </a:r>
            <a:r>
              <a:rPr lang="cs-CZ" u="sng" smtClean="0"/>
              <a:t>a</a:t>
            </a:r>
            <a:r>
              <a:rPr lang="cs-CZ" smtClean="0"/>
              <a:t>ch</a:t>
            </a:r>
            <a:endParaRPr lang="cs-CZ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mtClean="0"/>
              <a:t>du spr</a:t>
            </a:r>
            <a:r>
              <a:rPr lang="cs-CZ" u="sng" smtClean="0"/>
              <a:t>a</a:t>
            </a:r>
            <a:r>
              <a:rPr lang="cs-CZ" smtClean="0"/>
              <a:t>ch</a:t>
            </a:r>
            <a:r>
              <a:rPr lang="cs-CZ" smtClean="0">
                <a:solidFill>
                  <a:srgbClr val="FF0000"/>
                </a:solidFill>
              </a:rPr>
              <a:t>st</a:t>
            </a:r>
          </a:p>
          <a:p>
            <a:pPr marL="0" indent="0">
              <a:buNone/>
            </a:pPr>
            <a:r>
              <a:rPr lang="cs-CZ" smtClean="0"/>
              <a:t>er spr</a:t>
            </a:r>
            <a:r>
              <a:rPr lang="cs-CZ" u="sng" smtClean="0"/>
              <a:t>a</a:t>
            </a:r>
            <a:r>
              <a:rPr lang="cs-CZ" smtClean="0"/>
              <a:t>ch</a:t>
            </a:r>
            <a:endParaRPr lang="cs-CZ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mtClean="0"/>
              <a:t>wir spr</a:t>
            </a:r>
            <a:r>
              <a:rPr lang="cs-CZ" u="sng" smtClean="0"/>
              <a:t>a</a:t>
            </a:r>
            <a:r>
              <a:rPr lang="cs-CZ" smtClean="0"/>
              <a:t>ch</a:t>
            </a:r>
            <a:r>
              <a:rPr lang="cs-CZ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buNone/>
            </a:pPr>
            <a:r>
              <a:rPr lang="cs-CZ" smtClean="0"/>
              <a:t>ihr spr</a:t>
            </a:r>
            <a:r>
              <a:rPr lang="cs-CZ" u="sng" smtClean="0"/>
              <a:t>a</a:t>
            </a:r>
            <a:r>
              <a:rPr lang="cs-CZ" smtClean="0"/>
              <a:t>ch</a:t>
            </a:r>
            <a:r>
              <a:rPr lang="cs-CZ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buNone/>
            </a:pPr>
            <a:r>
              <a:rPr lang="cs-CZ" smtClean="0"/>
              <a:t>sie spr</a:t>
            </a:r>
            <a:r>
              <a:rPr lang="cs-CZ" u="sng" smtClean="0"/>
              <a:t>a</a:t>
            </a:r>
            <a:r>
              <a:rPr lang="cs-CZ" smtClean="0"/>
              <a:t>ch</a:t>
            </a:r>
            <a:r>
              <a:rPr lang="cs-CZ" smtClean="0">
                <a:solidFill>
                  <a:srgbClr val="FF0000"/>
                </a:solidFill>
              </a:rPr>
              <a:t>en</a:t>
            </a:r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86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Perfektum</a:t>
            </a:r>
            <a:endParaRPr lang="cs-CZ" sz="32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772816"/>
            <a:ext cx="7772400" cy="4246984"/>
          </a:xfrm>
        </p:spPr>
        <p:txBody>
          <a:bodyPr/>
          <a:lstStyle/>
          <a:p>
            <a:r>
              <a:rPr lang="cs-CZ" smtClean="0"/>
              <a:t>- je čas rozhovoru, dialogu</a:t>
            </a:r>
          </a:p>
          <a:p>
            <a:r>
              <a:rPr lang="cs-CZ" smtClean="0"/>
              <a:t>-více se užívá v jižní části německé jazykové oblasti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( jižní Německo, Rakousko, Švýcarsko )</a:t>
            </a:r>
          </a:p>
          <a:p>
            <a:r>
              <a:rPr lang="cs-CZ"/>
              <a:t> </a:t>
            </a:r>
            <a:r>
              <a:rPr lang="cs-CZ" smtClean="0"/>
              <a:t> - v těchto oblastech převládá i v souvislém vypravování               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ve výkladech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v popisech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43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i="1" smtClean="0"/>
              <a:t>Perfektum</a:t>
            </a:r>
            <a:endParaRPr lang="cs-CZ" sz="3200" i="1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84784"/>
            <a:ext cx="7772400" cy="4535016"/>
          </a:xfrm>
        </p:spPr>
        <p:txBody>
          <a:bodyPr/>
          <a:lstStyle/>
          <a:p>
            <a:r>
              <a:rPr lang="cs-CZ" u="sng" smtClean="0"/>
              <a:t>vyjadřuje:</a:t>
            </a:r>
            <a:endParaRPr lang="cs-CZ" smtClean="0"/>
          </a:p>
          <a:p>
            <a:pPr marL="0" indent="0">
              <a:buNone/>
            </a:pPr>
            <a:r>
              <a:rPr lang="cs-CZ" smtClean="0"/>
              <a:t> 1) minulý děj se vztahem k přítomnosti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</a:t>
            </a:r>
            <a:r>
              <a:rPr lang="cs-CZ" i="1" smtClean="0"/>
              <a:t>Ich habe gerade mit deiner Mutter gesprochen.</a:t>
            </a:r>
          </a:p>
          <a:p>
            <a:pPr marL="0" indent="0">
              <a:buNone/>
            </a:pPr>
            <a:r>
              <a:rPr lang="cs-CZ" i="1"/>
              <a:t> </a:t>
            </a:r>
            <a:r>
              <a:rPr lang="cs-CZ" smtClean="0"/>
              <a:t>2) prostý děj minulý (jako préteritum)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</a:t>
            </a:r>
            <a:r>
              <a:rPr lang="cs-CZ" i="1" smtClean="0"/>
              <a:t>Mein Sohn ist nach London gefahren.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3) ukončený děj budoucí ( vždy s příslovečným určením ozna-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čujícím budoucnost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</a:t>
            </a:r>
            <a:r>
              <a:rPr lang="cs-CZ" i="1" smtClean="0"/>
              <a:t> Morgen habe ich es geschafft.</a:t>
            </a:r>
            <a:r>
              <a:rPr lang="cs-CZ" smtClean="0"/>
              <a:t>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39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Plusquamperfektum</a:t>
            </a:r>
            <a:endParaRPr lang="cs-CZ" sz="32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84784"/>
            <a:ext cx="7772400" cy="4535016"/>
          </a:xfrm>
        </p:spPr>
        <p:txBody>
          <a:bodyPr/>
          <a:lstStyle/>
          <a:p>
            <a:r>
              <a:rPr lang="cs-CZ" u="sng" smtClean="0"/>
              <a:t>vyjadřuje:</a:t>
            </a:r>
            <a:endParaRPr lang="cs-CZ" smtClean="0"/>
          </a:p>
          <a:p>
            <a:pPr marL="0" indent="0">
              <a:buNone/>
            </a:pPr>
            <a:r>
              <a:rPr lang="cs-CZ" smtClean="0"/>
              <a:t> 1) minulý děj, který byl v minulosti ukončen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</a:t>
            </a:r>
            <a:r>
              <a:rPr lang="cs-CZ" i="1" smtClean="0"/>
              <a:t>Im Jahre 1939 war der zweite Weltkrieg ausgebrochen.</a:t>
            </a:r>
          </a:p>
          <a:p>
            <a:pPr marL="0" indent="0">
              <a:buNone/>
            </a:pPr>
            <a:r>
              <a:rPr lang="cs-CZ" i="1"/>
              <a:t> </a:t>
            </a:r>
            <a:r>
              <a:rPr lang="cs-CZ" smtClean="0"/>
              <a:t>2) děj minulý, který se udál (byl ukončen) před jiným dějem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minulým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</a:t>
            </a:r>
            <a:r>
              <a:rPr lang="cs-CZ" i="1" smtClean="0"/>
              <a:t>Nachdem er sich die Fahrkarte gekauft hatte, stieg er in den Zug ein.</a:t>
            </a:r>
          </a:p>
          <a:p>
            <a:pPr marL="0" indent="0">
              <a:buNone/>
            </a:pPr>
            <a:endParaRPr lang="cs-CZ" i="1"/>
          </a:p>
          <a:p>
            <a:pPr marL="0" indent="0">
              <a:buNone/>
            </a:pPr>
            <a:r>
              <a:rPr lang="cs-CZ" i="1" smtClean="0"/>
              <a:t>Pozn.  </a:t>
            </a:r>
            <a:r>
              <a:rPr lang="cs-CZ" smtClean="0"/>
              <a:t>V souvětích se spolu s plusquamperfektem užívá obvykle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préteritum.</a:t>
            </a:r>
          </a:p>
        </p:txBody>
      </p:sp>
    </p:spTree>
    <p:extLst>
      <p:ext uri="{BB962C8B-B14F-4D97-AF65-F5344CB8AC3E}">
        <p14:creationId xmlns:p14="http://schemas.microsoft.com/office/powerpoint/2010/main" val="77119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smtClean="0"/>
              <a:t>Perfektum a plusquamperfektum</a:t>
            </a:r>
            <a:endParaRPr lang="cs-CZ" sz="24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700808"/>
            <a:ext cx="7772400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 - jsou minulé časy složené :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   </a:t>
            </a:r>
            <a:r>
              <a:rPr lang="cs-CZ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pf  </a:t>
            </a:r>
            <a:r>
              <a:rPr lang="cs-CZ" smtClean="0"/>
              <a:t> -   pomocné sloveso je v prézentním tvaru</a:t>
            </a:r>
            <a:endParaRPr lang="cs-CZ"/>
          </a:p>
          <a:p>
            <a:pPr marL="0" indent="0">
              <a:buNone/>
            </a:pPr>
            <a:r>
              <a:rPr lang="cs-CZ" smtClean="0"/>
              <a:t>   </a:t>
            </a:r>
            <a:r>
              <a:rPr lang="cs-CZ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plusqpf  </a:t>
            </a:r>
            <a:r>
              <a:rPr lang="cs-CZ" smtClean="0"/>
              <a:t> -  pomocné sloveso je v préteritu</a:t>
            </a:r>
            <a:endParaRPr lang="cs-CZ" b="1" i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příčestí minulé   </a:t>
            </a:r>
            <a:r>
              <a:rPr lang="cs-CZ" smtClean="0"/>
              <a:t>- konstanta</a:t>
            </a:r>
            <a:endParaRPr lang="cs-CZ" b="1" i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/>
          </a:p>
        </p:txBody>
      </p:sp>
      <p:sp>
        <p:nvSpPr>
          <p:cNvPr id="4" name="Plus 3"/>
          <p:cNvSpPr/>
          <p:nvPr/>
        </p:nvSpPr>
        <p:spPr>
          <a:xfrm>
            <a:off x="4211960" y="3284984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postup 4"/>
          <p:cNvSpPr/>
          <p:nvPr/>
        </p:nvSpPr>
        <p:spPr>
          <a:xfrm>
            <a:off x="1259632" y="2830217"/>
            <a:ext cx="2304256" cy="150189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smtClean="0"/>
              <a:t>haben/sein</a:t>
            </a:r>
            <a:endParaRPr lang="cs-CZ" sz="2800" b="1"/>
          </a:p>
        </p:txBody>
      </p:sp>
      <p:sp>
        <p:nvSpPr>
          <p:cNvPr id="6" name="Vývojový diagram: postup 5"/>
          <p:cNvSpPr/>
          <p:nvPr/>
        </p:nvSpPr>
        <p:spPr>
          <a:xfrm>
            <a:off x="5724128" y="2852936"/>
            <a:ext cx="2304256" cy="150189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/>
              <a:t>příčestí minulé</a:t>
            </a:r>
            <a:endParaRPr lang="cs-CZ" sz="2800"/>
          </a:p>
        </p:txBody>
      </p:sp>
    </p:spTree>
    <p:extLst>
      <p:ext uri="{BB962C8B-B14F-4D97-AF65-F5344CB8AC3E}">
        <p14:creationId xmlns:p14="http://schemas.microsoft.com/office/powerpoint/2010/main" val="414713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smtClean="0"/>
              <a:t>Pravidelná/slabá slovesa - antworten</a:t>
            </a:r>
            <a:endParaRPr lang="cs-CZ" sz="280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perfektum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plusquamperfektum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ich </a:t>
            </a:r>
            <a:r>
              <a:rPr lang="cs-CZ" b="1" u="sng" smtClean="0"/>
              <a:t>habe</a:t>
            </a:r>
            <a:r>
              <a:rPr lang="cs-CZ" smtClean="0"/>
              <a:t> geantwortet</a:t>
            </a:r>
          </a:p>
          <a:p>
            <a:pPr marL="0" indent="0">
              <a:buNone/>
            </a:pPr>
            <a:r>
              <a:rPr lang="cs-CZ" smtClean="0"/>
              <a:t>du </a:t>
            </a:r>
            <a:r>
              <a:rPr lang="cs-CZ" b="1" u="sng" smtClean="0"/>
              <a:t>hast</a:t>
            </a:r>
            <a:r>
              <a:rPr lang="cs-CZ" smtClean="0"/>
              <a:t> geantwortet</a:t>
            </a:r>
          </a:p>
          <a:p>
            <a:pPr marL="0" indent="0">
              <a:buNone/>
            </a:pPr>
            <a:r>
              <a:rPr lang="cs-CZ" smtClean="0"/>
              <a:t>er </a:t>
            </a:r>
            <a:r>
              <a:rPr lang="cs-CZ" b="1" u="sng" smtClean="0"/>
              <a:t>hat</a:t>
            </a:r>
            <a:r>
              <a:rPr lang="cs-CZ" smtClean="0"/>
              <a:t> geantwortet</a:t>
            </a:r>
          </a:p>
          <a:p>
            <a:pPr marL="0" indent="0">
              <a:buNone/>
            </a:pPr>
            <a:r>
              <a:rPr lang="cs-CZ" smtClean="0"/>
              <a:t>wir </a:t>
            </a:r>
            <a:r>
              <a:rPr lang="cs-CZ" b="1" u="sng" smtClean="0"/>
              <a:t>haben</a:t>
            </a:r>
            <a:r>
              <a:rPr lang="cs-CZ" smtClean="0"/>
              <a:t> geantwortet</a:t>
            </a:r>
          </a:p>
          <a:p>
            <a:pPr marL="0" indent="0">
              <a:buNone/>
            </a:pPr>
            <a:r>
              <a:rPr lang="cs-CZ" smtClean="0"/>
              <a:t>ihr </a:t>
            </a:r>
            <a:r>
              <a:rPr lang="cs-CZ" b="1" u="sng" smtClean="0"/>
              <a:t>habt</a:t>
            </a:r>
            <a:r>
              <a:rPr lang="cs-CZ" smtClean="0"/>
              <a:t> geantwortet</a:t>
            </a:r>
          </a:p>
          <a:p>
            <a:pPr marL="0" indent="0">
              <a:buNone/>
            </a:pPr>
            <a:r>
              <a:rPr lang="cs-CZ" smtClean="0"/>
              <a:t>sie </a:t>
            </a:r>
            <a:r>
              <a:rPr lang="cs-CZ" b="1" u="sng" smtClean="0"/>
              <a:t>haben</a:t>
            </a:r>
            <a:r>
              <a:rPr lang="cs-CZ" smtClean="0"/>
              <a:t> geantwortet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endParaRPr lang="cs-CZ" smtClean="0"/>
          </a:p>
          <a:p>
            <a:pPr marL="0" indent="0">
              <a:buNone/>
            </a:pPr>
            <a:r>
              <a:rPr lang="cs-CZ"/>
              <a:t>ich </a:t>
            </a:r>
            <a:r>
              <a:rPr lang="cs-CZ" b="1" smtClean="0"/>
              <a:t>hatte</a:t>
            </a:r>
            <a:r>
              <a:rPr lang="cs-CZ" smtClean="0"/>
              <a:t> geantwortet</a:t>
            </a:r>
            <a:endParaRPr lang="cs-CZ"/>
          </a:p>
          <a:p>
            <a:pPr marL="0" indent="0">
              <a:buNone/>
            </a:pPr>
            <a:r>
              <a:rPr lang="cs-CZ"/>
              <a:t>du </a:t>
            </a:r>
            <a:r>
              <a:rPr lang="cs-CZ" b="1" smtClean="0"/>
              <a:t>hattest</a:t>
            </a:r>
            <a:r>
              <a:rPr lang="cs-CZ" smtClean="0"/>
              <a:t> geantwortet</a:t>
            </a:r>
            <a:endParaRPr lang="cs-CZ"/>
          </a:p>
          <a:p>
            <a:pPr marL="0" indent="0">
              <a:buNone/>
            </a:pPr>
            <a:r>
              <a:rPr lang="cs-CZ"/>
              <a:t>er </a:t>
            </a:r>
            <a:r>
              <a:rPr lang="cs-CZ" b="1" smtClean="0"/>
              <a:t>hatte</a:t>
            </a:r>
            <a:r>
              <a:rPr lang="cs-CZ" smtClean="0"/>
              <a:t> geantwortet</a:t>
            </a:r>
            <a:endParaRPr lang="cs-CZ"/>
          </a:p>
          <a:p>
            <a:pPr marL="0" indent="0">
              <a:buNone/>
            </a:pPr>
            <a:r>
              <a:rPr lang="cs-CZ"/>
              <a:t>wir </a:t>
            </a:r>
            <a:r>
              <a:rPr lang="cs-CZ" b="1" smtClean="0"/>
              <a:t>hatten</a:t>
            </a:r>
            <a:r>
              <a:rPr lang="cs-CZ" smtClean="0"/>
              <a:t> geantwortet</a:t>
            </a:r>
            <a:endParaRPr lang="cs-CZ"/>
          </a:p>
          <a:p>
            <a:pPr marL="0" indent="0">
              <a:buNone/>
            </a:pPr>
            <a:r>
              <a:rPr lang="cs-CZ"/>
              <a:t>ihr </a:t>
            </a:r>
            <a:r>
              <a:rPr lang="cs-CZ" b="1" smtClean="0"/>
              <a:t>hattet</a:t>
            </a:r>
            <a:r>
              <a:rPr lang="cs-CZ" smtClean="0"/>
              <a:t> geantwortet</a:t>
            </a:r>
            <a:endParaRPr lang="cs-CZ"/>
          </a:p>
          <a:p>
            <a:pPr marL="0" indent="0">
              <a:buNone/>
            </a:pPr>
            <a:r>
              <a:rPr lang="cs-CZ"/>
              <a:t>sie </a:t>
            </a:r>
            <a:r>
              <a:rPr lang="cs-CZ" b="1" smtClean="0"/>
              <a:t>hatten</a:t>
            </a:r>
            <a:r>
              <a:rPr lang="cs-CZ" smtClean="0"/>
              <a:t> geantwortet</a:t>
            </a: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14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smtClean="0"/>
              <a:t>Pravidelná/slabá slovesa - reisen</a:t>
            </a:r>
            <a:endParaRPr lang="cs-CZ" sz="280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perfektum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plusquamperfektum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ich </a:t>
            </a:r>
            <a:r>
              <a:rPr lang="cs-CZ" b="1" u="sng" smtClean="0"/>
              <a:t>bin</a:t>
            </a:r>
            <a:r>
              <a:rPr lang="cs-CZ" smtClean="0"/>
              <a:t> gereist</a:t>
            </a:r>
          </a:p>
          <a:p>
            <a:pPr marL="0" indent="0">
              <a:buNone/>
            </a:pPr>
            <a:r>
              <a:rPr lang="cs-CZ" smtClean="0"/>
              <a:t>du </a:t>
            </a:r>
            <a:r>
              <a:rPr lang="cs-CZ" b="1" u="sng" smtClean="0"/>
              <a:t>bist</a:t>
            </a:r>
            <a:r>
              <a:rPr lang="cs-CZ" smtClean="0"/>
              <a:t> gereist</a:t>
            </a:r>
          </a:p>
          <a:p>
            <a:pPr marL="0" indent="0">
              <a:buNone/>
            </a:pPr>
            <a:r>
              <a:rPr lang="cs-CZ" smtClean="0"/>
              <a:t>er </a:t>
            </a:r>
            <a:r>
              <a:rPr lang="cs-CZ" b="1" u="sng" smtClean="0"/>
              <a:t>ist</a:t>
            </a:r>
            <a:r>
              <a:rPr lang="cs-CZ" smtClean="0"/>
              <a:t> gereist</a:t>
            </a:r>
          </a:p>
          <a:p>
            <a:pPr marL="0" indent="0">
              <a:buNone/>
            </a:pPr>
            <a:r>
              <a:rPr lang="cs-CZ" smtClean="0"/>
              <a:t>wir </a:t>
            </a:r>
            <a:r>
              <a:rPr lang="cs-CZ" b="1" u="sng" smtClean="0"/>
              <a:t>sind</a:t>
            </a:r>
            <a:r>
              <a:rPr lang="cs-CZ" smtClean="0"/>
              <a:t> gereist</a:t>
            </a:r>
          </a:p>
          <a:p>
            <a:pPr marL="0" indent="0">
              <a:buNone/>
            </a:pPr>
            <a:r>
              <a:rPr lang="cs-CZ" smtClean="0"/>
              <a:t>ihr </a:t>
            </a:r>
            <a:r>
              <a:rPr lang="cs-CZ" b="1" u="sng" smtClean="0"/>
              <a:t>seid</a:t>
            </a:r>
            <a:r>
              <a:rPr lang="cs-CZ" smtClean="0"/>
              <a:t> gereist</a:t>
            </a:r>
          </a:p>
          <a:p>
            <a:pPr marL="0" indent="0">
              <a:buNone/>
            </a:pPr>
            <a:r>
              <a:rPr lang="cs-CZ" smtClean="0"/>
              <a:t>sie </a:t>
            </a:r>
            <a:r>
              <a:rPr lang="cs-CZ" b="1" u="sng" smtClean="0"/>
              <a:t>sind</a:t>
            </a:r>
            <a:r>
              <a:rPr lang="cs-CZ" smtClean="0"/>
              <a:t> gereist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endParaRPr lang="cs-CZ" smtClean="0"/>
          </a:p>
          <a:p>
            <a:pPr marL="0" indent="0">
              <a:buNone/>
            </a:pPr>
            <a:r>
              <a:rPr lang="cs-CZ"/>
              <a:t>ich </a:t>
            </a:r>
            <a:r>
              <a:rPr lang="cs-CZ" b="1" smtClean="0"/>
              <a:t>war</a:t>
            </a:r>
            <a:r>
              <a:rPr lang="cs-CZ" smtClean="0"/>
              <a:t> gereist</a:t>
            </a:r>
            <a:endParaRPr lang="cs-CZ"/>
          </a:p>
          <a:p>
            <a:pPr marL="0" indent="0">
              <a:buNone/>
            </a:pPr>
            <a:r>
              <a:rPr lang="cs-CZ"/>
              <a:t>du </a:t>
            </a:r>
            <a:r>
              <a:rPr lang="cs-CZ" b="1" smtClean="0"/>
              <a:t>warst</a:t>
            </a:r>
            <a:r>
              <a:rPr lang="cs-CZ" smtClean="0"/>
              <a:t> </a:t>
            </a:r>
            <a:r>
              <a:rPr lang="cs-CZ"/>
              <a:t>gereist</a:t>
            </a:r>
          </a:p>
          <a:p>
            <a:pPr marL="0" indent="0">
              <a:buNone/>
            </a:pPr>
            <a:r>
              <a:rPr lang="cs-CZ"/>
              <a:t>er </a:t>
            </a:r>
            <a:r>
              <a:rPr lang="cs-CZ" b="1" smtClean="0"/>
              <a:t>war</a:t>
            </a:r>
            <a:r>
              <a:rPr lang="cs-CZ" smtClean="0"/>
              <a:t> </a:t>
            </a:r>
            <a:r>
              <a:rPr lang="cs-CZ"/>
              <a:t>gereist</a:t>
            </a:r>
          </a:p>
          <a:p>
            <a:pPr marL="0" indent="0">
              <a:buNone/>
            </a:pPr>
            <a:r>
              <a:rPr lang="cs-CZ"/>
              <a:t>wir </a:t>
            </a:r>
            <a:r>
              <a:rPr lang="cs-CZ" b="1" smtClean="0"/>
              <a:t>waren</a:t>
            </a:r>
            <a:r>
              <a:rPr lang="cs-CZ" smtClean="0"/>
              <a:t> </a:t>
            </a:r>
            <a:r>
              <a:rPr lang="cs-CZ"/>
              <a:t>gereist</a:t>
            </a:r>
          </a:p>
          <a:p>
            <a:pPr marL="0" indent="0">
              <a:buNone/>
            </a:pPr>
            <a:r>
              <a:rPr lang="cs-CZ"/>
              <a:t>ihr </a:t>
            </a:r>
            <a:r>
              <a:rPr lang="cs-CZ" b="1" smtClean="0"/>
              <a:t>wart</a:t>
            </a:r>
            <a:r>
              <a:rPr lang="cs-CZ" smtClean="0"/>
              <a:t> </a:t>
            </a:r>
            <a:r>
              <a:rPr lang="cs-CZ"/>
              <a:t>gereist</a:t>
            </a:r>
          </a:p>
          <a:p>
            <a:pPr marL="0" indent="0">
              <a:buNone/>
            </a:pPr>
            <a:r>
              <a:rPr lang="cs-CZ"/>
              <a:t>sie </a:t>
            </a:r>
            <a:r>
              <a:rPr lang="cs-CZ" b="1" smtClean="0"/>
              <a:t>waren</a:t>
            </a:r>
            <a:r>
              <a:rPr lang="cs-CZ" smtClean="0"/>
              <a:t> </a:t>
            </a:r>
            <a:r>
              <a:rPr lang="cs-CZ"/>
              <a:t>gereist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38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smtClean="0"/>
              <a:t>Silná slovesa - kommen</a:t>
            </a:r>
            <a:endParaRPr lang="cs-CZ" sz="280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perfektum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plusquamperfektum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ich </a:t>
            </a:r>
            <a:r>
              <a:rPr lang="cs-CZ" b="1" u="sng" smtClean="0"/>
              <a:t>bin</a:t>
            </a:r>
            <a:r>
              <a:rPr lang="cs-CZ" smtClean="0"/>
              <a:t> gekommen</a:t>
            </a:r>
          </a:p>
          <a:p>
            <a:pPr marL="0" indent="0">
              <a:buNone/>
            </a:pPr>
            <a:r>
              <a:rPr lang="cs-CZ" smtClean="0"/>
              <a:t>du </a:t>
            </a:r>
            <a:r>
              <a:rPr lang="cs-CZ" b="1" u="sng" smtClean="0"/>
              <a:t>bist</a:t>
            </a:r>
            <a:r>
              <a:rPr lang="cs-CZ" smtClean="0"/>
              <a:t> gekommen</a:t>
            </a:r>
          </a:p>
          <a:p>
            <a:pPr marL="0" indent="0">
              <a:buNone/>
            </a:pPr>
            <a:r>
              <a:rPr lang="cs-CZ" smtClean="0"/>
              <a:t>er </a:t>
            </a:r>
            <a:r>
              <a:rPr lang="cs-CZ" b="1" u="sng" smtClean="0"/>
              <a:t>ist</a:t>
            </a:r>
            <a:r>
              <a:rPr lang="cs-CZ" smtClean="0"/>
              <a:t> gekommen</a:t>
            </a:r>
          </a:p>
          <a:p>
            <a:pPr marL="0" indent="0">
              <a:buNone/>
            </a:pPr>
            <a:r>
              <a:rPr lang="cs-CZ" smtClean="0"/>
              <a:t>wir </a:t>
            </a:r>
            <a:r>
              <a:rPr lang="cs-CZ" b="1" u="sng" smtClean="0"/>
              <a:t>sind</a:t>
            </a:r>
            <a:r>
              <a:rPr lang="cs-CZ" smtClean="0"/>
              <a:t> gekommen</a:t>
            </a:r>
          </a:p>
          <a:p>
            <a:pPr marL="0" indent="0">
              <a:buNone/>
            </a:pPr>
            <a:r>
              <a:rPr lang="cs-CZ" smtClean="0"/>
              <a:t>ihr </a:t>
            </a:r>
            <a:r>
              <a:rPr lang="cs-CZ" b="1" u="sng" smtClean="0"/>
              <a:t>seid</a:t>
            </a:r>
            <a:r>
              <a:rPr lang="cs-CZ" smtClean="0"/>
              <a:t> gekommen</a:t>
            </a:r>
          </a:p>
          <a:p>
            <a:pPr marL="0" indent="0">
              <a:buNone/>
            </a:pPr>
            <a:r>
              <a:rPr lang="cs-CZ" smtClean="0"/>
              <a:t>sie </a:t>
            </a:r>
            <a:r>
              <a:rPr lang="cs-CZ" b="1" u="sng" smtClean="0"/>
              <a:t>sind</a:t>
            </a:r>
            <a:r>
              <a:rPr lang="cs-CZ" smtClean="0"/>
              <a:t> gekommen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endParaRPr lang="cs-CZ" smtClean="0"/>
          </a:p>
          <a:p>
            <a:pPr marL="0" indent="0">
              <a:buNone/>
            </a:pPr>
            <a:r>
              <a:rPr lang="cs-CZ"/>
              <a:t>ich </a:t>
            </a:r>
            <a:r>
              <a:rPr lang="cs-CZ" b="1" smtClean="0"/>
              <a:t>war</a:t>
            </a:r>
            <a:r>
              <a:rPr lang="cs-CZ" smtClean="0"/>
              <a:t> gekommen</a:t>
            </a:r>
            <a:endParaRPr lang="cs-CZ"/>
          </a:p>
          <a:p>
            <a:pPr marL="0" indent="0">
              <a:buNone/>
            </a:pPr>
            <a:r>
              <a:rPr lang="cs-CZ"/>
              <a:t>du </a:t>
            </a:r>
            <a:r>
              <a:rPr lang="cs-CZ" b="1" smtClean="0"/>
              <a:t>warst</a:t>
            </a:r>
            <a:r>
              <a:rPr lang="cs-CZ" smtClean="0"/>
              <a:t> gekommen</a:t>
            </a:r>
            <a:endParaRPr lang="cs-CZ"/>
          </a:p>
          <a:p>
            <a:pPr marL="0" indent="0">
              <a:buNone/>
            </a:pPr>
            <a:r>
              <a:rPr lang="cs-CZ"/>
              <a:t>er </a:t>
            </a:r>
            <a:r>
              <a:rPr lang="cs-CZ" b="1" smtClean="0"/>
              <a:t>war</a:t>
            </a:r>
            <a:r>
              <a:rPr lang="cs-CZ" smtClean="0"/>
              <a:t> gekommen</a:t>
            </a:r>
            <a:endParaRPr lang="cs-CZ"/>
          </a:p>
          <a:p>
            <a:pPr marL="0" indent="0">
              <a:buNone/>
            </a:pPr>
            <a:r>
              <a:rPr lang="cs-CZ"/>
              <a:t>wir </a:t>
            </a:r>
            <a:r>
              <a:rPr lang="cs-CZ" b="1" smtClean="0"/>
              <a:t>waren</a:t>
            </a:r>
            <a:r>
              <a:rPr lang="cs-CZ" smtClean="0"/>
              <a:t> gekommen</a:t>
            </a:r>
            <a:endParaRPr lang="cs-CZ"/>
          </a:p>
          <a:p>
            <a:pPr marL="0" indent="0">
              <a:buNone/>
            </a:pPr>
            <a:r>
              <a:rPr lang="cs-CZ"/>
              <a:t>ihr </a:t>
            </a:r>
            <a:r>
              <a:rPr lang="cs-CZ" b="1" smtClean="0"/>
              <a:t>wart</a:t>
            </a:r>
            <a:r>
              <a:rPr lang="cs-CZ" smtClean="0"/>
              <a:t> gekommen</a:t>
            </a:r>
            <a:endParaRPr lang="cs-CZ"/>
          </a:p>
          <a:p>
            <a:pPr marL="0" indent="0">
              <a:buNone/>
            </a:pPr>
            <a:r>
              <a:rPr lang="cs-CZ"/>
              <a:t>sie </a:t>
            </a:r>
            <a:r>
              <a:rPr lang="cs-CZ" b="1" smtClean="0"/>
              <a:t>waren</a:t>
            </a:r>
            <a:r>
              <a:rPr lang="cs-CZ" smtClean="0"/>
              <a:t> gekommen</a:t>
            </a: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23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smtClean="0"/>
              <a:t>Silná slovesa - sprechen</a:t>
            </a:r>
            <a:endParaRPr lang="cs-CZ" sz="280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perfektum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plusquamperfektum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ich </a:t>
            </a:r>
            <a:r>
              <a:rPr lang="cs-CZ" b="1" u="sng" smtClean="0"/>
              <a:t>habe</a:t>
            </a:r>
            <a:r>
              <a:rPr lang="cs-CZ" smtClean="0"/>
              <a:t> gesprochen</a:t>
            </a:r>
          </a:p>
          <a:p>
            <a:pPr marL="0" indent="0">
              <a:buNone/>
            </a:pPr>
            <a:r>
              <a:rPr lang="cs-CZ" smtClean="0"/>
              <a:t>du </a:t>
            </a:r>
            <a:r>
              <a:rPr lang="cs-CZ" b="1" u="sng" smtClean="0"/>
              <a:t>hast</a:t>
            </a:r>
            <a:r>
              <a:rPr lang="cs-CZ" smtClean="0"/>
              <a:t> gesprochen</a:t>
            </a:r>
          </a:p>
          <a:p>
            <a:pPr marL="0" indent="0">
              <a:buNone/>
            </a:pPr>
            <a:r>
              <a:rPr lang="cs-CZ" smtClean="0"/>
              <a:t>er </a:t>
            </a:r>
            <a:r>
              <a:rPr lang="cs-CZ" b="1" u="sng" smtClean="0"/>
              <a:t>hat</a:t>
            </a:r>
            <a:r>
              <a:rPr lang="cs-CZ" smtClean="0"/>
              <a:t> gesprochen</a:t>
            </a:r>
          </a:p>
          <a:p>
            <a:pPr marL="0" indent="0">
              <a:buNone/>
            </a:pPr>
            <a:r>
              <a:rPr lang="cs-CZ" smtClean="0"/>
              <a:t>wir </a:t>
            </a:r>
            <a:r>
              <a:rPr lang="cs-CZ" b="1" u="sng" smtClean="0"/>
              <a:t>haben</a:t>
            </a:r>
            <a:r>
              <a:rPr lang="cs-CZ" smtClean="0"/>
              <a:t> gesprochen</a:t>
            </a:r>
          </a:p>
          <a:p>
            <a:pPr marL="0" indent="0">
              <a:buNone/>
            </a:pPr>
            <a:r>
              <a:rPr lang="cs-CZ" smtClean="0"/>
              <a:t>ihr </a:t>
            </a:r>
            <a:r>
              <a:rPr lang="cs-CZ" b="1" u="sng" smtClean="0"/>
              <a:t>habt</a:t>
            </a:r>
            <a:r>
              <a:rPr lang="cs-CZ" smtClean="0"/>
              <a:t> gesprochen</a:t>
            </a:r>
          </a:p>
          <a:p>
            <a:pPr marL="0" indent="0">
              <a:buNone/>
            </a:pPr>
            <a:r>
              <a:rPr lang="cs-CZ" smtClean="0"/>
              <a:t>sie </a:t>
            </a:r>
            <a:r>
              <a:rPr lang="cs-CZ" b="1" u="sng" smtClean="0"/>
              <a:t>haben</a:t>
            </a:r>
            <a:r>
              <a:rPr lang="cs-CZ" smtClean="0"/>
              <a:t> gesprochen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endParaRPr lang="cs-CZ" smtClean="0"/>
          </a:p>
          <a:p>
            <a:pPr marL="0" indent="0">
              <a:buNone/>
            </a:pPr>
            <a:r>
              <a:rPr lang="cs-CZ"/>
              <a:t>ich </a:t>
            </a:r>
            <a:r>
              <a:rPr lang="cs-CZ" b="1" smtClean="0"/>
              <a:t>hatte</a:t>
            </a:r>
            <a:r>
              <a:rPr lang="cs-CZ" smtClean="0"/>
              <a:t> gesprochen</a:t>
            </a:r>
            <a:endParaRPr lang="cs-CZ"/>
          </a:p>
          <a:p>
            <a:pPr marL="0" indent="0">
              <a:buNone/>
            </a:pPr>
            <a:r>
              <a:rPr lang="cs-CZ"/>
              <a:t>du </a:t>
            </a:r>
            <a:r>
              <a:rPr lang="cs-CZ" b="1" smtClean="0"/>
              <a:t>hattest</a:t>
            </a:r>
            <a:r>
              <a:rPr lang="cs-CZ" smtClean="0"/>
              <a:t> gesprochen</a:t>
            </a:r>
            <a:endParaRPr lang="cs-CZ"/>
          </a:p>
          <a:p>
            <a:pPr marL="0" indent="0">
              <a:buNone/>
            </a:pPr>
            <a:r>
              <a:rPr lang="cs-CZ"/>
              <a:t>er </a:t>
            </a:r>
            <a:r>
              <a:rPr lang="cs-CZ" b="1" smtClean="0"/>
              <a:t>hatte</a:t>
            </a:r>
            <a:r>
              <a:rPr lang="cs-CZ" smtClean="0"/>
              <a:t> gesprochen</a:t>
            </a:r>
            <a:endParaRPr lang="cs-CZ"/>
          </a:p>
          <a:p>
            <a:pPr marL="0" indent="0">
              <a:buNone/>
            </a:pPr>
            <a:r>
              <a:rPr lang="cs-CZ"/>
              <a:t>wir </a:t>
            </a:r>
            <a:r>
              <a:rPr lang="cs-CZ" b="1" smtClean="0"/>
              <a:t>hatten</a:t>
            </a:r>
            <a:r>
              <a:rPr lang="cs-CZ" smtClean="0"/>
              <a:t> gesprochen</a:t>
            </a:r>
            <a:endParaRPr lang="cs-CZ"/>
          </a:p>
          <a:p>
            <a:pPr marL="0" indent="0">
              <a:buNone/>
            </a:pPr>
            <a:r>
              <a:rPr lang="cs-CZ"/>
              <a:t>ihr </a:t>
            </a:r>
            <a:r>
              <a:rPr lang="cs-CZ" b="1" smtClean="0"/>
              <a:t>hattet</a:t>
            </a:r>
            <a:r>
              <a:rPr lang="cs-CZ" smtClean="0"/>
              <a:t> gesprochen</a:t>
            </a:r>
            <a:endParaRPr lang="cs-CZ"/>
          </a:p>
          <a:p>
            <a:pPr marL="0" indent="0">
              <a:buNone/>
            </a:pPr>
            <a:r>
              <a:rPr lang="cs-CZ"/>
              <a:t>sie </a:t>
            </a:r>
            <a:r>
              <a:rPr lang="cs-CZ" b="1" smtClean="0"/>
              <a:t>hatten</a:t>
            </a:r>
            <a:r>
              <a:rPr lang="cs-CZ" smtClean="0"/>
              <a:t> gesprochen</a:t>
            </a: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35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smtClean="0"/>
              <a:t>Tvoření příčestí – slabá slovesa</a:t>
            </a:r>
            <a:endParaRPr lang="cs-CZ" sz="32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772816"/>
            <a:ext cx="7931224" cy="4246984"/>
          </a:xfrm>
        </p:spPr>
        <p:txBody>
          <a:bodyPr/>
          <a:lstStyle/>
          <a:p>
            <a:r>
              <a:rPr lang="cs-CZ" smtClean="0"/>
              <a:t>a)   </a:t>
            </a:r>
            <a:r>
              <a:rPr lang="cs-CZ" u="sng" smtClean="0"/>
              <a:t>mach</a:t>
            </a:r>
            <a:r>
              <a:rPr lang="cs-CZ" smtClean="0"/>
              <a:t>en                   -          </a:t>
            </a:r>
            <a:r>
              <a:rPr lang="cs-CZ" b="1" smtClean="0"/>
              <a:t>ge-</a:t>
            </a:r>
            <a:r>
              <a:rPr lang="cs-CZ" smtClean="0"/>
              <a:t>mach</a:t>
            </a:r>
            <a:r>
              <a:rPr lang="cs-CZ" b="1" smtClean="0"/>
              <a:t>-t</a:t>
            </a:r>
          </a:p>
          <a:p>
            <a:r>
              <a:rPr lang="cs-CZ" smtClean="0"/>
              <a:t>b)  </a:t>
            </a:r>
            <a:r>
              <a:rPr lang="cs-CZ" i="1" smtClean="0"/>
              <a:t>slovesa s odlučitelnou předponou</a:t>
            </a:r>
          </a:p>
          <a:p>
            <a:pPr marL="0" indent="0">
              <a:buNone/>
            </a:pPr>
            <a:r>
              <a:rPr lang="cs-CZ" i="1"/>
              <a:t> </a:t>
            </a:r>
            <a:r>
              <a:rPr lang="cs-CZ" i="1" smtClean="0"/>
              <a:t>        </a:t>
            </a:r>
            <a:r>
              <a:rPr lang="cs-CZ" smtClean="0"/>
              <a:t> </a:t>
            </a:r>
            <a:r>
              <a:rPr lang="cs-CZ" u="sng" smtClean="0"/>
              <a:t>auf/mach</a:t>
            </a:r>
            <a:r>
              <a:rPr lang="cs-CZ" smtClean="0"/>
              <a:t>en            -    auf</a:t>
            </a:r>
            <a:r>
              <a:rPr lang="cs-CZ" b="1" smtClean="0"/>
              <a:t>-ge-</a:t>
            </a:r>
            <a:r>
              <a:rPr lang="cs-CZ" smtClean="0"/>
              <a:t>mach</a:t>
            </a:r>
            <a:r>
              <a:rPr lang="cs-CZ" b="1" smtClean="0"/>
              <a:t>-t</a:t>
            </a:r>
          </a:p>
          <a:p>
            <a:r>
              <a:rPr lang="cs-CZ" smtClean="0"/>
              <a:t>c)   </a:t>
            </a:r>
            <a:r>
              <a:rPr lang="cs-CZ" i="1" smtClean="0"/>
              <a:t>slovesa s neodlučitelnou předponou</a:t>
            </a:r>
          </a:p>
          <a:p>
            <a:pPr marL="0" indent="0">
              <a:buNone/>
            </a:pPr>
            <a:r>
              <a:rPr lang="cs-CZ" smtClean="0"/>
              <a:t>          </a:t>
            </a:r>
            <a:r>
              <a:rPr lang="cs-CZ" u="sng" smtClean="0"/>
              <a:t>besuch</a:t>
            </a:r>
            <a:r>
              <a:rPr lang="cs-CZ" smtClean="0"/>
              <a:t>en                                   besuch</a:t>
            </a:r>
            <a:r>
              <a:rPr lang="cs-CZ" b="1" smtClean="0"/>
              <a:t>-t</a:t>
            </a:r>
          </a:p>
          <a:p>
            <a:r>
              <a:rPr lang="cs-CZ" smtClean="0"/>
              <a:t>d)   </a:t>
            </a:r>
            <a:r>
              <a:rPr lang="cs-CZ" i="1" smtClean="0"/>
              <a:t>internacionalismy –ieren</a:t>
            </a:r>
          </a:p>
          <a:p>
            <a:pPr marL="0" indent="0">
              <a:buNone/>
            </a:pPr>
            <a:r>
              <a:rPr lang="cs-CZ" smtClean="0"/>
              <a:t>          </a:t>
            </a:r>
            <a:r>
              <a:rPr lang="cs-CZ" u="sng" smtClean="0"/>
              <a:t>diskutier</a:t>
            </a:r>
            <a:r>
              <a:rPr lang="cs-CZ" smtClean="0"/>
              <a:t>en                                diskutier</a:t>
            </a:r>
            <a:r>
              <a:rPr lang="cs-CZ" b="1" smtClean="0"/>
              <a:t>-t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48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postup 3"/>
          <p:cNvSpPr/>
          <p:nvPr/>
        </p:nvSpPr>
        <p:spPr>
          <a:xfrm>
            <a:off x="2555776" y="1772816"/>
            <a:ext cx="3456384" cy="5760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smtClean="0"/>
              <a:t>Tvoření příčestí – silná slovesa</a:t>
            </a:r>
            <a:endParaRPr lang="cs-CZ" sz="32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772816"/>
            <a:ext cx="7931224" cy="44644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b="1" smtClean="0"/>
              <a:t>                   ge- </a:t>
            </a:r>
            <a:r>
              <a:rPr lang="cs-CZ" sz="3200" smtClean="0"/>
              <a:t>kmen perfekta </a:t>
            </a:r>
            <a:r>
              <a:rPr lang="cs-CZ" sz="3200" b="1" smtClean="0"/>
              <a:t>-en</a:t>
            </a:r>
          </a:p>
          <a:p>
            <a:pPr marL="0" indent="0">
              <a:buNone/>
            </a:pPr>
            <a:r>
              <a:rPr lang="cs-CZ" sz="3200"/>
              <a:t> </a:t>
            </a:r>
            <a:r>
              <a:rPr lang="cs-CZ" sz="3200" smtClean="0"/>
              <a:t>  finden     -    ge-fund-en</a:t>
            </a:r>
          </a:p>
          <a:p>
            <a:pPr marL="0" indent="0">
              <a:buNone/>
            </a:pPr>
            <a:r>
              <a:rPr lang="cs-CZ" sz="3200"/>
              <a:t> </a:t>
            </a:r>
            <a:r>
              <a:rPr lang="cs-CZ" sz="3200" smtClean="0"/>
              <a:t>  bleiben   -     ge-blieb-en</a:t>
            </a:r>
          </a:p>
          <a:p>
            <a:pPr marL="0" indent="0">
              <a:buNone/>
            </a:pPr>
            <a:r>
              <a:rPr lang="cs-CZ" sz="3200"/>
              <a:t> </a:t>
            </a:r>
            <a:r>
              <a:rPr lang="cs-CZ" sz="3200" smtClean="0"/>
              <a:t>  fahren     -    ge-fahr-en</a:t>
            </a:r>
          </a:p>
          <a:p>
            <a:pPr marL="0" indent="0">
              <a:buNone/>
            </a:pPr>
            <a:r>
              <a:rPr lang="cs-CZ" sz="3200"/>
              <a:t> </a:t>
            </a:r>
            <a:r>
              <a:rPr lang="cs-CZ" sz="3200" smtClean="0"/>
              <a:t>  essen       -    ge-gess-en</a:t>
            </a:r>
          </a:p>
          <a:p>
            <a:pPr marL="0" indent="0">
              <a:buNone/>
            </a:pPr>
            <a:r>
              <a:rPr lang="cs-CZ" sz="2400" i="1" smtClean="0"/>
              <a:t>Nejspolehlivější způsob – učit se triády:</a:t>
            </a:r>
          </a:p>
          <a:p>
            <a:pPr marL="0" indent="0">
              <a:buNone/>
            </a:pPr>
            <a:r>
              <a:rPr lang="cs-CZ" sz="2400" i="1"/>
              <a:t> </a:t>
            </a:r>
            <a:r>
              <a:rPr lang="cs-CZ" sz="2400" i="1" smtClean="0"/>
              <a:t>   </a:t>
            </a:r>
            <a:r>
              <a:rPr lang="cs-CZ" sz="2400" smtClean="0"/>
              <a:t>sprechen – sprach – gesprochen, sitzen – saß – gesessen,</a:t>
            </a:r>
          </a:p>
          <a:p>
            <a:pPr marL="0" indent="0">
              <a:buNone/>
            </a:pPr>
            <a:r>
              <a:rPr lang="cs-CZ" sz="2400" i="1"/>
              <a:t> </a:t>
            </a:r>
            <a:r>
              <a:rPr lang="cs-CZ" sz="2400" i="1" smtClean="0"/>
              <a:t>   </a:t>
            </a:r>
            <a:r>
              <a:rPr lang="cs-CZ" sz="2400" smtClean="0"/>
              <a:t>helfen – half – geholfen,.....</a:t>
            </a:r>
          </a:p>
          <a:p>
            <a:pPr marL="0" indent="0">
              <a:buNone/>
            </a:pPr>
            <a:r>
              <a:rPr lang="cs-CZ" sz="2400"/>
              <a:t> </a:t>
            </a:r>
            <a:r>
              <a:rPr lang="cs-CZ" sz="2400" smtClean="0"/>
              <a:t>                                                           </a:t>
            </a:r>
            <a:r>
              <a:rPr lang="cs-CZ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Übung macht den Meister !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424786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1709</TotalTime>
  <Words>752</Words>
  <Application>Microsoft Office PowerPoint</Application>
  <PresentationFormat>Předvádění na obrazovce (4:3)</PresentationFormat>
  <Paragraphs>198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Jmění</vt:lpstr>
      <vt:lpstr>Prezentace aplikace PowerPoint</vt:lpstr>
      <vt:lpstr>Prezentace aplikace PowerPoint</vt:lpstr>
      <vt:lpstr>Prezentace aplikace PowerPoint</vt:lpstr>
      <vt:lpstr>Préteritum</vt:lpstr>
      <vt:lpstr>Préteritum slabých sloves</vt:lpstr>
      <vt:lpstr>Préteritum silných sloves</vt:lpstr>
      <vt:lpstr>Perfektum</vt:lpstr>
      <vt:lpstr>Perfektum</vt:lpstr>
      <vt:lpstr>Plusquamperfektum</vt:lpstr>
      <vt:lpstr>Perfektum a plusquamperfektum</vt:lpstr>
      <vt:lpstr>Pravidelná/slabá slovesa - antworten</vt:lpstr>
      <vt:lpstr>Pravidelná/slabá slovesa - reisen</vt:lpstr>
      <vt:lpstr>Silná slovesa - kommen</vt:lpstr>
      <vt:lpstr>Silná slovesa - sprechen</vt:lpstr>
      <vt:lpstr>Tvoření příčestí – slabá slovesa</vt:lpstr>
      <vt:lpstr>Tvoření příčestí – silná slovesa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salovar</dc:creator>
  <cp:lastModifiedBy>salovar</cp:lastModifiedBy>
  <cp:revision>141</cp:revision>
  <dcterms:created xsi:type="dcterms:W3CDTF">2012-10-28T12:20:09Z</dcterms:created>
  <dcterms:modified xsi:type="dcterms:W3CDTF">2013-07-23T08:01:21Z</dcterms:modified>
</cp:coreProperties>
</file>