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4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9900"/>
    <a:srgbClr val="FFCC00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598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5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615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81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349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092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263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714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028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68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902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622A2-C8B6-4BE5-9A35-2DBF80B09CDA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3F2A7-A3D3-4C1B-895C-D5DB667D8B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821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ip.office.microsoft.com/en-us/images/MH900352948.jpg" TargetMode="External"/><Relationship Id="rId2" Type="http://schemas.openxmlformats.org/officeDocument/2006/relationships/hyperlink" Target="http://tip.office.microsoft.com/en-us/images/MH90035295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tip.office.microsoft.com/en-us/images/MH90035294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925120" y="5156478"/>
            <a:ext cx="382502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VY_32_INOVACE_04_09_slovní úloha 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48680"/>
            <a:ext cx="7992888" cy="1470025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Obkladač pokládal dlažbu ve třech místnostech: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204864"/>
            <a:ext cx="7920880" cy="2016224"/>
          </a:xfrm>
          <a:solidFill>
            <a:srgbClr val="FFFFCC"/>
          </a:solidFill>
          <a:ln>
            <a:solidFill>
              <a:srgbClr val="FFC000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C000"/>
                </a:solidFill>
              </a:rPr>
              <a:t>místnost 27 krát 26 řad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místnost 39 krát 42 řad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místnost 26 krát 34 řad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67544" y="4509120"/>
            <a:ext cx="8001272" cy="172819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Kolik kusů položil obkladač v první místnosti?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Kolik kusů položil obkladač v druhé místnosti?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Kolik kusů položil obkladač v třetí místnosti?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Kolik kusů položil obkladač celkem?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75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3200" b="1" dirty="0" smtClean="0"/>
              <a:t>Kolik kusů položil obkladač v první místnosti?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514350" indent="-514350" algn="ctr">
              <a:buFont typeface="+mj-lt"/>
              <a:buAutoNum type="arabicPeriod"/>
            </a:pPr>
            <a:r>
              <a:rPr lang="cs-CZ" b="1" dirty="0" smtClean="0">
                <a:solidFill>
                  <a:srgbClr val="FFFF00"/>
                </a:solidFill>
              </a:rPr>
              <a:t>místnost 27 krát 26 řad</a:t>
            </a:r>
            <a:endParaRPr lang="cs-CZ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72816"/>
            <a:ext cx="2263289" cy="2800767"/>
          </a:xfrm>
          <a:prstGeom prst="rect">
            <a:avLst/>
          </a:prstGeom>
          <a:solidFill>
            <a:srgbClr val="FF99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27 </a:t>
            </a: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. 26</a:t>
            </a:r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162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      54</a:t>
            </a:r>
          </a:p>
          <a:p>
            <a:r>
              <a:rPr lang="cs-CZ" sz="4800" b="1" dirty="0" smtClean="0">
                <a:solidFill>
                  <a:schemeClr val="bg1"/>
                </a:solidFill>
                <a:latin typeface="Comic Sans MS" pitchFamily="66" charset="0"/>
              </a:rPr>
              <a:t>     </a:t>
            </a:r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702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4725144"/>
            <a:ext cx="5688632" cy="1938992"/>
          </a:xfrm>
          <a:prstGeom prst="rect">
            <a:avLst/>
          </a:prstGeom>
          <a:solidFill>
            <a:srgbClr val="FF99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Comic Sans MS" pitchFamily="66" charset="0"/>
              </a:rPr>
              <a:t>V první místnosti položil </a:t>
            </a:r>
          </a:p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Comic Sans MS" pitchFamily="66" charset="0"/>
              </a:rPr>
              <a:t>702 kusů.</a:t>
            </a:r>
            <a:endParaRPr lang="cs-CZ" sz="4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20888"/>
            <a:ext cx="1619821" cy="1619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578705" y="2780928"/>
            <a:ext cx="1800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78705" y="3717032"/>
            <a:ext cx="1800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040795" y="1772816"/>
            <a:ext cx="2263289" cy="4708981"/>
          </a:xfrm>
          <a:prstGeom prst="rect">
            <a:avLst/>
          </a:prstGeom>
          <a:solidFill>
            <a:srgbClr val="FF99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27 </a:t>
            </a: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. 26</a:t>
            </a:r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endParaRPr lang="cs-CZ" sz="3200" b="1" dirty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</a:t>
            </a:r>
          </a:p>
          <a:p>
            <a:endParaRPr lang="cs-CZ" sz="3200" b="1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2000" b="1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2000" b="1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6503884" y="2780928"/>
            <a:ext cx="1800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9419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3200" b="1" dirty="0" smtClean="0"/>
              <a:t>Kolik kusů položil obkladač v druhé místnosti?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514350" indent="-514350" algn="ctr">
              <a:buFont typeface="+mj-lt"/>
              <a:buAutoNum type="arabicPeriod" startAt="2"/>
            </a:pPr>
            <a:r>
              <a:rPr lang="cs-CZ" b="1" dirty="0" smtClean="0">
                <a:solidFill>
                  <a:srgbClr val="FF0000"/>
                </a:solidFill>
              </a:rPr>
              <a:t>místnost 39 krát 42 řad</a:t>
            </a:r>
            <a:endParaRPr lang="cs-CZ" b="1" dirty="0">
              <a:solidFill>
                <a:srgbClr val="FF0000"/>
              </a:solidFill>
            </a:endParaRPr>
          </a:p>
          <a:p>
            <a:pPr marL="514350" indent="-514350" algn="ctr">
              <a:buFont typeface="+mj-lt"/>
              <a:buAutoNum type="arabicPeriod" startAt="2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4609" y="5013176"/>
            <a:ext cx="5328592" cy="1323439"/>
          </a:xfrm>
          <a:prstGeom prst="rect">
            <a:avLst/>
          </a:prstGeom>
          <a:solidFill>
            <a:srgbClr val="FF0000"/>
          </a:solidFill>
          <a:ln w="28575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Comic Sans MS" pitchFamily="66" charset="0"/>
              </a:rPr>
              <a:t>V druhé místnosti položil 1638 kusů.</a:t>
            </a:r>
            <a:endParaRPr lang="cs-CZ" sz="4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48880"/>
            <a:ext cx="1524088" cy="152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115616" y="1772816"/>
            <a:ext cx="2263289" cy="2800767"/>
          </a:xfrm>
          <a:prstGeom prst="rect">
            <a:avLst/>
          </a:prstGeom>
          <a:solidFill>
            <a:srgbClr val="FF33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39 </a:t>
            </a: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. 42</a:t>
            </a:r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78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    156</a:t>
            </a:r>
          </a:p>
          <a:p>
            <a:r>
              <a:rPr lang="cs-CZ" sz="4800" b="1" dirty="0" smtClean="0">
                <a:solidFill>
                  <a:schemeClr val="bg1"/>
                </a:solidFill>
                <a:latin typeface="Comic Sans MS" pitchFamily="66" charset="0"/>
              </a:rPr>
              <a:t>    </a:t>
            </a:r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1638  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1578705" y="2780928"/>
            <a:ext cx="1800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578705" y="3717032"/>
            <a:ext cx="1800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427682" y="1700269"/>
            <a:ext cx="2263289" cy="3539430"/>
          </a:xfrm>
          <a:prstGeom prst="rect">
            <a:avLst/>
          </a:prstGeom>
          <a:solidFill>
            <a:srgbClr val="FF33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39 </a:t>
            </a: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. 42</a:t>
            </a:r>
          </a:p>
          <a:p>
            <a:pPr algn="r"/>
            <a:endParaRPr lang="cs-CZ" sz="3200" b="1" dirty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6890771" y="2780928"/>
            <a:ext cx="1800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120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8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3200" b="1" dirty="0" smtClean="0"/>
              <a:t>Kolik kusů položil obkladač v třetí místnosti?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514350" indent="-514350">
              <a:buFont typeface="+mj-lt"/>
              <a:buAutoNum type="arabicPeriod" startAt="3"/>
            </a:pPr>
            <a:r>
              <a:rPr lang="cs-CZ" b="1" dirty="0" smtClean="0">
                <a:solidFill>
                  <a:srgbClr val="00B050"/>
                </a:solidFill>
              </a:rPr>
              <a:t>místnost 26 krát 34 řad</a:t>
            </a:r>
            <a:endParaRPr lang="cs-CZ" b="1" dirty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 startAt="3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5032" y="5017397"/>
            <a:ext cx="4592992" cy="1323439"/>
          </a:xfrm>
          <a:prstGeom prst="rect">
            <a:avLst/>
          </a:prstGeom>
          <a:solidFill>
            <a:srgbClr val="92D050"/>
          </a:solidFill>
          <a:ln w="28575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Comic Sans MS" pitchFamily="66" charset="0"/>
              </a:rPr>
              <a:t>Ve třetí místnosti položil 884 kusů.</a:t>
            </a:r>
            <a:endParaRPr lang="cs-CZ" sz="4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16832"/>
            <a:ext cx="158417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115616" y="1772816"/>
            <a:ext cx="2263289" cy="2800767"/>
          </a:xfrm>
          <a:prstGeom prst="rect">
            <a:avLst/>
          </a:prstGeom>
          <a:solidFill>
            <a:srgbClr val="92D05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26 </a:t>
            </a: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. 34</a:t>
            </a:r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104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      78</a:t>
            </a:r>
          </a:p>
          <a:p>
            <a:r>
              <a:rPr lang="cs-CZ" sz="4800" b="1" dirty="0" smtClean="0">
                <a:solidFill>
                  <a:schemeClr val="bg1"/>
                </a:solidFill>
                <a:latin typeface="Comic Sans MS" pitchFamily="66" charset="0"/>
              </a:rPr>
              <a:t>     </a:t>
            </a:r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884  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1578705" y="2780928"/>
            <a:ext cx="1800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578705" y="3717032"/>
            <a:ext cx="18002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337082" y="1369718"/>
            <a:ext cx="2263289" cy="5016758"/>
          </a:xfrm>
          <a:prstGeom prst="rect">
            <a:avLst/>
          </a:prstGeom>
          <a:solidFill>
            <a:srgbClr val="92D05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26 </a:t>
            </a:r>
          </a:p>
          <a:p>
            <a:pPr algn="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. 34</a:t>
            </a:r>
          </a:p>
          <a:p>
            <a:pPr algn="r"/>
            <a:endParaRPr lang="cs-CZ" sz="3200" b="1" dirty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endParaRPr lang="cs-CZ" sz="4800" b="1" dirty="0">
              <a:solidFill>
                <a:schemeClr val="bg1"/>
              </a:solidFill>
              <a:latin typeface="Comic Sans MS" pitchFamily="66" charset="0"/>
            </a:endParaRPr>
          </a:p>
          <a:p>
            <a:pPr algn="r"/>
            <a:endParaRPr lang="cs-CZ" sz="48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6588224" y="2564904"/>
            <a:ext cx="2012147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120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8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3200" b="1" dirty="0" smtClean="0"/>
              <a:t>Kolik kusů položil obkladač celkem?</a:t>
            </a:r>
          </a:p>
        </p:txBody>
      </p:sp>
      <p:sp>
        <p:nvSpPr>
          <p:cNvPr id="4" name="Obdélník 3"/>
          <p:cNvSpPr/>
          <p:nvPr/>
        </p:nvSpPr>
        <p:spPr>
          <a:xfrm>
            <a:off x="935596" y="1412776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7 0 2</a:t>
            </a:r>
          </a:p>
        </p:txBody>
      </p:sp>
      <p:sp>
        <p:nvSpPr>
          <p:cNvPr id="5" name="Obdélník 4"/>
          <p:cNvSpPr/>
          <p:nvPr/>
        </p:nvSpPr>
        <p:spPr>
          <a:xfrm>
            <a:off x="935596" y="4760854"/>
            <a:ext cx="7128792" cy="13234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Comic Sans MS" pitchFamily="66" charset="0"/>
              </a:rPr>
              <a:t>Ve všech místnostech celkem položil      kusů.</a:t>
            </a:r>
            <a:endParaRPr lang="cs-CZ" sz="4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602" y="1997551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1 6 3 8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6348" y="2608486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8 8 4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43808" y="1427578"/>
            <a:ext cx="1728192" cy="584775"/>
          </a:xfrm>
          <a:prstGeom prst="rect">
            <a:avLst/>
          </a:prstGeom>
          <a:solidFill>
            <a:srgbClr val="FFC000"/>
          </a:solidFill>
          <a:ln w="28575">
            <a:solidFill>
              <a:srgbClr val="FFCC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702</a:t>
            </a:r>
          </a:p>
        </p:txBody>
      </p:sp>
      <p:sp>
        <p:nvSpPr>
          <p:cNvPr id="9" name="Obdélník 8"/>
          <p:cNvSpPr/>
          <p:nvPr/>
        </p:nvSpPr>
        <p:spPr>
          <a:xfrm>
            <a:off x="4572000" y="1427578"/>
            <a:ext cx="1728192" cy="584775"/>
          </a:xfrm>
          <a:prstGeom prst="rect">
            <a:avLst/>
          </a:prstGeom>
          <a:solidFill>
            <a:srgbClr val="FF0000"/>
          </a:solidFill>
          <a:ln w="28575">
            <a:solidFill>
              <a:srgbClr val="FF33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1638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300192" y="1427578"/>
            <a:ext cx="1728192" cy="584775"/>
          </a:xfrm>
          <a:prstGeom prst="rect">
            <a:avLst/>
          </a:prstGeom>
          <a:solidFill>
            <a:srgbClr val="00B050"/>
          </a:solidFill>
          <a:ln w="28575"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884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23528" y="3356992"/>
            <a:ext cx="234026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524604" y="3505036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48775" y="3505036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60684" y="3505036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22195" y="3497752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171" y="2498799"/>
            <a:ext cx="1619821" cy="161982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74834"/>
            <a:ext cx="1584176" cy="158417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052" y="2565723"/>
            <a:ext cx="1524088" cy="152408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8200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  <p:bldP spid="7" grpId="0"/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3200" b="1" dirty="0" smtClean="0"/>
              <a:t>Kolik kusů položil obkladač celkem?</a:t>
            </a:r>
          </a:p>
        </p:txBody>
      </p:sp>
      <p:sp>
        <p:nvSpPr>
          <p:cNvPr id="4" name="Obdélník 3"/>
          <p:cNvSpPr/>
          <p:nvPr/>
        </p:nvSpPr>
        <p:spPr>
          <a:xfrm>
            <a:off x="935596" y="1412776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7 0 2</a:t>
            </a:r>
          </a:p>
        </p:txBody>
      </p:sp>
      <p:sp>
        <p:nvSpPr>
          <p:cNvPr id="5" name="Obdélník 4"/>
          <p:cNvSpPr/>
          <p:nvPr/>
        </p:nvSpPr>
        <p:spPr>
          <a:xfrm>
            <a:off x="935596" y="4760854"/>
            <a:ext cx="7128792" cy="13234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Comic Sans MS" pitchFamily="66" charset="0"/>
              </a:rPr>
              <a:t>Ve všech místnostech celkem položil 3224 kusů.</a:t>
            </a:r>
            <a:endParaRPr lang="cs-CZ" sz="4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602" y="1997551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1 6 3 8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6348" y="2608486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8 8 4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43808" y="1427578"/>
            <a:ext cx="1728192" cy="584775"/>
          </a:xfrm>
          <a:prstGeom prst="rect">
            <a:avLst/>
          </a:prstGeom>
          <a:solidFill>
            <a:srgbClr val="FFC000"/>
          </a:solidFill>
          <a:ln w="28575">
            <a:solidFill>
              <a:srgbClr val="FFCC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702</a:t>
            </a:r>
          </a:p>
        </p:txBody>
      </p:sp>
      <p:sp>
        <p:nvSpPr>
          <p:cNvPr id="9" name="Obdélník 8"/>
          <p:cNvSpPr/>
          <p:nvPr/>
        </p:nvSpPr>
        <p:spPr>
          <a:xfrm>
            <a:off x="4572000" y="1427578"/>
            <a:ext cx="1728192" cy="584775"/>
          </a:xfrm>
          <a:prstGeom prst="rect">
            <a:avLst/>
          </a:prstGeom>
          <a:solidFill>
            <a:srgbClr val="FF0000"/>
          </a:solidFill>
          <a:ln w="28575">
            <a:solidFill>
              <a:srgbClr val="FF330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1638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300192" y="1427578"/>
            <a:ext cx="1728192" cy="584775"/>
          </a:xfrm>
          <a:prstGeom prst="rect">
            <a:avLst/>
          </a:prstGeom>
          <a:solidFill>
            <a:srgbClr val="00B050"/>
          </a:solidFill>
          <a:ln w="28575"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884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23528" y="3356992"/>
            <a:ext cx="234026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524604" y="4075585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048775" y="4075585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560684" y="4075585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22195" y="4068301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4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171" y="2498799"/>
            <a:ext cx="1619821" cy="161982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74834"/>
            <a:ext cx="1584176" cy="158417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052" y="2565723"/>
            <a:ext cx="1524088" cy="152408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120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</a:t>
            </a:r>
            <a:r>
              <a:rPr lang="cs-CZ" dirty="0" smtClean="0"/>
              <a:t>do prázdného obdélníka, </a:t>
            </a:r>
            <a:r>
              <a:rPr lang="cs-CZ" dirty="0"/>
              <a:t>po kliknutí se objeví kontrola </a:t>
            </a:r>
          </a:p>
          <a:p>
            <a:r>
              <a:rPr lang="cs-CZ" dirty="0"/>
              <a:t>Snímky č. 3, 4, </a:t>
            </a:r>
            <a:r>
              <a:rPr lang="cs-CZ" dirty="0" smtClean="0"/>
              <a:t>5, 6, 7 </a:t>
            </a:r>
            <a:r>
              <a:rPr lang="cs-CZ" dirty="0"/>
              <a:t>– řešení – KONTROLA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57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 smtClean="0">
                <a:hlinkClick r:id="rId2"/>
              </a:rPr>
              <a:t>http://tip.office.microsoft.com/en-us/images/MH900352954.jpg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http://tip.office.microsoft.com/en-us/images/MH900352948.jpg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http://tip.office.microsoft.com/en-us/images/MH900352947.jpg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796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301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Matematika II. STUPEŇ</vt:lpstr>
      <vt:lpstr>Obkladač pokládal dlažbu ve třech místnostech:</vt:lpstr>
      <vt:lpstr>Kolik kusů položil obkladač v první místnosti?</vt:lpstr>
      <vt:lpstr>Kolik kusů položil obkladač v druhé místnosti?</vt:lpstr>
      <vt:lpstr>Kolik kusů položil obkladač v třetí místnosti?</vt:lpstr>
      <vt:lpstr>Kolik kusů položil obkladač celkem?</vt:lpstr>
      <vt:lpstr>Kolik kusů položil obkladač celkem?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Obkladač pokládal dlažbu ve třech místnostech:</dc:title>
  <dc:creator>pc</dc:creator>
  <cp:lastModifiedBy>pc</cp:lastModifiedBy>
  <cp:revision>17</cp:revision>
  <dcterms:created xsi:type="dcterms:W3CDTF">2012-01-13T08:43:22Z</dcterms:created>
  <dcterms:modified xsi:type="dcterms:W3CDTF">2012-02-23T09:49:36Z</dcterms:modified>
</cp:coreProperties>
</file>