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2"/>
  </p:notesMasterIdLst>
  <p:handoutMasterIdLst>
    <p:handoutMasterId r:id="rId13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8632" autoAdjust="0"/>
  </p:normalViewPr>
  <p:slideViewPr>
    <p:cSldViewPr>
      <p:cViewPr>
        <p:scale>
          <a:sx n="103" d="100"/>
          <a:sy n="103" d="100"/>
        </p:scale>
        <p:origin x="-2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508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_2_15_Předložky</a:t>
            </a:r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15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r>
              <a:rPr lang="cs-CZ" smtClean="0"/>
              <a:t>: Rekce předložek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Žáci si uvědomí, že předložka vyžaduje u jména, se kterým se vyskytuje, určitý pád. </a:t>
            </a:r>
          </a:p>
          <a:p>
            <a:r>
              <a:rPr lang="cs-CZ" smtClean="0"/>
              <a:t>Druh učebního materiálu: prezentace</a:t>
            </a:r>
            <a:endParaRPr lang="cs-CZ" dirty="0" smtClean="0"/>
          </a:p>
          <a:p>
            <a:r>
              <a:rPr lang="cs-CZ" dirty="0" smtClean="0"/>
              <a:t>Typická věková skupina: 13 </a:t>
            </a:r>
            <a:r>
              <a:rPr lang="cs-CZ" smtClean="0"/>
              <a:t>– 15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aus, bei, mit,...durch, für, ..., an, auf, in,..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si připomenou, že předložky ve spojení s podstatnými jmény či zájmeny ve větě fungují jako příslovečné určení nebo neshodný přívlastek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Uvědomí si, že většinu předložek je možné užít ve více významech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Podle přehledu si upevní systematizaci probraného učiva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i="1" smtClean="0"/>
              <a:t>Předložky se 4. pádem</a:t>
            </a:r>
            <a:endParaRPr lang="cs-CZ" sz="3200" b="1" i="1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2981490"/>
              </p:ext>
            </p:extLst>
          </p:nvPr>
        </p:nvGraphicFramePr>
        <p:xfrm>
          <a:off x="1115616" y="1475061"/>
          <a:ext cx="7128792" cy="4891852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044588"/>
                <a:gridCol w="4084204"/>
              </a:tblGrid>
              <a:tr h="98373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smtClean="0"/>
                        <a:t>durch</a:t>
                      </a:r>
                      <a:r>
                        <a:rPr lang="cs-CZ" sz="2000" b="0" smtClean="0"/>
                        <a:t> – skrz, přes, prostý 7. pád</a:t>
                      </a:r>
                    </a:p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smtClean="0"/>
                        <a:t>durch den Wald –</a:t>
                      </a:r>
                      <a:r>
                        <a:rPr lang="cs-CZ" sz="2000" b="0" i="1" smtClean="0"/>
                        <a:t>lesem</a:t>
                      </a:r>
                      <a:r>
                        <a:rPr lang="cs-CZ" sz="2000" b="0" smtClean="0"/>
                        <a:t>, durch Prag fahren –</a:t>
                      </a:r>
                      <a:r>
                        <a:rPr lang="cs-CZ" sz="2000" b="0" i="1" smtClean="0"/>
                        <a:t>projíždět Prahou/jet přes Prahu</a:t>
                      </a:r>
                    </a:p>
                  </a:txBody>
                  <a:tcPr/>
                </a:tc>
              </a:tr>
              <a:tr h="98373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smtClean="0"/>
                        <a:t>für</a:t>
                      </a:r>
                      <a:r>
                        <a:rPr lang="cs-CZ" sz="2000" smtClean="0"/>
                        <a:t> – pro, za, na</a:t>
                      </a:r>
                    </a:p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/>
                        <a:t>für dich – </a:t>
                      </a:r>
                      <a:r>
                        <a:rPr lang="cs-CZ" sz="2000" i="1" smtClean="0"/>
                        <a:t>pro tebe</a:t>
                      </a:r>
                      <a:r>
                        <a:rPr lang="cs-CZ" sz="2000" smtClean="0"/>
                        <a:t>, eine Karte für 200 Kč –</a:t>
                      </a:r>
                      <a:r>
                        <a:rPr lang="cs-CZ" sz="2000" i="1" smtClean="0"/>
                        <a:t>lístek za 200,-, </a:t>
                      </a:r>
                      <a:r>
                        <a:rPr lang="cs-CZ" sz="2000" smtClean="0"/>
                        <a:t>ein Schampon für dunkles Haar – </a:t>
                      </a:r>
                      <a:r>
                        <a:rPr lang="cs-CZ" sz="2000" i="1" smtClean="0"/>
                        <a:t>šampon na tmavé vlasy</a:t>
                      </a:r>
                    </a:p>
                  </a:txBody>
                  <a:tcPr/>
                </a:tc>
              </a:tr>
              <a:tr h="98373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smtClean="0"/>
                        <a:t>gegen</a:t>
                      </a:r>
                      <a:r>
                        <a:rPr lang="cs-CZ" sz="2000" smtClean="0"/>
                        <a:t> – proti, kolem</a:t>
                      </a:r>
                    </a:p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/>
                        <a:t>gegen meinen Vorschlag –</a:t>
                      </a:r>
                      <a:r>
                        <a:rPr lang="cs-CZ" sz="2000" i="1" smtClean="0"/>
                        <a:t>proti mému návrhu</a:t>
                      </a:r>
                      <a:r>
                        <a:rPr lang="cs-CZ" sz="2000" smtClean="0"/>
                        <a:t>, gegen Mittag kommen –</a:t>
                      </a:r>
                      <a:r>
                        <a:rPr lang="cs-CZ" sz="2000" i="1" smtClean="0"/>
                        <a:t>přijít kolem poledne</a:t>
                      </a:r>
                    </a:p>
                  </a:txBody>
                  <a:tcPr/>
                </a:tc>
              </a:tr>
              <a:tr h="6856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smtClean="0"/>
                        <a:t>ohne</a:t>
                      </a:r>
                      <a:r>
                        <a:rPr lang="cs-CZ" sz="2000" smtClean="0"/>
                        <a:t> – bez</a:t>
                      </a:r>
                    </a:p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/>
                        <a:t>ohne mich –</a:t>
                      </a:r>
                      <a:r>
                        <a:rPr lang="cs-CZ" sz="2000" i="1" smtClean="0"/>
                        <a:t>beze mě</a:t>
                      </a:r>
                      <a:r>
                        <a:rPr lang="cs-CZ" sz="2000" smtClean="0"/>
                        <a:t>, ohne Geld – </a:t>
                      </a:r>
                      <a:r>
                        <a:rPr lang="cs-CZ" sz="2000" i="1" smtClean="0"/>
                        <a:t>bez</a:t>
                      </a:r>
                      <a:r>
                        <a:rPr lang="cs-CZ" sz="2000" smtClean="0"/>
                        <a:t> </a:t>
                      </a:r>
                      <a:r>
                        <a:rPr lang="cs-CZ" sz="2000" i="1" smtClean="0"/>
                        <a:t>peněz</a:t>
                      </a:r>
                    </a:p>
                  </a:txBody>
                  <a:tcPr/>
                </a:tc>
              </a:tr>
              <a:tr h="117329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smtClean="0"/>
                        <a:t>um</a:t>
                      </a:r>
                      <a:r>
                        <a:rPr lang="cs-CZ" sz="2000" smtClean="0"/>
                        <a:t> – okolo, za, o</a:t>
                      </a:r>
                    </a:p>
                    <a:p>
                      <a:endParaRPr lang="cs-CZ" sz="200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/>
                        <a:t>um den Tisch – </a:t>
                      </a:r>
                      <a:r>
                        <a:rPr lang="cs-CZ" sz="2000" i="1" smtClean="0"/>
                        <a:t>kolem stolu</a:t>
                      </a:r>
                      <a:r>
                        <a:rPr lang="cs-CZ" sz="2000" smtClean="0"/>
                        <a:t>, um die Ecke – </a:t>
                      </a:r>
                      <a:r>
                        <a:rPr lang="cs-CZ" sz="2000" i="1" smtClean="0"/>
                        <a:t>za roh/-em</a:t>
                      </a:r>
                      <a:r>
                        <a:rPr lang="cs-CZ" sz="2000" smtClean="0"/>
                        <a:t>, ums Leben kommen – </a:t>
                      </a:r>
                      <a:r>
                        <a:rPr lang="cs-CZ" sz="2000" i="1" smtClean="0"/>
                        <a:t>přijít o život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914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i="1" smtClean="0"/>
              <a:t>Předložky  se 3. pádem</a:t>
            </a:r>
            <a:endParaRPr lang="cs-CZ" sz="2400" b="1" i="1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38882799"/>
              </p:ext>
            </p:extLst>
          </p:nvPr>
        </p:nvGraphicFramePr>
        <p:xfrm>
          <a:off x="611560" y="1412776"/>
          <a:ext cx="7992888" cy="4898604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2660853"/>
                <a:gridCol w="533203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2000" b="1" smtClean="0"/>
                        <a:t>aus</a:t>
                      </a:r>
                      <a:r>
                        <a:rPr lang="cs-CZ" sz="2000" smtClean="0"/>
                        <a:t> – z, ze</a:t>
                      </a:r>
                      <a:endParaRPr lang="cs-CZ" sz="2000" b="1"/>
                    </a:p>
                  </a:txBody>
                  <a:tcPr marL="88810" marR="88810"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aus Holz – </a:t>
                      </a:r>
                      <a:r>
                        <a:rPr lang="cs-CZ" sz="2000" i="1" smtClean="0"/>
                        <a:t>ze dřeva</a:t>
                      </a:r>
                      <a:r>
                        <a:rPr lang="cs-CZ" sz="2000" smtClean="0"/>
                        <a:t>, aus München – </a:t>
                      </a:r>
                      <a:r>
                        <a:rPr lang="cs-CZ" sz="2000" i="1" smtClean="0"/>
                        <a:t>z Mnichova</a:t>
                      </a:r>
                      <a:endParaRPr lang="cs-CZ" sz="2000" i="1"/>
                    </a:p>
                  </a:txBody>
                  <a:tcPr marL="88810" marR="88810"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000" b="1" smtClean="0"/>
                        <a:t>bei</a:t>
                      </a:r>
                      <a:r>
                        <a:rPr lang="cs-CZ" sz="2000" smtClean="0"/>
                        <a:t> – u, při</a:t>
                      </a:r>
                      <a:endParaRPr lang="cs-CZ" sz="2000" b="1"/>
                    </a:p>
                  </a:txBody>
                  <a:tcPr marL="88810" marR="88810"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bei den Eltern –</a:t>
                      </a:r>
                      <a:r>
                        <a:rPr lang="cs-CZ" sz="2000" baseline="0" smtClean="0"/>
                        <a:t> </a:t>
                      </a:r>
                      <a:r>
                        <a:rPr lang="cs-CZ" sz="2000" i="1" baseline="0" smtClean="0"/>
                        <a:t>u rodičů</a:t>
                      </a:r>
                      <a:r>
                        <a:rPr lang="cs-CZ" sz="2000" baseline="0" smtClean="0"/>
                        <a:t>, beim Kochen –</a:t>
                      </a:r>
                      <a:r>
                        <a:rPr lang="cs-CZ" sz="2000" i="1" baseline="0" smtClean="0"/>
                        <a:t>při vaření</a:t>
                      </a:r>
                      <a:endParaRPr lang="cs-CZ" sz="2000" i="1"/>
                    </a:p>
                  </a:txBody>
                  <a:tcPr marL="88810" marR="88810"/>
                </a:tc>
              </a:tr>
              <a:tr h="469082">
                <a:tc>
                  <a:txBody>
                    <a:bodyPr/>
                    <a:lstStyle/>
                    <a:p>
                      <a:r>
                        <a:rPr lang="cs-CZ" sz="2000" b="1" smtClean="0"/>
                        <a:t>mit</a:t>
                      </a:r>
                      <a:r>
                        <a:rPr lang="cs-CZ" sz="2000" smtClean="0"/>
                        <a:t> – s, prostý 7.p.</a:t>
                      </a:r>
                      <a:endParaRPr lang="cs-CZ" sz="2000" b="1"/>
                    </a:p>
                  </a:txBody>
                  <a:tcPr marL="88810" marR="88810"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mit dir – </a:t>
                      </a:r>
                      <a:r>
                        <a:rPr lang="cs-CZ" sz="2000" i="1" smtClean="0"/>
                        <a:t>s tebou</a:t>
                      </a:r>
                      <a:r>
                        <a:rPr lang="cs-CZ" sz="2000" smtClean="0"/>
                        <a:t>, mit dem Zug - </a:t>
                      </a:r>
                      <a:r>
                        <a:rPr lang="cs-CZ" sz="2000" i="1" smtClean="0"/>
                        <a:t>vlakem</a:t>
                      </a:r>
                      <a:endParaRPr lang="cs-CZ" sz="2000" i="1"/>
                    </a:p>
                  </a:txBody>
                  <a:tcPr marL="88810" marR="88810"/>
                </a:tc>
              </a:tr>
              <a:tr h="683046">
                <a:tc>
                  <a:txBody>
                    <a:bodyPr/>
                    <a:lstStyle/>
                    <a:p>
                      <a:r>
                        <a:rPr lang="cs-CZ" sz="2000" b="1" smtClean="0"/>
                        <a:t>nach</a:t>
                      </a:r>
                      <a:r>
                        <a:rPr lang="cs-CZ" sz="2000" smtClean="0"/>
                        <a:t> – po, do, podle</a:t>
                      </a:r>
                      <a:endParaRPr lang="cs-CZ" sz="2000" b="1"/>
                    </a:p>
                  </a:txBody>
                  <a:tcPr marL="88810" marR="88810"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nach Wien – </a:t>
                      </a:r>
                      <a:r>
                        <a:rPr lang="cs-CZ" sz="2000" i="1" smtClean="0"/>
                        <a:t>do Vídně</a:t>
                      </a:r>
                      <a:r>
                        <a:rPr lang="cs-CZ" sz="2000" smtClean="0"/>
                        <a:t>, nach dem Essen – </a:t>
                      </a:r>
                      <a:r>
                        <a:rPr lang="cs-CZ" sz="2000" i="1" smtClean="0"/>
                        <a:t>po jídle</a:t>
                      </a:r>
                      <a:r>
                        <a:rPr lang="cs-CZ" sz="2000" smtClean="0"/>
                        <a:t>, nach dem Roman – </a:t>
                      </a:r>
                      <a:r>
                        <a:rPr lang="cs-CZ" sz="2000" i="1" smtClean="0"/>
                        <a:t>podle románu</a:t>
                      </a:r>
                      <a:endParaRPr lang="cs-CZ" sz="2000" i="1"/>
                    </a:p>
                  </a:txBody>
                  <a:tcPr marL="88810" marR="88810"/>
                </a:tc>
              </a:tr>
              <a:tr h="702086">
                <a:tc>
                  <a:txBody>
                    <a:bodyPr/>
                    <a:lstStyle/>
                    <a:p>
                      <a:r>
                        <a:rPr lang="cs-CZ" sz="2000" b="1" smtClean="0"/>
                        <a:t>von</a:t>
                      </a:r>
                      <a:r>
                        <a:rPr lang="cs-CZ" sz="2000" smtClean="0"/>
                        <a:t> – od, o,</a:t>
                      </a:r>
                      <a:r>
                        <a:rPr lang="cs-CZ" sz="2000" baseline="0" smtClean="0"/>
                        <a:t> z</a:t>
                      </a:r>
                      <a:endParaRPr lang="cs-CZ" sz="2000" b="1"/>
                    </a:p>
                  </a:txBody>
                  <a:tcPr marL="88810" marR="88810"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von ihm – </a:t>
                      </a:r>
                      <a:r>
                        <a:rPr lang="cs-CZ" sz="2000" i="1" smtClean="0"/>
                        <a:t>od něho</a:t>
                      </a:r>
                      <a:r>
                        <a:rPr lang="cs-CZ" sz="2000" smtClean="0"/>
                        <a:t>, von meiner Reise – </a:t>
                      </a:r>
                      <a:r>
                        <a:rPr lang="cs-CZ" sz="2000" i="1" smtClean="0"/>
                        <a:t>o své cestě</a:t>
                      </a:r>
                      <a:r>
                        <a:rPr lang="cs-CZ" sz="2000" smtClean="0"/>
                        <a:t>, einer von uns – </a:t>
                      </a:r>
                      <a:r>
                        <a:rPr lang="cs-CZ" sz="2000" i="1" smtClean="0"/>
                        <a:t>jeden z nás</a:t>
                      </a:r>
                      <a:endParaRPr lang="cs-CZ" sz="2000" i="1"/>
                    </a:p>
                  </a:txBody>
                  <a:tcPr marL="88810" marR="88810"/>
                </a:tc>
              </a:tr>
              <a:tr h="864096">
                <a:tc>
                  <a:txBody>
                    <a:bodyPr/>
                    <a:lstStyle/>
                    <a:p>
                      <a:r>
                        <a:rPr lang="cs-CZ" sz="2000" b="1" smtClean="0"/>
                        <a:t>zu</a:t>
                      </a:r>
                      <a:r>
                        <a:rPr lang="cs-CZ" sz="2000" smtClean="0"/>
                        <a:t> –</a:t>
                      </a:r>
                      <a:r>
                        <a:rPr lang="cs-CZ" sz="2000" baseline="0" smtClean="0"/>
                        <a:t> k, na, za, do</a:t>
                      </a:r>
                      <a:endParaRPr lang="cs-CZ" sz="2000" b="1"/>
                    </a:p>
                  </a:txBody>
                  <a:tcPr marL="88810" marR="88810"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zum Arzt – </a:t>
                      </a:r>
                      <a:r>
                        <a:rPr lang="cs-CZ" sz="2000" i="1" smtClean="0"/>
                        <a:t>k lékaři</a:t>
                      </a:r>
                      <a:r>
                        <a:rPr lang="cs-CZ" sz="2000" smtClean="0"/>
                        <a:t>, zum Kochen</a:t>
                      </a:r>
                      <a:r>
                        <a:rPr lang="cs-CZ" sz="2000" baseline="0" smtClean="0"/>
                        <a:t> </a:t>
                      </a:r>
                      <a:r>
                        <a:rPr lang="cs-CZ" sz="2000" i="1" baseline="0" smtClean="0"/>
                        <a:t>– na vaření</a:t>
                      </a:r>
                      <a:r>
                        <a:rPr lang="cs-CZ" sz="2000" baseline="0" smtClean="0"/>
                        <a:t>, zu zwei Euro – </a:t>
                      </a:r>
                      <a:r>
                        <a:rPr lang="cs-CZ" sz="2000" i="1" baseline="0" smtClean="0"/>
                        <a:t>za dvě eura</a:t>
                      </a:r>
                      <a:r>
                        <a:rPr lang="cs-CZ" sz="2000" baseline="0" smtClean="0"/>
                        <a:t>, zur Schule –</a:t>
                      </a:r>
                      <a:r>
                        <a:rPr lang="cs-CZ" sz="2000" u="none" baseline="0" smtClean="0"/>
                        <a:t> </a:t>
                      </a:r>
                      <a:r>
                        <a:rPr lang="cs-CZ" sz="2000" i="1" u="none" baseline="0" smtClean="0"/>
                        <a:t>do školy</a:t>
                      </a:r>
                      <a:endParaRPr lang="cs-CZ" sz="2000" i="1"/>
                    </a:p>
                  </a:txBody>
                  <a:tcPr marL="88810" marR="88810"/>
                </a:tc>
              </a:tr>
              <a:tr h="469082">
                <a:tc>
                  <a:txBody>
                    <a:bodyPr/>
                    <a:lstStyle/>
                    <a:p>
                      <a:r>
                        <a:rPr lang="cs-CZ" sz="2000" b="1" smtClean="0"/>
                        <a:t>seit</a:t>
                      </a:r>
                      <a:r>
                        <a:rPr lang="cs-CZ" sz="2000" smtClean="0"/>
                        <a:t> – od (časově)</a:t>
                      </a:r>
                      <a:endParaRPr lang="cs-CZ" sz="2000" b="1"/>
                    </a:p>
                  </a:txBody>
                  <a:tcPr marL="88810" marR="88810"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seit der Zeit – </a:t>
                      </a:r>
                      <a:r>
                        <a:rPr lang="cs-CZ" sz="2000" i="1" smtClean="0"/>
                        <a:t>od té doby</a:t>
                      </a:r>
                      <a:endParaRPr lang="cs-CZ" sz="2000" i="1"/>
                    </a:p>
                  </a:txBody>
                  <a:tcPr marL="88810" marR="88810"/>
                </a:tc>
              </a:tr>
              <a:tr h="469082">
                <a:tc>
                  <a:txBody>
                    <a:bodyPr/>
                    <a:lstStyle/>
                    <a:p>
                      <a:r>
                        <a:rPr lang="cs-CZ" sz="2000" b="1" smtClean="0"/>
                        <a:t>gegenüber</a:t>
                      </a:r>
                      <a:r>
                        <a:rPr lang="cs-CZ" sz="2000" smtClean="0"/>
                        <a:t> -</a:t>
                      </a:r>
                      <a:r>
                        <a:rPr lang="cs-CZ" sz="2000" baseline="0" smtClean="0"/>
                        <a:t> naproti</a:t>
                      </a:r>
                      <a:endParaRPr lang="cs-CZ" sz="2000" b="1"/>
                    </a:p>
                  </a:txBody>
                  <a:tcPr marL="88810" marR="88810"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gegenüber dem Theater</a:t>
                      </a:r>
                      <a:r>
                        <a:rPr lang="cs-CZ" sz="2000" baseline="0" smtClean="0"/>
                        <a:t> – </a:t>
                      </a:r>
                      <a:r>
                        <a:rPr lang="cs-CZ" sz="2000" i="1" baseline="0" smtClean="0"/>
                        <a:t>naproti divadlu</a:t>
                      </a:r>
                      <a:endParaRPr lang="cs-CZ" sz="2000" i="1"/>
                    </a:p>
                  </a:txBody>
                  <a:tcPr marL="88810" marR="8881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380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Předložky se 3. a 4. pádem</a:t>
            </a:r>
            <a:endParaRPr lang="cs-CZ" sz="2800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152965001"/>
              </p:ext>
            </p:extLst>
          </p:nvPr>
        </p:nvGraphicFramePr>
        <p:xfrm>
          <a:off x="683568" y="1460090"/>
          <a:ext cx="8032729" cy="4586749"/>
        </p:xfrm>
        <a:graphic>
          <a:graphicData uri="http://schemas.openxmlformats.org/drawingml/2006/table">
            <a:tbl>
              <a:tblPr/>
              <a:tblGrid>
                <a:gridCol w="8032729"/>
              </a:tblGrid>
              <a:tr h="458674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0256476"/>
              </p:ext>
            </p:extLst>
          </p:nvPr>
        </p:nvGraphicFramePr>
        <p:xfrm>
          <a:off x="683568" y="1052736"/>
          <a:ext cx="8064896" cy="5445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6384"/>
                <a:gridCol w="4608512"/>
              </a:tblGrid>
              <a:tr h="493635"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POLOHA   -  </a:t>
                      </a:r>
                      <a:r>
                        <a:rPr lang="cs-CZ" i="1" smtClean="0">
                          <a:solidFill>
                            <a:schemeClr val="bg1"/>
                          </a:solidFill>
                        </a:rPr>
                        <a:t>KDE</a:t>
                      </a:r>
                      <a:r>
                        <a:rPr lang="cs-CZ" i="1" baseline="0" smtClean="0">
                          <a:solidFill>
                            <a:schemeClr val="bg1"/>
                          </a:solidFill>
                        </a:rPr>
                        <a:t>  ( wo) ?   -3. PÁD</a:t>
                      </a:r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 SMĚR   -  </a:t>
                      </a:r>
                      <a:r>
                        <a:rPr lang="cs-CZ" i="1" smtClean="0"/>
                        <a:t>KAM  (wohin )?    -    4. PÁD</a:t>
                      </a:r>
                      <a:endParaRPr lang="cs-CZ"/>
                    </a:p>
                  </a:txBody>
                  <a:tcPr/>
                </a:tc>
              </a:tr>
              <a:tr h="748348">
                <a:tc>
                  <a:txBody>
                    <a:bodyPr/>
                    <a:lstStyle/>
                    <a:p>
                      <a:r>
                        <a:rPr lang="cs-CZ" sz="2000" b="1" smtClean="0"/>
                        <a:t>an  </a:t>
                      </a:r>
                      <a:r>
                        <a:rPr lang="cs-CZ" sz="2000" b="0" smtClean="0"/>
                        <a:t>-   </a:t>
                      </a:r>
                      <a:r>
                        <a:rPr lang="cs-CZ" sz="2000" b="0" i="1" smtClean="0"/>
                        <a:t>na (svislá plocha) , u, k</a:t>
                      </a: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an der / die Wand hängen, am Fenster sein, ans Fenster gehen</a:t>
                      </a:r>
                      <a:endParaRPr lang="cs-CZ" sz="2000"/>
                    </a:p>
                  </a:txBody>
                  <a:tcPr/>
                </a:tc>
              </a:tr>
              <a:tr h="748348">
                <a:tc>
                  <a:txBody>
                    <a:bodyPr/>
                    <a:lstStyle/>
                    <a:p>
                      <a:r>
                        <a:rPr lang="cs-CZ" sz="2000" b="1" smtClean="0"/>
                        <a:t>auf  - </a:t>
                      </a:r>
                      <a:r>
                        <a:rPr lang="cs-CZ" sz="2000" b="0" i="1" smtClean="0"/>
                        <a:t> na (vodorovná</a:t>
                      </a:r>
                      <a:r>
                        <a:rPr lang="cs-CZ" sz="2000" b="0" i="1" baseline="0" smtClean="0"/>
                        <a:t> plocha)</a:t>
                      </a: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auf dem Boden stehen, auf den Boden stellen</a:t>
                      </a:r>
                      <a:endParaRPr lang="cs-CZ" sz="2000"/>
                    </a:p>
                  </a:txBody>
                  <a:tcPr/>
                </a:tc>
              </a:tr>
              <a:tr h="493635">
                <a:tc>
                  <a:txBody>
                    <a:bodyPr/>
                    <a:lstStyle/>
                    <a:p>
                      <a:r>
                        <a:rPr lang="cs-CZ" sz="2000" b="1" smtClean="0"/>
                        <a:t>in   </a:t>
                      </a:r>
                      <a:r>
                        <a:rPr lang="cs-CZ" sz="2000" b="0" i="1" smtClean="0"/>
                        <a:t>-  v, do, na</a:t>
                      </a: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in der Stadt sein, in die Stadt gehen</a:t>
                      </a:r>
                      <a:endParaRPr lang="cs-CZ" sz="2000"/>
                    </a:p>
                  </a:txBody>
                  <a:tcPr/>
                </a:tc>
              </a:tr>
              <a:tr h="493635">
                <a:tc>
                  <a:txBody>
                    <a:bodyPr/>
                    <a:lstStyle/>
                    <a:p>
                      <a:r>
                        <a:rPr lang="cs-CZ" sz="2000" b="1" smtClean="0"/>
                        <a:t>hinter </a:t>
                      </a:r>
                      <a:r>
                        <a:rPr lang="cs-CZ" sz="2000" b="0" smtClean="0"/>
                        <a:t> </a:t>
                      </a:r>
                      <a:r>
                        <a:rPr lang="cs-CZ" sz="2000" b="0" i="1" smtClean="0"/>
                        <a:t>- za</a:t>
                      </a:r>
                      <a:endParaRPr lang="cs-CZ" sz="2000" b="1" i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Er sitzt hinter mir. Setz dich hinter mich.</a:t>
                      </a:r>
                      <a:endParaRPr lang="cs-CZ" sz="2000"/>
                    </a:p>
                  </a:txBody>
                  <a:tcPr/>
                </a:tc>
              </a:tr>
              <a:tr h="493635">
                <a:tc>
                  <a:txBody>
                    <a:bodyPr/>
                    <a:lstStyle/>
                    <a:p>
                      <a:r>
                        <a:rPr lang="cs-CZ" sz="2000" b="1" smtClean="0"/>
                        <a:t>neben  - </a:t>
                      </a:r>
                      <a:r>
                        <a:rPr lang="cs-CZ" sz="2000" b="0" i="1" smtClean="0"/>
                        <a:t>vedle</a:t>
                      </a: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neben dem Haus stehen, neben das Haus fahren</a:t>
                      </a:r>
                      <a:endParaRPr lang="cs-CZ" sz="2000"/>
                    </a:p>
                  </a:txBody>
                  <a:tcPr/>
                </a:tc>
              </a:tr>
              <a:tr h="493635">
                <a:tc>
                  <a:txBody>
                    <a:bodyPr/>
                    <a:lstStyle/>
                    <a:p>
                      <a:r>
                        <a:rPr lang="cs-CZ" sz="2000" b="1" smtClean="0"/>
                        <a:t>unter  - </a:t>
                      </a:r>
                      <a:r>
                        <a:rPr lang="cs-CZ" sz="2000" b="0" i="1" smtClean="0"/>
                        <a:t>pod, mezi (více)</a:t>
                      </a:r>
                      <a:endParaRPr lang="cs-CZ" sz="2000" b="1" i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unter den Kindern, unter die Kinder kommen</a:t>
                      </a:r>
                      <a:endParaRPr lang="cs-CZ" sz="2000"/>
                    </a:p>
                  </a:txBody>
                  <a:tcPr/>
                </a:tc>
              </a:tr>
              <a:tr h="493635">
                <a:tc>
                  <a:txBody>
                    <a:bodyPr/>
                    <a:lstStyle/>
                    <a:p>
                      <a:r>
                        <a:rPr lang="cs-CZ" sz="2000" b="1" smtClean="0"/>
                        <a:t>über  -  </a:t>
                      </a:r>
                      <a:r>
                        <a:rPr lang="cs-CZ" sz="2000" b="0" i="1" smtClean="0"/>
                        <a:t>nad, přes</a:t>
                      </a: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über  dem Fluss fliegen, über die Brücke gehen</a:t>
                      </a:r>
                      <a:endParaRPr lang="cs-CZ" sz="2000"/>
                    </a:p>
                  </a:txBody>
                  <a:tcPr/>
                </a:tc>
              </a:tr>
              <a:tr h="493635">
                <a:tc>
                  <a:txBody>
                    <a:bodyPr/>
                    <a:lstStyle/>
                    <a:p>
                      <a:r>
                        <a:rPr lang="cs-CZ" sz="2000" b="1" smtClean="0"/>
                        <a:t>vor -</a:t>
                      </a:r>
                      <a:r>
                        <a:rPr lang="cs-CZ" sz="2000" b="0" i="1" smtClean="0"/>
                        <a:t>  před</a:t>
                      </a: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vor mir – přede mnou, vor dich – před tebe</a:t>
                      </a:r>
                      <a:endParaRPr lang="cs-CZ" sz="2000"/>
                    </a:p>
                  </a:txBody>
                  <a:tcPr/>
                </a:tc>
              </a:tr>
              <a:tr h="493635">
                <a:tc>
                  <a:txBody>
                    <a:bodyPr/>
                    <a:lstStyle/>
                    <a:p>
                      <a:r>
                        <a:rPr lang="cs-CZ" sz="2000" b="1" smtClean="0"/>
                        <a:t>zwischen  </a:t>
                      </a:r>
                      <a:r>
                        <a:rPr lang="cs-CZ" sz="2000" b="0" i="1" smtClean="0"/>
                        <a:t>- mezi (dvěma)</a:t>
                      </a:r>
                      <a:endParaRPr lang="cs-CZ" sz="2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zwischen 8 und 9 Uhr</a:t>
                      </a:r>
                      <a:endParaRPr lang="cs-CZ" sz="200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2595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Nejčastější předložky v časových údajích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3749040" cy="424698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ab </a:t>
            </a:r>
            <a:r>
              <a:rPr lang="cs-CZ" b="1" dirty="0" err="1" smtClean="0"/>
              <a:t>heute</a:t>
            </a:r>
            <a:endParaRPr lang="cs-CZ" b="1" dirty="0" smtClean="0"/>
          </a:p>
          <a:p>
            <a:r>
              <a:rPr lang="cs-CZ" b="1" dirty="0" smtClean="0"/>
              <a:t>bis </a:t>
            </a:r>
            <a:r>
              <a:rPr lang="cs-CZ" b="1" dirty="0" err="1" smtClean="0"/>
              <a:t>nächste</a:t>
            </a:r>
            <a:r>
              <a:rPr lang="cs-CZ" b="1" dirty="0" smtClean="0"/>
              <a:t> </a:t>
            </a:r>
            <a:r>
              <a:rPr lang="cs-CZ" b="1" dirty="0" err="1" smtClean="0"/>
              <a:t>Woche</a:t>
            </a:r>
            <a:endParaRPr lang="cs-CZ" b="1" dirty="0" smtClean="0"/>
          </a:p>
          <a:p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zwei</a:t>
            </a:r>
            <a:r>
              <a:rPr lang="cs-CZ" b="1" dirty="0" smtClean="0"/>
              <a:t> </a:t>
            </a:r>
            <a:r>
              <a:rPr lang="cs-CZ" b="1" dirty="0" err="1" smtClean="0"/>
              <a:t>Tage</a:t>
            </a:r>
            <a:endParaRPr lang="cs-CZ" b="1" dirty="0" smtClean="0"/>
          </a:p>
          <a:p>
            <a:r>
              <a:rPr lang="cs-CZ" b="1" dirty="0" smtClean="0"/>
              <a:t>um 2 Uhr</a:t>
            </a:r>
          </a:p>
          <a:p>
            <a:r>
              <a:rPr lang="cs-CZ" b="1" dirty="0" smtClean="0"/>
              <a:t>um </a:t>
            </a:r>
            <a:r>
              <a:rPr lang="cs-CZ" b="1" dirty="0" err="1" smtClean="0"/>
              <a:t>Mitternacht</a:t>
            </a:r>
            <a:endParaRPr lang="cs-CZ" b="1" dirty="0" smtClean="0"/>
          </a:p>
          <a:p>
            <a:r>
              <a:rPr lang="cs-CZ" b="1" dirty="0" err="1" smtClean="0"/>
              <a:t>seit</a:t>
            </a:r>
            <a:r>
              <a:rPr lang="cs-CZ" b="1" dirty="0" smtClean="0"/>
              <a:t> </a:t>
            </a:r>
            <a:r>
              <a:rPr lang="cs-CZ" b="1" dirty="0" err="1" smtClean="0"/>
              <a:t>gestern</a:t>
            </a:r>
            <a:endParaRPr lang="cs-CZ" b="1" dirty="0" smtClean="0"/>
          </a:p>
          <a:p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Montag</a:t>
            </a:r>
            <a:endParaRPr lang="cs-CZ" b="1" dirty="0" smtClean="0"/>
          </a:p>
          <a:p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Abend</a:t>
            </a:r>
            <a:endParaRPr lang="cs-CZ" b="1" dirty="0" smtClean="0"/>
          </a:p>
          <a:p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Wochenende</a:t>
            </a:r>
            <a:endParaRPr lang="cs-CZ" b="1" dirty="0" smtClean="0"/>
          </a:p>
          <a:p>
            <a:r>
              <a:rPr lang="cs-CZ" b="1" dirty="0" err="1" smtClean="0"/>
              <a:t>gegen</a:t>
            </a:r>
            <a:r>
              <a:rPr lang="cs-CZ" b="1" dirty="0" smtClean="0"/>
              <a:t> </a:t>
            </a:r>
            <a:r>
              <a:rPr lang="cs-CZ" b="1" dirty="0" err="1" smtClean="0"/>
              <a:t>Abend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772816"/>
            <a:ext cx="3749040" cy="4392488"/>
          </a:xfrm>
        </p:spPr>
        <p:txBody>
          <a:bodyPr>
            <a:normAutofit fontScale="92500" lnSpcReduction="10000"/>
          </a:bodyPr>
          <a:lstStyle/>
          <a:p>
            <a:r>
              <a:rPr lang="cs-CZ" i="1" dirty="0" smtClean="0"/>
              <a:t>ode dneška</a:t>
            </a:r>
          </a:p>
          <a:p>
            <a:r>
              <a:rPr lang="cs-CZ" i="1" dirty="0" smtClean="0"/>
              <a:t>do</a:t>
            </a:r>
            <a:r>
              <a:rPr lang="cs-CZ" i="1" dirty="0" smtClean="0"/>
              <a:t> </a:t>
            </a:r>
            <a:r>
              <a:rPr lang="cs-CZ" i="1" dirty="0" smtClean="0"/>
              <a:t>příštího týdne</a:t>
            </a:r>
          </a:p>
          <a:p>
            <a:r>
              <a:rPr lang="cs-CZ" i="1" dirty="0" smtClean="0"/>
              <a:t>na dva dny</a:t>
            </a:r>
          </a:p>
          <a:p>
            <a:r>
              <a:rPr lang="cs-CZ" i="1" dirty="0" smtClean="0"/>
              <a:t>ve 2 hodiny</a:t>
            </a:r>
          </a:p>
          <a:p>
            <a:r>
              <a:rPr lang="cs-CZ" i="1" dirty="0" smtClean="0"/>
              <a:t>o půlnoci</a:t>
            </a:r>
          </a:p>
          <a:p>
            <a:r>
              <a:rPr lang="cs-CZ" i="1" dirty="0" smtClean="0"/>
              <a:t>od včerejška</a:t>
            </a:r>
          </a:p>
          <a:p>
            <a:r>
              <a:rPr lang="cs-CZ" i="1" dirty="0" smtClean="0"/>
              <a:t>v pondělí</a:t>
            </a:r>
          </a:p>
          <a:p>
            <a:r>
              <a:rPr lang="cs-CZ" i="1" dirty="0" smtClean="0"/>
              <a:t>večer </a:t>
            </a:r>
          </a:p>
          <a:p>
            <a:r>
              <a:rPr lang="cs-CZ" i="1" dirty="0" smtClean="0"/>
              <a:t>o víkendu</a:t>
            </a:r>
          </a:p>
          <a:p>
            <a:r>
              <a:rPr lang="cs-CZ" i="1" dirty="0" smtClean="0"/>
              <a:t>k večeru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980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smtClean="0"/>
              <a:t>Nejčastější předložky v časových údajích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3749040" cy="4246984"/>
          </a:xfrm>
        </p:spPr>
        <p:txBody>
          <a:bodyPr>
            <a:normAutofit/>
          </a:bodyPr>
          <a:lstStyle/>
          <a:p>
            <a:r>
              <a:rPr lang="cs-CZ" b="1" smtClean="0"/>
              <a:t>im Herbst</a:t>
            </a:r>
          </a:p>
          <a:p>
            <a:r>
              <a:rPr lang="cs-CZ" b="1" smtClean="0"/>
              <a:t>im April</a:t>
            </a:r>
          </a:p>
          <a:p>
            <a:r>
              <a:rPr lang="cs-CZ" b="1" smtClean="0"/>
              <a:t>in den Ferien</a:t>
            </a:r>
          </a:p>
          <a:p>
            <a:r>
              <a:rPr lang="cs-CZ" b="1" smtClean="0"/>
              <a:t>in zwei Tagen</a:t>
            </a:r>
          </a:p>
          <a:p>
            <a:r>
              <a:rPr lang="cs-CZ" b="1" smtClean="0"/>
              <a:t>von drei bis vier</a:t>
            </a:r>
          </a:p>
          <a:p>
            <a:r>
              <a:rPr lang="cs-CZ" b="1" smtClean="0"/>
              <a:t>vor einer Woche</a:t>
            </a:r>
          </a:p>
          <a:p>
            <a:r>
              <a:rPr lang="cs-CZ" b="1" smtClean="0"/>
              <a:t>zu Weihnachten</a:t>
            </a:r>
          </a:p>
          <a:p>
            <a:r>
              <a:rPr lang="cs-CZ" b="1" smtClean="0"/>
              <a:t>in der Nacht</a:t>
            </a:r>
            <a:endParaRPr lang="cs-CZ" b="1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772816"/>
            <a:ext cx="3749040" cy="4392488"/>
          </a:xfrm>
        </p:spPr>
        <p:txBody>
          <a:bodyPr>
            <a:normAutofit/>
          </a:bodyPr>
          <a:lstStyle/>
          <a:p>
            <a:r>
              <a:rPr lang="cs-CZ" i="1" smtClean="0"/>
              <a:t>na podzim</a:t>
            </a:r>
          </a:p>
          <a:p>
            <a:r>
              <a:rPr lang="cs-CZ" i="1" smtClean="0"/>
              <a:t>v dubnu</a:t>
            </a:r>
          </a:p>
          <a:p>
            <a:r>
              <a:rPr lang="cs-CZ" i="1" smtClean="0"/>
              <a:t>o prázdninách</a:t>
            </a:r>
          </a:p>
          <a:p>
            <a:r>
              <a:rPr lang="cs-CZ" i="1" smtClean="0"/>
              <a:t>za dva dny</a:t>
            </a:r>
          </a:p>
          <a:p>
            <a:r>
              <a:rPr lang="cs-CZ" i="1" smtClean="0"/>
              <a:t>od tří do čtyř</a:t>
            </a:r>
          </a:p>
          <a:p>
            <a:r>
              <a:rPr lang="cs-CZ" i="1" smtClean="0"/>
              <a:t>před týdnem</a:t>
            </a:r>
          </a:p>
          <a:p>
            <a:r>
              <a:rPr lang="cs-CZ" i="1" smtClean="0"/>
              <a:t>o Vánocích</a:t>
            </a:r>
          </a:p>
          <a:p>
            <a:r>
              <a:rPr lang="cs-CZ" i="1" smtClean="0"/>
              <a:t>v noci</a:t>
            </a:r>
          </a:p>
        </p:txBody>
      </p:sp>
    </p:spTree>
    <p:extLst>
      <p:ext uri="{BB962C8B-B14F-4D97-AF65-F5344CB8AC3E}">
        <p14:creationId xmlns:p14="http://schemas.microsoft.com/office/powerpoint/2010/main" val="255180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smtClean="0"/>
              <a:t>Doplň vhodnou předložku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789512"/>
          </a:xfrm>
        </p:spPr>
        <p:txBody>
          <a:bodyPr>
            <a:normAutofit/>
          </a:bodyPr>
          <a:lstStyle/>
          <a:p>
            <a:r>
              <a:rPr lang="cs-CZ" smtClean="0"/>
              <a:t>Wann stehst du morgen auf ?  - (7.00 Uhr)</a:t>
            </a:r>
          </a:p>
          <a:p>
            <a:r>
              <a:rPr lang="cs-CZ" smtClean="0"/>
              <a:t>Wann gehst du nicht zur Schule ? –  ( Samstag und Sonntag)</a:t>
            </a:r>
          </a:p>
          <a:p>
            <a:r>
              <a:rPr lang="cs-CZ" smtClean="0"/>
              <a:t>Wann machen wir einen Ausflug ? –</a:t>
            </a:r>
            <a:r>
              <a:rPr lang="cs-CZ" smtClean="0">
                <a:solidFill>
                  <a:srgbClr val="FF0000"/>
                </a:solidFill>
              </a:rPr>
              <a:t>   </a:t>
            </a:r>
            <a:r>
              <a:rPr lang="cs-CZ" smtClean="0"/>
              <a:t>(zwei Tage)</a:t>
            </a:r>
          </a:p>
          <a:p>
            <a:r>
              <a:rPr lang="cs-CZ" smtClean="0"/>
              <a:t>Seit wann wohnen Sie hier ? –  (ein Jahr)</a:t>
            </a:r>
          </a:p>
          <a:p>
            <a:r>
              <a:rPr lang="cs-CZ" smtClean="0"/>
              <a:t>Wann fährst du zu deinen Großeltern ? – </a:t>
            </a:r>
            <a:r>
              <a:rPr lang="cs-CZ"/>
              <a:t>(</a:t>
            </a:r>
            <a:r>
              <a:rPr lang="cs-CZ" smtClean="0"/>
              <a:t> Wochenende)</a:t>
            </a:r>
          </a:p>
          <a:p>
            <a:r>
              <a:rPr lang="cs-CZ" smtClean="0"/>
              <a:t>Wann habt ihr Zeit ? – </a:t>
            </a:r>
            <a:r>
              <a:rPr lang="cs-CZ"/>
              <a:t>(</a:t>
            </a:r>
            <a:r>
              <a:rPr lang="cs-CZ" smtClean="0"/>
              <a:t> Nachmittag)</a:t>
            </a:r>
          </a:p>
          <a:p>
            <a:r>
              <a:rPr lang="cs-CZ" smtClean="0"/>
              <a:t>Wohin gehst du jetzt ? –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(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die Küche)</a:t>
            </a:r>
          </a:p>
          <a:p>
            <a:r>
              <a:rPr lang="cs-CZ" smtClean="0"/>
              <a:t>Ich komme ___ meiner Schwester und ___ ihrem Freund.</a:t>
            </a:r>
          </a:p>
          <a:p>
            <a:r>
              <a:rPr lang="cs-CZ" smtClean="0"/>
              <a:t>Klaus kauft ein Geschenk ___ seine Oma.</a:t>
            </a:r>
          </a:p>
          <a:p>
            <a:r>
              <a:rPr lang="cs-CZ" smtClean="0"/>
              <a:t>____ gestern haben wir Ferien.</a:t>
            </a:r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55043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31224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smtClean="0"/>
              <a:t>Doplň vhodnou předložku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003232" cy="4789512"/>
          </a:xfrm>
        </p:spPr>
        <p:txBody>
          <a:bodyPr>
            <a:normAutofit/>
          </a:bodyPr>
          <a:lstStyle/>
          <a:p>
            <a:r>
              <a:rPr lang="cs-CZ" smtClean="0"/>
              <a:t>Wann stehst du morgen auf ?  -  </a:t>
            </a:r>
            <a:r>
              <a:rPr lang="cs-CZ" smtClean="0">
                <a:solidFill>
                  <a:srgbClr val="FF0000"/>
                </a:solidFill>
              </a:rPr>
              <a:t>Um</a:t>
            </a:r>
            <a:r>
              <a:rPr lang="cs-CZ" smtClean="0"/>
              <a:t> 7.00 Uhr.</a:t>
            </a:r>
          </a:p>
          <a:p>
            <a:r>
              <a:rPr lang="cs-CZ" smtClean="0"/>
              <a:t>Wann gehst du nicht zur Schule ? – </a:t>
            </a:r>
            <a:r>
              <a:rPr lang="cs-CZ" smtClean="0">
                <a:solidFill>
                  <a:srgbClr val="FF0000"/>
                </a:solidFill>
              </a:rPr>
              <a:t>Am</a:t>
            </a:r>
            <a:r>
              <a:rPr lang="cs-CZ" smtClean="0"/>
              <a:t> Samstag und Sonntag.</a:t>
            </a:r>
          </a:p>
          <a:p>
            <a:r>
              <a:rPr lang="cs-CZ" smtClean="0"/>
              <a:t>Wann machen wir einen Ausflug ? –</a:t>
            </a:r>
            <a:r>
              <a:rPr lang="cs-CZ" smtClean="0">
                <a:solidFill>
                  <a:srgbClr val="FF0000"/>
                </a:solidFill>
              </a:rPr>
              <a:t> In </a:t>
            </a:r>
            <a:r>
              <a:rPr lang="cs-CZ" smtClean="0"/>
              <a:t>zwei Tagen.</a:t>
            </a:r>
          </a:p>
          <a:p>
            <a:r>
              <a:rPr lang="cs-CZ" smtClean="0"/>
              <a:t>Seit wann wohnen Sie hier ? – </a:t>
            </a:r>
            <a:r>
              <a:rPr lang="cs-CZ" smtClean="0">
                <a:solidFill>
                  <a:srgbClr val="FF0000"/>
                </a:solidFill>
              </a:rPr>
              <a:t>Seit</a:t>
            </a:r>
            <a:r>
              <a:rPr lang="cs-CZ" smtClean="0"/>
              <a:t> einem Jahr.</a:t>
            </a:r>
          </a:p>
          <a:p>
            <a:r>
              <a:rPr lang="cs-CZ" smtClean="0"/>
              <a:t>Wann fährst du zu deinen Großeltern ? – </a:t>
            </a:r>
            <a:r>
              <a:rPr lang="cs-CZ" smtClean="0">
                <a:solidFill>
                  <a:srgbClr val="FF0000"/>
                </a:solidFill>
              </a:rPr>
              <a:t>Am</a:t>
            </a:r>
            <a:r>
              <a:rPr lang="cs-CZ" smtClean="0"/>
              <a:t> Wochenende.</a:t>
            </a:r>
          </a:p>
          <a:p>
            <a:r>
              <a:rPr lang="cs-CZ" smtClean="0"/>
              <a:t>Wann habt ihr Zeit ? – </a:t>
            </a:r>
            <a:r>
              <a:rPr lang="cs-CZ" smtClean="0">
                <a:solidFill>
                  <a:srgbClr val="FF0000"/>
                </a:solidFill>
              </a:rPr>
              <a:t>Am</a:t>
            </a:r>
            <a:r>
              <a:rPr lang="cs-CZ" smtClean="0"/>
              <a:t> Nachmittag.</a:t>
            </a:r>
          </a:p>
          <a:p>
            <a:r>
              <a:rPr lang="cs-CZ" smtClean="0"/>
              <a:t>Wohin gehst du jetzt ? –</a:t>
            </a:r>
            <a:r>
              <a:rPr lang="cs-CZ" smtClean="0">
                <a:solidFill>
                  <a:srgbClr val="FF0000"/>
                </a:solidFill>
              </a:rPr>
              <a:t> In </a:t>
            </a:r>
            <a:r>
              <a:rPr lang="cs-CZ" smtClean="0"/>
              <a:t>die Küche.</a:t>
            </a:r>
          </a:p>
          <a:p>
            <a:r>
              <a:rPr lang="cs-CZ" smtClean="0"/>
              <a:t>Ich komme </a:t>
            </a:r>
            <a:r>
              <a:rPr lang="cs-CZ" smtClean="0">
                <a:solidFill>
                  <a:srgbClr val="FF0000"/>
                </a:solidFill>
              </a:rPr>
              <a:t>mit</a:t>
            </a:r>
            <a:r>
              <a:rPr lang="cs-CZ" smtClean="0"/>
              <a:t> meiner Schwester und </a:t>
            </a:r>
            <a:r>
              <a:rPr lang="cs-CZ" smtClean="0">
                <a:solidFill>
                  <a:srgbClr val="FF0000"/>
                </a:solidFill>
              </a:rPr>
              <a:t>mit</a:t>
            </a:r>
            <a:r>
              <a:rPr lang="cs-CZ" smtClean="0"/>
              <a:t> ihrem Freund.</a:t>
            </a:r>
          </a:p>
          <a:p>
            <a:r>
              <a:rPr lang="cs-CZ" smtClean="0"/>
              <a:t>Klaus kauft ein Geschenk </a:t>
            </a:r>
            <a:r>
              <a:rPr lang="cs-CZ" smtClean="0">
                <a:solidFill>
                  <a:srgbClr val="FF0000"/>
                </a:solidFill>
              </a:rPr>
              <a:t>für</a:t>
            </a:r>
            <a:r>
              <a:rPr lang="cs-CZ" smtClean="0"/>
              <a:t> seine Oma.</a:t>
            </a:r>
          </a:p>
          <a:p>
            <a:r>
              <a:rPr lang="cs-CZ" smtClean="0">
                <a:solidFill>
                  <a:srgbClr val="FF0000"/>
                </a:solidFill>
              </a:rPr>
              <a:t>Seit</a:t>
            </a:r>
            <a:r>
              <a:rPr lang="cs-CZ" smtClean="0"/>
              <a:t> gestern haben wir Ferien.</a:t>
            </a:r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18074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1528</TotalTime>
  <Words>932</Words>
  <Application>Microsoft Office PowerPoint</Application>
  <PresentationFormat>Předvádění na obrazovce (4:3)</PresentationFormat>
  <Paragraphs>133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Prezentace aplikace PowerPoint</vt:lpstr>
      <vt:lpstr>Prezentace aplikace PowerPoint</vt:lpstr>
      <vt:lpstr>Předložky se 4. pádem</vt:lpstr>
      <vt:lpstr>Předložky  se 3. pádem</vt:lpstr>
      <vt:lpstr>Předložky se 3. a 4. pádem</vt:lpstr>
      <vt:lpstr>Nejčastější předložky v časových údajích</vt:lpstr>
      <vt:lpstr>Nejčastější předložky v časových údajích</vt:lpstr>
      <vt:lpstr>Doplň vhodnou předložku</vt:lpstr>
      <vt:lpstr>Doplň vhodnou předložku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User</cp:lastModifiedBy>
  <cp:revision>144</cp:revision>
  <dcterms:created xsi:type="dcterms:W3CDTF">2012-10-28T12:20:09Z</dcterms:created>
  <dcterms:modified xsi:type="dcterms:W3CDTF">2013-07-24T13:17:45Z</dcterms:modified>
</cp:coreProperties>
</file>