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8632" autoAdjust="0"/>
  </p:normalViewPr>
  <p:slideViewPr>
    <p:cSldViewPr>
      <p:cViewPr varScale="1">
        <p:scale>
          <a:sx n="63" d="100"/>
          <a:sy n="63" d="100"/>
        </p:scale>
        <p:origin x="-15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_2_17_Skloňování přídavných jmen</a:t>
            </a:r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17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Anotace</a:t>
            </a:r>
            <a:r>
              <a:rPr lang="cs-CZ" smtClean="0">
                <a:latin typeface="Book Antiqua" pitchFamily="18" charset="0"/>
              </a:rPr>
              <a:t>: Skloňování přídavných jmen po členu určitém a neurčitém</a:t>
            </a:r>
          </a:p>
          <a:p>
            <a:r>
              <a:rPr lang="cs-CZ" smtClean="0">
                <a:latin typeface="Book Antiqua" pitchFamily="18" charset="0"/>
              </a:rPr>
              <a:t>Očekávaný </a:t>
            </a:r>
            <a:r>
              <a:rPr lang="cs-CZ" dirty="0" smtClean="0">
                <a:latin typeface="Book Antiqua" pitchFamily="18" charset="0"/>
              </a:rPr>
              <a:t>výstup</a:t>
            </a:r>
            <a:r>
              <a:rPr lang="cs-CZ" smtClean="0">
                <a:latin typeface="Book Antiqua" pitchFamily="18" charset="0"/>
              </a:rPr>
              <a:t>: Žáci dokáží používat správné koncovky přídavných jmen v přívlastku</a:t>
            </a:r>
          </a:p>
          <a:p>
            <a:r>
              <a:rPr lang="cs-CZ" smtClean="0">
                <a:latin typeface="Book Antiqua" pitchFamily="18" charset="0"/>
              </a:rPr>
              <a:t>Druh učebního materiálu: prezentace</a:t>
            </a:r>
          </a:p>
          <a:p>
            <a:r>
              <a:rPr lang="cs-CZ" smtClean="0">
                <a:latin typeface="Book Antiqua" pitchFamily="18" charset="0"/>
              </a:rPr>
              <a:t>Typická </a:t>
            </a:r>
            <a:r>
              <a:rPr lang="cs-CZ" dirty="0" smtClean="0">
                <a:latin typeface="Book Antiqua" pitchFamily="18" charset="0"/>
              </a:rPr>
              <a:t>věková skupina: 13 </a:t>
            </a:r>
            <a:r>
              <a:rPr lang="cs-CZ" smtClean="0">
                <a:latin typeface="Book Antiqua" pitchFamily="18" charset="0"/>
              </a:rPr>
              <a:t>– 15 </a:t>
            </a:r>
            <a:r>
              <a:rPr lang="cs-CZ" dirty="0" smtClean="0">
                <a:latin typeface="Book Antiqua" pitchFamily="18" charset="0"/>
              </a:rPr>
              <a:t>let</a:t>
            </a:r>
          </a:p>
          <a:p>
            <a:r>
              <a:rPr lang="cs-CZ" dirty="0" smtClean="0">
                <a:latin typeface="Book Antiqua" pitchFamily="18" charset="0"/>
              </a:rPr>
              <a:t>Klíčová slova</a:t>
            </a:r>
            <a:r>
              <a:rPr lang="cs-CZ" smtClean="0">
                <a:latin typeface="Book Antiqua" pitchFamily="18" charset="0"/>
              </a:rPr>
              <a:t>: der kleine Hund, ein kleiner Hund,..</a:t>
            </a:r>
          </a:p>
          <a:p>
            <a:r>
              <a:rPr lang="cs-CZ" smtClean="0">
                <a:latin typeface="Book Antiqua" pitchFamily="18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Žáci si uvědomí, že základní tvar přídavného jména ( bez koncovek) se vyskytuje ve jmenném přísudku a jako příslovečné určení.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V přívlastku se při skloňování mění v souladu s rodem, číslem a pádem podstatného jména.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Koncovky se liší ještě podle toho, zda je spojeno se členem určitým, neurčitým , či zda stojí bez členu.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 Skloňování přídavných jmen po členu určitém</a:t>
            </a:r>
            <a:endParaRPr lang="cs-CZ" sz="2800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58575321"/>
              </p:ext>
            </p:extLst>
          </p:nvPr>
        </p:nvGraphicFramePr>
        <p:xfrm>
          <a:off x="683568" y="1700808"/>
          <a:ext cx="7993064" cy="3960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66"/>
                <a:gridCol w="2034554"/>
                <a:gridCol w="1961978"/>
                <a:gridCol w="199826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2800" smtClean="0"/>
                        <a:t>Sg.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M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F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N</a:t>
                      </a:r>
                      <a:endParaRPr lang="cs-CZ" sz="36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Nom.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der alte Hund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weiße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das gute Buch</a:t>
                      </a:r>
                      <a:endParaRPr lang="cs-CZ" sz="20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Gen.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des alten Hundes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der weißen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des guten Buchs</a:t>
                      </a:r>
                      <a:endParaRPr lang="cs-CZ" sz="20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Dat.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dem alten Hund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der weißen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dem guten</a:t>
                      </a:r>
                      <a:r>
                        <a:rPr lang="cs-CZ" sz="2000" baseline="0" smtClean="0"/>
                        <a:t> Buch</a:t>
                      </a:r>
                      <a:endParaRPr lang="cs-CZ" sz="20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Akk.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den alten Hund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weiße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das gute Buch</a:t>
                      </a:r>
                      <a:endParaRPr lang="cs-CZ" sz="200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06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přídavných jmen po členu určitém</a:t>
            </a:r>
            <a:endParaRPr lang="cs-CZ" sz="2800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40649893"/>
              </p:ext>
            </p:extLst>
          </p:nvPr>
        </p:nvGraphicFramePr>
        <p:xfrm>
          <a:off x="683568" y="1700808"/>
          <a:ext cx="7993064" cy="3960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66"/>
                <a:gridCol w="2034554"/>
                <a:gridCol w="1961978"/>
                <a:gridCol w="199826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2800" smtClean="0"/>
                        <a:t>Pl.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M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F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N</a:t>
                      </a:r>
                      <a:endParaRPr lang="cs-CZ" sz="36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Nom.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alten</a:t>
                      </a:r>
                      <a:r>
                        <a:rPr lang="cs-CZ" sz="2000" baseline="0" smtClean="0"/>
                        <a:t> </a:t>
                      </a:r>
                      <a:r>
                        <a:rPr lang="cs-CZ" sz="2000" smtClean="0"/>
                        <a:t> Hunde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weißen Katzen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guten Bücher</a:t>
                      </a:r>
                      <a:endParaRPr lang="cs-CZ" sz="20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Gen.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der alten Hunde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der weißen Katzen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der guten Bücher</a:t>
                      </a:r>
                      <a:endParaRPr lang="cs-CZ" sz="20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Dat.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den alten Hunden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den weißen Katzen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den guten</a:t>
                      </a:r>
                      <a:r>
                        <a:rPr lang="cs-CZ" sz="2000" baseline="0" smtClean="0"/>
                        <a:t> Büchern</a:t>
                      </a:r>
                      <a:endParaRPr lang="cs-CZ" sz="20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000" smtClean="0"/>
                        <a:t>Akk.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alten Hunde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weißen Katzen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die guten Bücher</a:t>
                      </a:r>
                      <a:endParaRPr lang="cs-CZ" sz="200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530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Skloňování – typ A</a:t>
            </a:r>
            <a:endParaRPr lang="cs-CZ" sz="320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35134116"/>
              </p:ext>
            </p:extLst>
          </p:nvPr>
        </p:nvGraphicFramePr>
        <p:xfrm>
          <a:off x="899592" y="1916832"/>
          <a:ext cx="3764485" cy="3828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2897"/>
                <a:gridCol w="752897"/>
                <a:gridCol w="752897"/>
                <a:gridCol w="752897"/>
                <a:gridCol w="752897"/>
              </a:tblGrid>
              <a:tr h="7353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F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Pl.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1.p.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smtClean="0">
                          <a:ln>
                            <a:solidFill>
                              <a:schemeClr val="tx1"/>
                            </a:solidFill>
                          </a:ln>
                          <a:latin typeface="+mj-lt"/>
                        </a:rPr>
                        <a:t>-e</a:t>
                      </a:r>
                      <a:endParaRPr lang="cs-CZ" sz="3600" b="0">
                        <a:ln>
                          <a:solidFill>
                            <a:schemeClr val="tx1"/>
                          </a:solidFill>
                        </a:ln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smtClean="0">
                          <a:latin typeface="+mj-lt"/>
                        </a:rPr>
                        <a:t>-e</a:t>
                      </a:r>
                      <a:endParaRPr lang="cs-CZ" sz="3600" b="1">
                        <a:latin typeface="+mj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smtClean="0">
                          <a:latin typeface="+mj-lt"/>
                        </a:rPr>
                        <a:t>-e</a:t>
                      </a:r>
                      <a:endParaRPr lang="cs-CZ" sz="3600" b="1">
                        <a:latin typeface="+mj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2.p.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3.p.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-</a:t>
                      </a:r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4.p.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smtClean="0">
                          <a:latin typeface="+mj-lt"/>
                        </a:rPr>
                        <a:t>-e</a:t>
                      </a:r>
                      <a:endParaRPr lang="cs-CZ" sz="3600" b="1"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smtClean="0">
                          <a:latin typeface="+mj-lt"/>
                        </a:rPr>
                        <a:t>-e</a:t>
                      </a:r>
                      <a:endParaRPr lang="cs-CZ" sz="3600" b="1">
                        <a:latin typeface="+mj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772816"/>
            <a:ext cx="3749040" cy="4536504"/>
          </a:xfrm>
        </p:spPr>
        <p:txBody>
          <a:bodyPr>
            <a:normAutofit/>
          </a:bodyPr>
          <a:lstStyle/>
          <a:p>
            <a:r>
              <a:rPr lang="cs-CZ" sz="2400" smtClean="0">
                <a:latin typeface="Book Antiqua" pitchFamily="18" charset="0"/>
              </a:rPr>
              <a:t>Podle stejného typu se skloňují přídavná jména po zájmenech</a:t>
            </a:r>
          </a:p>
          <a:p>
            <a:r>
              <a:rPr lang="cs-CZ" b="1" smtClean="0">
                <a:latin typeface="Book Antiqua" pitchFamily="18" charset="0"/>
              </a:rPr>
              <a:t>- dieser</a:t>
            </a:r>
          </a:p>
          <a:p>
            <a:r>
              <a:rPr lang="cs-CZ" b="1" smtClean="0">
                <a:latin typeface="Book Antiqua" pitchFamily="18" charset="0"/>
              </a:rPr>
              <a:t>- jener</a:t>
            </a:r>
          </a:p>
          <a:p>
            <a:r>
              <a:rPr lang="cs-CZ" b="1" smtClean="0">
                <a:latin typeface="Book Antiqua" pitchFamily="18" charset="0"/>
              </a:rPr>
              <a:t>- jeder</a:t>
            </a:r>
          </a:p>
          <a:p>
            <a:r>
              <a:rPr lang="cs-CZ" b="1" smtClean="0">
                <a:latin typeface="Book Antiqua" pitchFamily="18" charset="0"/>
              </a:rPr>
              <a:t>- welcher</a:t>
            </a:r>
          </a:p>
          <a:p>
            <a:r>
              <a:rPr lang="cs-CZ" b="1" smtClean="0">
                <a:latin typeface="Book Antiqua" pitchFamily="18" charset="0"/>
              </a:rPr>
              <a:t>- alle </a:t>
            </a:r>
            <a:r>
              <a:rPr lang="cs-CZ" sz="1600" smtClean="0">
                <a:latin typeface="Book Antiqua" pitchFamily="18" charset="0"/>
              </a:rPr>
              <a:t> v mn.č.</a:t>
            </a:r>
            <a:endParaRPr lang="cs-CZ" b="1" smtClean="0">
              <a:latin typeface="Book Antiqua" pitchFamily="18" charset="0"/>
            </a:endParaRPr>
          </a:p>
          <a:p>
            <a:r>
              <a:rPr lang="cs-CZ" b="1" smtClean="0">
                <a:latin typeface="Book Antiqua" pitchFamily="18" charset="0"/>
              </a:rPr>
              <a:t>- beide  </a:t>
            </a:r>
            <a:r>
              <a:rPr lang="cs-CZ" sz="1600" smtClean="0">
                <a:latin typeface="Book Antiqua" pitchFamily="18" charset="0"/>
              </a:rPr>
              <a:t>v mn.č.</a:t>
            </a:r>
            <a:endParaRPr lang="cs-CZ" smtClean="0">
              <a:latin typeface="Book Antiqua" pitchFamily="18" charset="0"/>
            </a:endParaRPr>
          </a:p>
          <a:p>
            <a:r>
              <a:rPr lang="cs-CZ" b="1" smtClean="0">
                <a:latin typeface="Book Antiqua" pitchFamily="18" charset="0"/>
              </a:rPr>
              <a:t>- solche</a:t>
            </a:r>
            <a:r>
              <a:rPr lang="cs-CZ" sz="1600" smtClean="0">
                <a:latin typeface="Book Antiqua" pitchFamily="18" charset="0"/>
              </a:rPr>
              <a:t>   v mn.č.</a:t>
            </a:r>
            <a:endParaRPr lang="cs-CZ" b="1" smtClean="0">
              <a:latin typeface="Book Antiqua" pitchFamily="18" charset="0"/>
            </a:endParaRPr>
          </a:p>
          <a:p>
            <a:endParaRPr lang="cs-CZ" b="1" smtClean="0">
              <a:latin typeface="Book Antiqua" pitchFamily="18" charset="0"/>
            </a:endParaRPr>
          </a:p>
          <a:p>
            <a:endParaRPr lang="cs-CZ" b="1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485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rmAutofit fontScale="90000"/>
          </a:bodyPr>
          <a:lstStyle/>
          <a:p>
            <a:r>
              <a:rPr lang="cs-CZ" sz="31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 </a:t>
            </a:r>
            <a:r>
              <a:rPr lang="cs-CZ" sz="31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přídavných jmen po členu</a:t>
            </a:r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neurčitém</a:t>
            </a:r>
            <a:endParaRPr lang="cs-CZ" sz="310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726727866"/>
              </p:ext>
            </p:extLst>
          </p:nvPr>
        </p:nvGraphicFramePr>
        <p:xfrm>
          <a:off x="611188" y="1844676"/>
          <a:ext cx="7993064" cy="38742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66"/>
                <a:gridCol w="1998266"/>
                <a:gridCol w="1998266"/>
                <a:gridCol w="1998266"/>
              </a:tblGrid>
              <a:tr h="763314">
                <a:tc>
                  <a:txBody>
                    <a:bodyPr/>
                    <a:lstStyle/>
                    <a:p>
                      <a:r>
                        <a:rPr lang="cs-CZ" sz="3600" smtClean="0"/>
                        <a:t>Sg.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M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F</a:t>
                      </a:r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N</a:t>
                      </a:r>
                      <a:endParaRPr lang="cs-CZ" sz="3600"/>
                    </a:p>
                  </a:txBody>
                  <a:tcPr/>
                </a:tc>
              </a:tr>
              <a:tr h="821010">
                <a:tc>
                  <a:txBody>
                    <a:bodyPr/>
                    <a:lstStyle/>
                    <a:p>
                      <a:r>
                        <a:rPr lang="cs-CZ" smtClean="0"/>
                        <a:t>Nom.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 alter Hund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 weiße</a:t>
                      </a:r>
                      <a:r>
                        <a:rPr lang="cs-CZ" sz="2000" baseline="0" smtClean="0"/>
                        <a:t>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 gutes Buch</a:t>
                      </a:r>
                      <a:endParaRPr lang="cs-CZ" sz="2000"/>
                    </a:p>
                  </a:txBody>
                  <a:tcPr/>
                </a:tc>
              </a:tr>
              <a:tr h="763314">
                <a:tc>
                  <a:txBody>
                    <a:bodyPr/>
                    <a:lstStyle/>
                    <a:p>
                      <a:r>
                        <a:rPr lang="cs-CZ" smtClean="0"/>
                        <a:t>Gen.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eines alten Hundes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einer weißen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eines guten Buchs</a:t>
                      </a:r>
                      <a:endParaRPr lang="cs-CZ" sz="2000"/>
                    </a:p>
                  </a:txBody>
                  <a:tcPr/>
                </a:tc>
              </a:tr>
              <a:tr h="763314">
                <a:tc>
                  <a:txBody>
                    <a:bodyPr/>
                    <a:lstStyle/>
                    <a:p>
                      <a:r>
                        <a:rPr lang="cs-CZ" smtClean="0"/>
                        <a:t>Dat.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einem alten Hund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einer weißen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einem guten Buch</a:t>
                      </a:r>
                      <a:endParaRPr lang="cs-CZ" sz="2000"/>
                    </a:p>
                  </a:txBody>
                  <a:tcPr/>
                </a:tc>
              </a:tr>
              <a:tr h="763314">
                <a:tc>
                  <a:txBody>
                    <a:bodyPr/>
                    <a:lstStyle/>
                    <a:p>
                      <a:r>
                        <a:rPr lang="cs-CZ" smtClean="0"/>
                        <a:t>Akk.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einen alten Hund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eine weiße</a:t>
                      </a:r>
                      <a:r>
                        <a:rPr lang="cs-CZ" sz="2000" baseline="0" smtClean="0"/>
                        <a:t> Katze</a:t>
                      </a: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ein gutes Buch</a:t>
                      </a:r>
                      <a:endParaRPr lang="cs-CZ" sz="200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15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Skloňování – typ B</a:t>
            </a:r>
            <a:endParaRPr lang="cs-CZ" sz="320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82531028"/>
              </p:ext>
            </p:extLst>
          </p:nvPr>
        </p:nvGraphicFramePr>
        <p:xfrm>
          <a:off x="899592" y="1916832"/>
          <a:ext cx="3764485" cy="3828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2897"/>
                <a:gridCol w="752897"/>
                <a:gridCol w="752897"/>
                <a:gridCol w="752897"/>
                <a:gridCol w="752897"/>
              </a:tblGrid>
              <a:tr h="7353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F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Pl.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1.p.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smtClean="0">
                          <a:ln>
                            <a:solidFill>
                              <a:schemeClr val="tx1"/>
                            </a:solidFill>
                          </a:ln>
                          <a:latin typeface="+mj-lt"/>
                        </a:rPr>
                        <a:t>-er</a:t>
                      </a:r>
                      <a:endParaRPr lang="cs-CZ" sz="3200" b="0">
                        <a:ln>
                          <a:solidFill>
                            <a:schemeClr val="tx1"/>
                          </a:solidFill>
                        </a:ln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smtClean="0">
                          <a:latin typeface="+mj-lt"/>
                        </a:rPr>
                        <a:t>-e</a:t>
                      </a:r>
                      <a:endParaRPr lang="cs-CZ" sz="3200" b="1">
                        <a:latin typeface="+mj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66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smtClean="0">
                          <a:latin typeface="+mj-lt"/>
                        </a:rPr>
                        <a:t>-es</a:t>
                      </a:r>
                      <a:endParaRPr lang="cs-CZ" sz="3200" b="1">
                        <a:latin typeface="+mj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2.p.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-er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3.p.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-</a:t>
                      </a:r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-en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4.p.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-en</a:t>
                      </a:r>
                      <a:endParaRPr lang="cs-CZ" sz="24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smtClean="0">
                          <a:latin typeface="+mj-lt"/>
                        </a:rPr>
                        <a:t>-e</a:t>
                      </a:r>
                      <a:endParaRPr lang="cs-CZ" sz="3200" b="1"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66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smtClean="0">
                          <a:latin typeface="+mj-lt"/>
                        </a:rPr>
                        <a:t>-es</a:t>
                      </a:r>
                      <a:endParaRPr lang="cs-CZ" sz="3200" b="1">
                        <a:latin typeface="+mj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772816"/>
            <a:ext cx="3749040" cy="4464496"/>
          </a:xfrm>
        </p:spPr>
        <p:txBody>
          <a:bodyPr>
            <a:normAutofit fontScale="85000" lnSpcReduction="20000"/>
          </a:bodyPr>
          <a:lstStyle/>
          <a:p>
            <a:r>
              <a:rPr lang="cs-CZ" smtClean="0">
                <a:latin typeface="Book Antiqua" pitchFamily="18" charset="0"/>
              </a:rPr>
              <a:t>Podle stejného typu se skloňují přídavná jména po zájmenech přivlastňovacích v čísle jednotném</a:t>
            </a:r>
          </a:p>
          <a:p>
            <a:endParaRPr lang="cs-CZ" smtClean="0">
              <a:latin typeface="Book Antiqua" pitchFamily="18" charset="0"/>
            </a:endParaRPr>
          </a:p>
          <a:p>
            <a:r>
              <a:rPr lang="cs-CZ" b="1" smtClean="0">
                <a:latin typeface="Book Antiqua" pitchFamily="18" charset="0"/>
              </a:rPr>
              <a:t>- mein</a:t>
            </a:r>
          </a:p>
          <a:p>
            <a:r>
              <a:rPr lang="cs-CZ" b="1" smtClean="0">
                <a:latin typeface="Book Antiqua" pitchFamily="18" charset="0"/>
              </a:rPr>
              <a:t>- dein</a:t>
            </a:r>
          </a:p>
          <a:p>
            <a:r>
              <a:rPr lang="cs-CZ" b="1" smtClean="0">
                <a:latin typeface="Book Antiqua" pitchFamily="18" charset="0"/>
              </a:rPr>
              <a:t>- sein </a:t>
            </a:r>
          </a:p>
          <a:p>
            <a:r>
              <a:rPr lang="cs-CZ" b="1" smtClean="0">
                <a:latin typeface="Book Antiqua" pitchFamily="18" charset="0"/>
              </a:rPr>
              <a:t>- unser</a:t>
            </a:r>
          </a:p>
          <a:p>
            <a:r>
              <a:rPr lang="cs-CZ" b="1" smtClean="0">
                <a:latin typeface="Book Antiqua" pitchFamily="18" charset="0"/>
              </a:rPr>
              <a:t>- euer</a:t>
            </a:r>
          </a:p>
          <a:p>
            <a:r>
              <a:rPr lang="cs-CZ" b="1" smtClean="0">
                <a:latin typeface="Book Antiqua" pitchFamily="18" charset="0"/>
              </a:rPr>
              <a:t>- ihr</a:t>
            </a:r>
          </a:p>
          <a:p>
            <a:r>
              <a:rPr lang="cs-CZ" b="1" smtClean="0">
                <a:latin typeface="Book Antiqua" pitchFamily="18" charset="0"/>
              </a:rPr>
              <a:t>- kein</a:t>
            </a:r>
          </a:p>
          <a:p>
            <a:endParaRPr lang="cs-CZ" b="1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26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/>
              <a:t>Skloňování  příd. jména bez členu– typ C</a:t>
            </a:r>
            <a:endParaRPr lang="cs-CZ" sz="320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03488985"/>
              </p:ext>
            </p:extLst>
          </p:nvPr>
        </p:nvGraphicFramePr>
        <p:xfrm>
          <a:off x="899592" y="1916832"/>
          <a:ext cx="3764485" cy="3828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2897"/>
                <a:gridCol w="752897"/>
                <a:gridCol w="752897"/>
                <a:gridCol w="752897"/>
                <a:gridCol w="752897"/>
              </a:tblGrid>
              <a:tr h="7353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F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Pl.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1.p.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mtClean="0">
                          <a:ln>
                            <a:solidFill>
                              <a:schemeClr val="tx1"/>
                            </a:solidFill>
                          </a:ln>
                          <a:latin typeface="+mn-lt"/>
                        </a:rPr>
                        <a:t>-er</a:t>
                      </a:r>
                      <a:endParaRPr lang="cs-CZ" sz="2400" b="0">
                        <a:ln>
                          <a:solidFill>
                            <a:schemeClr val="tx1"/>
                          </a:solidFill>
                        </a:ln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mtClean="0">
                          <a:latin typeface="+mn-lt"/>
                        </a:rPr>
                        <a:t>-e</a:t>
                      </a:r>
                      <a:endParaRPr lang="cs-CZ" sz="2400" b="0"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66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mtClean="0">
                          <a:latin typeface="+mn-lt"/>
                        </a:rPr>
                        <a:t>-es</a:t>
                      </a:r>
                      <a:endParaRPr lang="cs-CZ" sz="2400" b="0"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2.p.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-en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-er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E66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-en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-er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3.p.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-em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-er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66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-em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-en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773168">
                <a:tc>
                  <a:txBody>
                    <a:bodyPr/>
                    <a:lstStyle/>
                    <a:p>
                      <a:r>
                        <a:rPr lang="cs-CZ" smtClean="0"/>
                        <a:t>4.p.</a:t>
                      </a:r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-en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mtClean="0">
                          <a:latin typeface="+mn-lt"/>
                        </a:rPr>
                        <a:t>-e</a:t>
                      </a:r>
                      <a:endParaRPr lang="cs-CZ" sz="2400" b="0"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66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smtClean="0">
                          <a:latin typeface="+mn-lt"/>
                        </a:rPr>
                        <a:t>-es</a:t>
                      </a:r>
                      <a:endParaRPr lang="cs-CZ" sz="2400" b="1"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772816"/>
            <a:ext cx="3749040" cy="4464496"/>
          </a:xfrm>
          <a:noFill/>
        </p:spPr>
        <p:txBody>
          <a:bodyPr>
            <a:normAutofit/>
          </a:bodyPr>
          <a:lstStyle/>
          <a:p>
            <a:r>
              <a:rPr lang="cs-CZ" sz="2000" smtClean="0">
                <a:latin typeface="Book Antiqua" pitchFamily="18" charset="0"/>
              </a:rPr>
              <a:t>Podle stejného typu se skloňují přídavná jména po zájmenech </a:t>
            </a:r>
          </a:p>
          <a:p>
            <a:r>
              <a:rPr lang="cs-CZ" smtClean="0">
                <a:latin typeface="Book Antiqua" pitchFamily="18" charset="0"/>
              </a:rPr>
              <a:t>- andere</a:t>
            </a:r>
          </a:p>
          <a:p>
            <a:r>
              <a:rPr lang="cs-CZ" smtClean="0">
                <a:latin typeface="Book Antiqua" pitchFamily="18" charset="0"/>
              </a:rPr>
              <a:t>- einige</a:t>
            </a:r>
          </a:p>
          <a:p>
            <a:r>
              <a:rPr lang="cs-CZ" smtClean="0">
                <a:latin typeface="Book Antiqua" pitchFamily="18" charset="0"/>
              </a:rPr>
              <a:t>- mehrere</a:t>
            </a:r>
          </a:p>
          <a:p>
            <a:r>
              <a:rPr lang="cs-CZ" smtClean="0">
                <a:latin typeface="Book Antiqua" pitchFamily="18" charset="0"/>
              </a:rPr>
              <a:t>- viel(e)</a:t>
            </a:r>
          </a:p>
          <a:p>
            <a:r>
              <a:rPr lang="cs-CZ" smtClean="0">
                <a:latin typeface="Book Antiqua" pitchFamily="18" charset="0"/>
              </a:rPr>
              <a:t>- wenig(e)</a:t>
            </a:r>
          </a:p>
          <a:p>
            <a:r>
              <a:rPr lang="cs-CZ" smtClean="0">
                <a:latin typeface="Book Antiqua" pitchFamily="18" charset="0"/>
              </a:rPr>
              <a:t>- manch(e)</a:t>
            </a:r>
          </a:p>
          <a:p>
            <a:r>
              <a:rPr lang="cs-CZ" smtClean="0">
                <a:latin typeface="Book Antiqua" pitchFamily="18" charset="0"/>
              </a:rPr>
              <a:t>- zwei, drei</a:t>
            </a:r>
          </a:p>
          <a:p>
            <a:endParaRPr lang="cs-CZ" b="1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80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Wie ist es richtig?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Der Tisch ist klein. – </a:t>
            </a:r>
            <a:r>
              <a:rPr lang="cs-CZ" i="1" smtClean="0"/>
              <a:t>der kleine Tisch, ein kleiner Tisch</a:t>
            </a:r>
          </a:p>
          <a:p>
            <a:r>
              <a:rPr lang="cs-CZ" smtClean="0"/>
              <a:t>Das Bier ist hell. –</a:t>
            </a:r>
          </a:p>
          <a:p>
            <a:r>
              <a:rPr lang="cs-CZ" smtClean="0"/>
              <a:t>Die Frau ist hübsch. – </a:t>
            </a:r>
            <a:endParaRPr lang="cs-CZ" i="1" smtClean="0"/>
          </a:p>
          <a:p>
            <a:r>
              <a:rPr lang="cs-CZ" smtClean="0"/>
              <a:t>Die Leute sind nett. </a:t>
            </a:r>
            <a:r>
              <a:rPr lang="cs-CZ" i="1" smtClean="0"/>
              <a:t>– </a:t>
            </a:r>
          </a:p>
          <a:p>
            <a:pPr marL="0" indent="0">
              <a:buNone/>
            </a:pPr>
            <a:r>
              <a:rPr lang="cs-CZ" b="1" i="1" smtClean="0"/>
              <a:t>Was möchtest du kaufen ?</a:t>
            </a:r>
          </a:p>
          <a:p>
            <a:pPr marL="0" indent="0">
              <a:buNone/>
            </a:pPr>
            <a:r>
              <a:rPr lang="cs-CZ" smtClean="0"/>
              <a:t>deutsch-Buch-hier  - </a:t>
            </a:r>
            <a:r>
              <a:rPr lang="cs-CZ" i="1" smtClean="0"/>
              <a:t>das deutsche Buch hier</a:t>
            </a:r>
          </a:p>
          <a:p>
            <a:pPr marL="0" indent="0">
              <a:buNone/>
            </a:pPr>
            <a:r>
              <a:rPr lang="cs-CZ" smtClean="0"/>
              <a:t>gut-Schokolade-da –</a:t>
            </a:r>
          </a:p>
          <a:p>
            <a:pPr marL="0" indent="0">
              <a:buNone/>
            </a:pPr>
            <a:r>
              <a:rPr lang="cs-CZ" smtClean="0"/>
              <a:t>klein-Spielzeug-hier –</a:t>
            </a:r>
          </a:p>
          <a:p>
            <a:pPr marL="0" indent="0">
              <a:buNone/>
            </a:pPr>
            <a:r>
              <a:rPr lang="cs-CZ" smtClean="0"/>
              <a:t>modern-Fotoapparat-dort –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8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Wie ist es richtig?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Der Tisch ist klein. – </a:t>
            </a:r>
            <a:r>
              <a:rPr lang="cs-CZ" i="1" smtClean="0"/>
              <a:t>der kleine Tisch, ein kleiner Tisch</a:t>
            </a:r>
          </a:p>
          <a:p>
            <a:r>
              <a:rPr lang="cs-CZ" smtClean="0"/>
              <a:t>Das Bier ist hell. – </a:t>
            </a:r>
            <a:r>
              <a:rPr lang="cs-CZ" i="1" smtClean="0">
                <a:solidFill>
                  <a:srgbClr val="FF0000"/>
                </a:solidFill>
              </a:rPr>
              <a:t>das helle Bier, ein helles Bier</a:t>
            </a:r>
          </a:p>
          <a:p>
            <a:r>
              <a:rPr lang="cs-CZ" smtClean="0"/>
              <a:t>Die Frau ist hübsch. – </a:t>
            </a:r>
            <a:r>
              <a:rPr lang="cs-CZ" i="1" smtClean="0">
                <a:solidFill>
                  <a:srgbClr val="FF0000"/>
                </a:solidFill>
              </a:rPr>
              <a:t>die hübsche Frau, eine hübsche Frau</a:t>
            </a:r>
          </a:p>
          <a:p>
            <a:r>
              <a:rPr lang="cs-CZ" smtClean="0"/>
              <a:t>Die Leute sind nett. </a:t>
            </a:r>
            <a:r>
              <a:rPr lang="cs-CZ" i="1" smtClean="0"/>
              <a:t>– </a:t>
            </a:r>
            <a:r>
              <a:rPr lang="cs-CZ" i="1" smtClean="0">
                <a:solidFill>
                  <a:srgbClr val="FF0000"/>
                </a:solidFill>
              </a:rPr>
              <a:t>die netten Leute</a:t>
            </a:r>
          </a:p>
          <a:p>
            <a:pPr marL="0" indent="0">
              <a:buNone/>
            </a:pPr>
            <a:r>
              <a:rPr lang="cs-CZ" b="1" i="1" smtClean="0"/>
              <a:t>Was möchtest du kaufen ?</a:t>
            </a:r>
          </a:p>
          <a:p>
            <a:pPr marL="0" indent="0">
              <a:buNone/>
            </a:pPr>
            <a:r>
              <a:rPr lang="cs-CZ" smtClean="0"/>
              <a:t>deutsch-Buch-hier  - </a:t>
            </a:r>
            <a:r>
              <a:rPr lang="cs-CZ" i="1" smtClean="0"/>
              <a:t>das deutsche Buch hier</a:t>
            </a:r>
          </a:p>
          <a:p>
            <a:pPr marL="0" indent="0">
              <a:buNone/>
            </a:pPr>
            <a:r>
              <a:rPr lang="cs-CZ" smtClean="0"/>
              <a:t>gut-Schokolade-da – </a:t>
            </a:r>
            <a:r>
              <a:rPr lang="cs-CZ" i="1" smtClean="0">
                <a:solidFill>
                  <a:srgbClr val="FF0000"/>
                </a:solidFill>
              </a:rPr>
              <a:t>die gute Schokolade da</a:t>
            </a:r>
          </a:p>
          <a:p>
            <a:pPr marL="0" indent="0">
              <a:buNone/>
            </a:pPr>
            <a:r>
              <a:rPr lang="cs-CZ" smtClean="0"/>
              <a:t>klein-Spielzeug-hier –</a:t>
            </a:r>
            <a:r>
              <a:rPr lang="cs-CZ" i="1" smtClean="0">
                <a:solidFill>
                  <a:srgbClr val="FF0000"/>
                </a:solidFill>
              </a:rPr>
              <a:t>das kleine Spielzeug hier</a:t>
            </a:r>
          </a:p>
          <a:p>
            <a:pPr marL="0" indent="0">
              <a:buNone/>
            </a:pPr>
            <a:r>
              <a:rPr lang="cs-CZ" smtClean="0"/>
              <a:t>modern-Fotoapparat-dort – </a:t>
            </a:r>
            <a:r>
              <a:rPr lang="cs-CZ" i="1" smtClean="0">
                <a:solidFill>
                  <a:srgbClr val="FF0000"/>
                </a:solidFill>
              </a:rPr>
              <a:t>den modernen Fotoapparat dort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93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Wie ist es richtig?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Er wohnt bei einer jung____  Frau.</a:t>
            </a:r>
          </a:p>
          <a:p>
            <a:r>
              <a:rPr lang="cs-CZ" smtClean="0"/>
              <a:t>Was liegt auf dem klein____  Stuhl am Fenster ?</a:t>
            </a:r>
          </a:p>
          <a:p>
            <a:r>
              <a:rPr lang="cs-CZ" smtClean="0"/>
              <a:t>Die Tasche der alt___ Dame liegt dort in der Ecke.</a:t>
            </a:r>
          </a:p>
          <a:p>
            <a:r>
              <a:rPr lang="cs-CZ" smtClean="0"/>
              <a:t>Dieser fleißig___  Schüler weiß immer alles.</a:t>
            </a:r>
          </a:p>
          <a:p>
            <a:r>
              <a:rPr lang="cs-CZ" smtClean="0"/>
              <a:t>Ich trinke diesen stark___  Tee nicht.</a:t>
            </a:r>
          </a:p>
          <a:p>
            <a:r>
              <a:rPr lang="cs-CZ" smtClean="0"/>
              <a:t>Dieser rot___  Mantel gefällt mir gar nicht.</a:t>
            </a:r>
          </a:p>
          <a:p>
            <a:r>
              <a:rPr lang="cs-CZ" smtClean="0"/>
              <a:t>Ich habe sie in dem neu___  Kleid noch nicht gesehen.</a:t>
            </a:r>
          </a:p>
          <a:p>
            <a:r>
              <a:rPr lang="cs-CZ" smtClean="0"/>
              <a:t>Ute möchte einen groß___ Hund.</a:t>
            </a:r>
          </a:p>
          <a:p>
            <a:r>
              <a:rPr lang="cs-CZ" smtClean="0"/>
              <a:t>Ich habe es in einem interessant___  Buch gelesen.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27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Wie ist es richtig?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Er wohnt bei einer jung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 Frau.</a:t>
            </a:r>
          </a:p>
          <a:p>
            <a:r>
              <a:rPr lang="cs-CZ" smtClean="0"/>
              <a:t>Was liegt auf dem klein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 Stuhl am Fenster ?</a:t>
            </a:r>
          </a:p>
          <a:p>
            <a:r>
              <a:rPr lang="cs-CZ" smtClean="0"/>
              <a:t>Die Tasche der alt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Dame liegt dort in der Ecke.</a:t>
            </a:r>
          </a:p>
          <a:p>
            <a:r>
              <a:rPr lang="cs-CZ" smtClean="0"/>
              <a:t>Dieser fleißig</a:t>
            </a:r>
            <a:r>
              <a:rPr lang="cs-CZ" smtClean="0">
                <a:solidFill>
                  <a:srgbClr val="FF0000"/>
                </a:solidFill>
              </a:rPr>
              <a:t>e</a:t>
            </a:r>
            <a:r>
              <a:rPr lang="cs-CZ" smtClean="0"/>
              <a:t>  Schüler weiß immer alles.</a:t>
            </a:r>
          </a:p>
          <a:p>
            <a:r>
              <a:rPr lang="cs-CZ" smtClean="0"/>
              <a:t>Ich trinke diesen stark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 Tee nicht.</a:t>
            </a:r>
          </a:p>
          <a:p>
            <a:r>
              <a:rPr lang="cs-CZ" smtClean="0"/>
              <a:t>Dieser rot</a:t>
            </a:r>
            <a:r>
              <a:rPr lang="cs-CZ" smtClean="0">
                <a:solidFill>
                  <a:srgbClr val="FF0000"/>
                </a:solidFill>
              </a:rPr>
              <a:t>e</a:t>
            </a:r>
            <a:r>
              <a:rPr lang="cs-CZ" smtClean="0"/>
              <a:t>  Mantel gefällt mir gar nicht.</a:t>
            </a:r>
          </a:p>
          <a:p>
            <a:r>
              <a:rPr lang="cs-CZ" smtClean="0"/>
              <a:t>Ich habe sie in dem neu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Kleid noch nicht gesehen.</a:t>
            </a:r>
          </a:p>
          <a:p>
            <a:r>
              <a:rPr lang="cs-CZ" smtClean="0"/>
              <a:t>Ute möchte einen groß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Hund.</a:t>
            </a:r>
          </a:p>
          <a:p>
            <a:r>
              <a:rPr lang="cs-CZ" smtClean="0"/>
              <a:t>Ich habe es in einem interessant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r>
              <a:rPr lang="cs-CZ" smtClean="0"/>
              <a:t>  Buch gelesen.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22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1854</TotalTime>
  <Words>893</Words>
  <Application>Microsoft Office PowerPoint</Application>
  <PresentationFormat>Předvádění na obrazovce (4:3)</PresentationFormat>
  <Paragraphs>226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Prezentace aplikace PowerPoint</vt:lpstr>
      <vt:lpstr>Prezentace aplikace PowerPoint</vt:lpstr>
      <vt:lpstr>A)  Skloňování přídavných jmen po členu určitém</vt:lpstr>
      <vt:lpstr>Skloňování přídavných jmen po členu určitém</vt:lpstr>
      <vt:lpstr>Skloňování – typ A</vt:lpstr>
      <vt:lpstr>B)  Skloňování přídavných jmen po členu neurčitém</vt:lpstr>
      <vt:lpstr>Skloňování – typ B</vt:lpstr>
      <vt:lpstr>Skloňování  příd. jména bez členu– typ C</vt:lpstr>
      <vt:lpstr>Wie ist es richtig?</vt:lpstr>
      <vt:lpstr>Wie ist es richtig?</vt:lpstr>
      <vt:lpstr>Wie ist es richtig?</vt:lpstr>
      <vt:lpstr>Wie ist es richtig?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164</cp:revision>
  <dcterms:created xsi:type="dcterms:W3CDTF">2012-10-28T12:20:09Z</dcterms:created>
  <dcterms:modified xsi:type="dcterms:W3CDTF">2013-07-23T21:15:49Z</dcterms:modified>
</cp:coreProperties>
</file>