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1229859" y="742262"/>
            <a:ext cx="6603187" cy="6449317"/>
            <a:chOff x="1126" y="332"/>
            <a:chExt cx="3991" cy="3898"/>
          </a:xfrm>
        </p:grpSpPr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1126" y="332"/>
              <a:ext cx="626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1666" y="380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4647" y="113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1239" y="154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239" y="1733"/>
              <a:ext cx="513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1666" y="1781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1187" y="1905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87" y="2127"/>
              <a:ext cx="52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2063" y="2127"/>
              <a:ext cx="5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1187" y="2256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1239" y="2127"/>
              <a:ext cx="82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1239" y="2127"/>
              <a:ext cx="41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1571" y="21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2124" y="1905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2124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5057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2124" y="2320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2178" y="2063"/>
              <a:ext cx="2879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2178" y="2063"/>
              <a:ext cx="27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Gymnázium, Chomutov, Mostecká 3000, příspěvková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2178" y="2192"/>
              <a:ext cx="2879" cy="12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2178" y="2191"/>
              <a:ext cx="593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organizace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2673" y="2196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178" y="189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1178" y="1898"/>
              <a:ext cx="8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1186" y="189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1186" y="1905"/>
              <a:ext cx="931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2117" y="1905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2117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2124" y="189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2124" y="1905"/>
              <a:ext cx="2986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5110" y="189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5110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1182" y="2451"/>
              <a:ext cx="939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1178" y="1932"/>
              <a:ext cx="8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2121" y="2451"/>
              <a:ext cx="2993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2117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5110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1187" y="250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1187" y="2528"/>
              <a:ext cx="52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2063" y="2528"/>
              <a:ext cx="5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1187" y="2656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1239" y="2528"/>
              <a:ext cx="82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1239" y="2527"/>
              <a:ext cx="452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AUTOR: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1600" y="25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2124" y="2501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0" name="Rectangle 50"/>
            <p:cNvSpPr>
              <a:spLocks noChangeArrowheads="1"/>
            </p:cNvSpPr>
            <p:nvPr/>
          </p:nvSpPr>
          <p:spPr bwMode="auto">
            <a:xfrm>
              <a:off x="2124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" name="Rectangle 51"/>
            <p:cNvSpPr>
              <a:spLocks noChangeArrowheads="1"/>
            </p:cNvSpPr>
            <p:nvPr/>
          </p:nvSpPr>
          <p:spPr bwMode="auto">
            <a:xfrm>
              <a:off x="5057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2" name="Rectangle 52"/>
            <p:cNvSpPr>
              <a:spLocks noChangeArrowheads="1"/>
            </p:cNvSpPr>
            <p:nvPr/>
          </p:nvSpPr>
          <p:spPr bwMode="auto">
            <a:xfrm>
              <a:off x="2124" y="2652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3" name="Rectangle 53"/>
            <p:cNvSpPr>
              <a:spLocks noChangeArrowheads="1"/>
            </p:cNvSpPr>
            <p:nvPr/>
          </p:nvSpPr>
          <p:spPr bwMode="auto">
            <a:xfrm>
              <a:off x="2178" y="253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4" name="Rectangle 54"/>
            <p:cNvSpPr>
              <a:spLocks noChangeArrowheads="1"/>
            </p:cNvSpPr>
            <p:nvPr/>
          </p:nvSpPr>
          <p:spPr bwMode="auto">
            <a:xfrm>
              <a:off x="2178" y="2533"/>
              <a:ext cx="946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Radka Fuchsová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5" name="Rectangle 55"/>
            <p:cNvSpPr>
              <a:spLocks noChangeArrowheads="1"/>
            </p:cNvSpPr>
            <p:nvPr/>
          </p:nvSpPr>
          <p:spPr bwMode="auto">
            <a:xfrm>
              <a:off x="3019" y="2533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6" name="Rectangle 56"/>
            <p:cNvSpPr>
              <a:spLocks noChangeArrowheads="1"/>
            </p:cNvSpPr>
            <p:nvPr/>
          </p:nvSpPr>
          <p:spPr bwMode="auto">
            <a:xfrm>
              <a:off x="1178" y="2478"/>
              <a:ext cx="8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7" name="Rectangle 57"/>
            <p:cNvSpPr>
              <a:spLocks noChangeArrowheads="1"/>
            </p:cNvSpPr>
            <p:nvPr/>
          </p:nvSpPr>
          <p:spPr bwMode="auto">
            <a:xfrm>
              <a:off x="1186" y="2478"/>
              <a:ext cx="931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8" name="Rectangle 58"/>
            <p:cNvSpPr>
              <a:spLocks noChangeArrowheads="1"/>
            </p:cNvSpPr>
            <p:nvPr/>
          </p:nvSpPr>
          <p:spPr bwMode="auto">
            <a:xfrm>
              <a:off x="1186" y="2501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9" name="Rectangle 59"/>
            <p:cNvSpPr>
              <a:spLocks noChangeArrowheads="1"/>
            </p:cNvSpPr>
            <p:nvPr/>
          </p:nvSpPr>
          <p:spPr bwMode="auto">
            <a:xfrm>
              <a:off x="2124" y="2501"/>
              <a:ext cx="17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0" name="Rectangle 60"/>
            <p:cNvSpPr>
              <a:spLocks noChangeArrowheads="1"/>
            </p:cNvSpPr>
            <p:nvPr/>
          </p:nvSpPr>
          <p:spPr bwMode="auto">
            <a:xfrm>
              <a:off x="2117" y="2501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1" name="Rectangle 61"/>
            <p:cNvSpPr>
              <a:spLocks noChangeArrowheads="1"/>
            </p:cNvSpPr>
            <p:nvPr/>
          </p:nvSpPr>
          <p:spPr bwMode="auto">
            <a:xfrm>
              <a:off x="2117" y="2478"/>
              <a:ext cx="24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2" name="Rectangle 62"/>
            <p:cNvSpPr>
              <a:spLocks noChangeArrowheads="1"/>
            </p:cNvSpPr>
            <p:nvPr/>
          </p:nvSpPr>
          <p:spPr bwMode="auto">
            <a:xfrm>
              <a:off x="2141" y="2478"/>
              <a:ext cx="2969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3" name="Rectangle 63"/>
            <p:cNvSpPr>
              <a:spLocks noChangeArrowheads="1"/>
            </p:cNvSpPr>
            <p:nvPr/>
          </p:nvSpPr>
          <p:spPr bwMode="auto">
            <a:xfrm>
              <a:off x="2141" y="2501"/>
              <a:ext cx="296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4" name="Rectangle 64"/>
            <p:cNvSpPr>
              <a:spLocks noChangeArrowheads="1"/>
            </p:cNvSpPr>
            <p:nvPr/>
          </p:nvSpPr>
          <p:spPr bwMode="auto">
            <a:xfrm>
              <a:off x="5110" y="2478"/>
              <a:ext cx="7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5" name="Rectangle 65"/>
            <p:cNvSpPr>
              <a:spLocks noChangeArrowheads="1"/>
            </p:cNvSpPr>
            <p:nvPr/>
          </p:nvSpPr>
          <p:spPr bwMode="auto">
            <a:xfrm>
              <a:off x="1182" y="2656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6" name="Rectangle 66"/>
            <p:cNvSpPr>
              <a:spLocks noChangeArrowheads="1"/>
            </p:cNvSpPr>
            <p:nvPr/>
          </p:nvSpPr>
          <p:spPr bwMode="auto">
            <a:xfrm>
              <a:off x="1178" y="2528"/>
              <a:ext cx="8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7" name="Rectangle 67"/>
            <p:cNvSpPr>
              <a:spLocks noChangeArrowheads="1"/>
            </p:cNvSpPr>
            <p:nvPr/>
          </p:nvSpPr>
          <p:spPr bwMode="auto">
            <a:xfrm>
              <a:off x="2121" y="2656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8" name="Rectangle 68"/>
            <p:cNvSpPr>
              <a:spLocks noChangeArrowheads="1"/>
            </p:cNvSpPr>
            <p:nvPr/>
          </p:nvSpPr>
          <p:spPr bwMode="auto">
            <a:xfrm>
              <a:off x="2117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9" name="Rectangle 69"/>
            <p:cNvSpPr>
              <a:spLocks noChangeArrowheads="1"/>
            </p:cNvSpPr>
            <p:nvPr/>
          </p:nvSpPr>
          <p:spPr bwMode="auto">
            <a:xfrm>
              <a:off x="5110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0" name="Rectangle 70"/>
            <p:cNvSpPr>
              <a:spLocks noChangeArrowheads="1"/>
            </p:cNvSpPr>
            <p:nvPr/>
          </p:nvSpPr>
          <p:spPr bwMode="auto">
            <a:xfrm>
              <a:off x="1187" y="2690"/>
              <a:ext cx="930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1" name="Rectangle 71"/>
            <p:cNvSpPr>
              <a:spLocks noChangeArrowheads="1"/>
            </p:cNvSpPr>
            <p:nvPr/>
          </p:nvSpPr>
          <p:spPr bwMode="auto">
            <a:xfrm>
              <a:off x="1187" y="2740"/>
              <a:ext cx="52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2" name="Rectangle 72"/>
            <p:cNvSpPr>
              <a:spLocks noChangeArrowheads="1"/>
            </p:cNvSpPr>
            <p:nvPr/>
          </p:nvSpPr>
          <p:spPr bwMode="auto">
            <a:xfrm>
              <a:off x="2063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3" name="Rectangle 73"/>
            <p:cNvSpPr>
              <a:spLocks noChangeArrowheads="1"/>
            </p:cNvSpPr>
            <p:nvPr/>
          </p:nvSpPr>
          <p:spPr bwMode="auto">
            <a:xfrm>
              <a:off x="1187" y="2868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4" name="Rectangle 74"/>
            <p:cNvSpPr>
              <a:spLocks noChangeArrowheads="1"/>
            </p:cNvSpPr>
            <p:nvPr/>
          </p:nvSpPr>
          <p:spPr bwMode="auto">
            <a:xfrm>
              <a:off x="1239" y="2740"/>
              <a:ext cx="82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5" name="Rectangle 75"/>
            <p:cNvSpPr>
              <a:spLocks noChangeArrowheads="1"/>
            </p:cNvSpPr>
            <p:nvPr/>
          </p:nvSpPr>
          <p:spPr bwMode="auto">
            <a:xfrm>
              <a:off x="1239" y="2739"/>
              <a:ext cx="431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NÁZEV: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6" name="Rectangle 76"/>
            <p:cNvSpPr>
              <a:spLocks noChangeArrowheads="1"/>
            </p:cNvSpPr>
            <p:nvPr/>
          </p:nvSpPr>
          <p:spPr bwMode="auto">
            <a:xfrm>
              <a:off x="1583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7" name="Rectangle 77"/>
            <p:cNvSpPr>
              <a:spLocks noChangeArrowheads="1"/>
            </p:cNvSpPr>
            <p:nvPr/>
          </p:nvSpPr>
          <p:spPr bwMode="auto">
            <a:xfrm>
              <a:off x="2124" y="2690"/>
              <a:ext cx="2987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8" name="Rectangle 78"/>
            <p:cNvSpPr>
              <a:spLocks noChangeArrowheads="1"/>
            </p:cNvSpPr>
            <p:nvPr/>
          </p:nvSpPr>
          <p:spPr bwMode="auto">
            <a:xfrm>
              <a:off x="2124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9" name="Rectangle 79"/>
            <p:cNvSpPr>
              <a:spLocks noChangeArrowheads="1"/>
            </p:cNvSpPr>
            <p:nvPr/>
          </p:nvSpPr>
          <p:spPr bwMode="auto">
            <a:xfrm>
              <a:off x="5057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0" name="Rectangle 80"/>
            <p:cNvSpPr>
              <a:spLocks noChangeArrowheads="1"/>
            </p:cNvSpPr>
            <p:nvPr/>
          </p:nvSpPr>
          <p:spPr bwMode="auto">
            <a:xfrm>
              <a:off x="2124" y="2868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1" name="Rectangle 81"/>
            <p:cNvSpPr>
              <a:spLocks noChangeArrowheads="1"/>
            </p:cNvSpPr>
            <p:nvPr/>
          </p:nvSpPr>
          <p:spPr bwMode="auto">
            <a:xfrm>
              <a:off x="2178" y="2765"/>
              <a:ext cx="2879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82" name="Rectangle 82"/>
            <p:cNvSpPr>
              <a:spLocks noChangeArrowheads="1"/>
            </p:cNvSpPr>
            <p:nvPr/>
          </p:nvSpPr>
          <p:spPr bwMode="auto">
            <a:xfrm>
              <a:off x="2178" y="2739"/>
              <a:ext cx="1802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VY_32_INOVACE_03A20_Reported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speech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3" name="Rectangle 83"/>
            <p:cNvSpPr>
              <a:spLocks noChangeArrowheads="1"/>
            </p:cNvSpPr>
            <p:nvPr/>
          </p:nvSpPr>
          <p:spPr bwMode="auto">
            <a:xfrm>
              <a:off x="3519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4" name="Rectangle 84"/>
            <p:cNvSpPr>
              <a:spLocks noChangeArrowheads="1"/>
            </p:cNvSpPr>
            <p:nvPr/>
          </p:nvSpPr>
          <p:spPr bwMode="auto">
            <a:xfrm>
              <a:off x="1178" y="2683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5" name="Rectangle 85"/>
            <p:cNvSpPr>
              <a:spLocks noChangeArrowheads="1"/>
            </p:cNvSpPr>
            <p:nvPr/>
          </p:nvSpPr>
          <p:spPr bwMode="auto">
            <a:xfrm>
              <a:off x="1186" y="2683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6" name="Rectangle 86"/>
            <p:cNvSpPr>
              <a:spLocks noChangeArrowheads="1"/>
            </p:cNvSpPr>
            <p:nvPr/>
          </p:nvSpPr>
          <p:spPr bwMode="auto">
            <a:xfrm>
              <a:off x="1186" y="2690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7" name="Rectangle 87"/>
            <p:cNvSpPr>
              <a:spLocks noChangeArrowheads="1"/>
            </p:cNvSpPr>
            <p:nvPr/>
          </p:nvSpPr>
          <p:spPr bwMode="auto">
            <a:xfrm>
              <a:off x="2117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8" name="Rectangle 88"/>
            <p:cNvSpPr>
              <a:spLocks noChangeArrowheads="1"/>
            </p:cNvSpPr>
            <p:nvPr/>
          </p:nvSpPr>
          <p:spPr bwMode="auto">
            <a:xfrm>
              <a:off x="2124" y="2683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9" name="Rectangle 89"/>
            <p:cNvSpPr>
              <a:spLocks noChangeArrowheads="1"/>
            </p:cNvSpPr>
            <p:nvPr/>
          </p:nvSpPr>
          <p:spPr bwMode="auto">
            <a:xfrm>
              <a:off x="2124" y="2690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0" name="Rectangle 90"/>
            <p:cNvSpPr>
              <a:spLocks noChangeArrowheads="1"/>
            </p:cNvSpPr>
            <p:nvPr/>
          </p:nvSpPr>
          <p:spPr bwMode="auto">
            <a:xfrm>
              <a:off x="5110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1" name="Rectangle 91"/>
            <p:cNvSpPr>
              <a:spLocks noChangeArrowheads="1"/>
            </p:cNvSpPr>
            <p:nvPr/>
          </p:nvSpPr>
          <p:spPr bwMode="auto">
            <a:xfrm>
              <a:off x="1182" y="2890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2" name="Rectangle 92"/>
            <p:cNvSpPr>
              <a:spLocks noChangeArrowheads="1"/>
            </p:cNvSpPr>
            <p:nvPr/>
          </p:nvSpPr>
          <p:spPr bwMode="auto">
            <a:xfrm>
              <a:off x="1178" y="2717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3" name="Rectangle 93"/>
            <p:cNvSpPr>
              <a:spLocks noChangeArrowheads="1"/>
            </p:cNvSpPr>
            <p:nvPr/>
          </p:nvSpPr>
          <p:spPr bwMode="auto">
            <a:xfrm>
              <a:off x="2121" y="2890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4" name="Rectangle 94"/>
            <p:cNvSpPr>
              <a:spLocks noChangeArrowheads="1"/>
            </p:cNvSpPr>
            <p:nvPr/>
          </p:nvSpPr>
          <p:spPr bwMode="auto">
            <a:xfrm>
              <a:off x="2117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5" name="Rectangle 95"/>
            <p:cNvSpPr>
              <a:spLocks noChangeArrowheads="1"/>
            </p:cNvSpPr>
            <p:nvPr/>
          </p:nvSpPr>
          <p:spPr bwMode="auto">
            <a:xfrm>
              <a:off x="5110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6" name="Rectangle 96"/>
            <p:cNvSpPr>
              <a:spLocks noChangeArrowheads="1"/>
            </p:cNvSpPr>
            <p:nvPr/>
          </p:nvSpPr>
          <p:spPr bwMode="auto">
            <a:xfrm>
              <a:off x="1187" y="292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7" name="Rectangle 97"/>
            <p:cNvSpPr>
              <a:spLocks noChangeArrowheads="1"/>
            </p:cNvSpPr>
            <p:nvPr/>
          </p:nvSpPr>
          <p:spPr bwMode="auto">
            <a:xfrm>
              <a:off x="1187" y="2952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8" name="Rectangle 98"/>
            <p:cNvSpPr>
              <a:spLocks noChangeArrowheads="1"/>
            </p:cNvSpPr>
            <p:nvPr/>
          </p:nvSpPr>
          <p:spPr bwMode="auto">
            <a:xfrm>
              <a:off x="2063" y="2952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9" name="Rectangle 99"/>
            <p:cNvSpPr>
              <a:spLocks noChangeArrowheads="1"/>
            </p:cNvSpPr>
            <p:nvPr/>
          </p:nvSpPr>
          <p:spPr bwMode="auto">
            <a:xfrm>
              <a:off x="1187" y="308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0" name="Rectangle 100"/>
            <p:cNvSpPr>
              <a:spLocks noChangeArrowheads="1"/>
            </p:cNvSpPr>
            <p:nvPr/>
          </p:nvSpPr>
          <p:spPr bwMode="auto">
            <a:xfrm>
              <a:off x="1239" y="2952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1" name="Rectangle 101"/>
            <p:cNvSpPr>
              <a:spLocks noChangeArrowheads="1"/>
            </p:cNvSpPr>
            <p:nvPr/>
          </p:nvSpPr>
          <p:spPr bwMode="auto">
            <a:xfrm>
              <a:off x="1239" y="2952"/>
              <a:ext cx="3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TEMA: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2" name="Rectangle 102"/>
            <p:cNvSpPr>
              <a:spLocks noChangeArrowheads="1"/>
            </p:cNvSpPr>
            <p:nvPr/>
          </p:nvSpPr>
          <p:spPr bwMode="auto">
            <a:xfrm>
              <a:off x="1547" y="2957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3" name="Rectangle 103"/>
            <p:cNvSpPr>
              <a:spLocks noChangeArrowheads="1"/>
            </p:cNvSpPr>
            <p:nvPr/>
          </p:nvSpPr>
          <p:spPr bwMode="auto">
            <a:xfrm>
              <a:off x="2124" y="2925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4" name="Rectangle 104"/>
            <p:cNvSpPr>
              <a:spLocks noChangeArrowheads="1"/>
            </p:cNvSpPr>
            <p:nvPr/>
          </p:nvSpPr>
          <p:spPr bwMode="auto">
            <a:xfrm>
              <a:off x="2124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5" name="Rectangle 105"/>
            <p:cNvSpPr>
              <a:spLocks noChangeArrowheads="1"/>
            </p:cNvSpPr>
            <p:nvPr/>
          </p:nvSpPr>
          <p:spPr bwMode="auto">
            <a:xfrm>
              <a:off x="5057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6" name="Rectangle 106"/>
            <p:cNvSpPr>
              <a:spLocks noChangeArrowheads="1"/>
            </p:cNvSpPr>
            <p:nvPr/>
          </p:nvSpPr>
          <p:spPr bwMode="auto">
            <a:xfrm>
              <a:off x="2079" y="2897"/>
              <a:ext cx="2987" cy="27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Gramatika – A1, A2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07" name="Rectangle 109"/>
            <p:cNvSpPr>
              <a:spLocks noChangeArrowheads="1"/>
            </p:cNvSpPr>
            <p:nvPr/>
          </p:nvSpPr>
          <p:spPr bwMode="auto">
            <a:xfrm>
              <a:off x="3262" y="2958"/>
              <a:ext cx="0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8" name="Rectangle 112"/>
            <p:cNvSpPr>
              <a:spLocks noChangeArrowheads="1"/>
            </p:cNvSpPr>
            <p:nvPr/>
          </p:nvSpPr>
          <p:spPr bwMode="auto">
            <a:xfrm>
              <a:off x="3511" y="295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9" name="Rectangle 113"/>
            <p:cNvSpPr>
              <a:spLocks noChangeArrowheads="1"/>
            </p:cNvSpPr>
            <p:nvPr/>
          </p:nvSpPr>
          <p:spPr bwMode="auto">
            <a:xfrm>
              <a:off x="1178" y="2917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" name="Rectangle 114"/>
            <p:cNvSpPr>
              <a:spLocks noChangeArrowheads="1"/>
            </p:cNvSpPr>
            <p:nvPr/>
          </p:nvSpPr>
          <p:spPr bwMode="auto">
            <a:xfrm>
              <a:off x="1186" y="2917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" name="Rectangle 115"/>
            <p:cNvSpPr>
              <a:spLocks noChangeArrowheads="1"/>
            </p:cNvSpPr>
            <p:nvPr/>
          </p:nvSpPr>
          <p:spPr bwMode="auto">
            <a:xfrm>
              <a:off x="1186" y="2924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" name="Rectangle 116"/>
            <p:cNvSpPr>
              <a:spLocks noChangeArrowheads="1"/>
            </p:cNvSpPr>
            <p:nvPr/>
          </p:nvSpPr>
          <p:spPr bwMode="auto">
            <a:xfrm>
              <a:off x="2117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" name="Rectangle 117"/>
            <p:cNvSpPr>
              <a:spLocks noChangeArrowheads="1"/>
            </p:cNvSpPr>
            <p:nvPr/>
          </p:nvSpPr>
          <p:spPr bwMode="auto">
            <a:xfrm>
              <a:off x="2124" y="2917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" name="Rectangle 118"/>
            <p:cNvSpPr>
              <a:spLocks noChangeArrowheads="1"/>
            </p:cNvSpPr>
            <p:nvPr/>
          </p:nvSpPr>
          <p:spPr bwMode="auto">
            <a:xfrm>
              <a:off x="2124" y="2924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" name="Rectangle 119"/>
            <p:cNvSpPr>
              <a:spLocks noChangeArrowheads="1"/>
            </p:cNvSpPr>
            <p:nvPr/>
          </p:nvSpPr>
          <p:spPr bwMode="auto">
            <a:xfrm>
              <a:off x="5110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" name="Rectangle 120"/>
            <p:cNvSpPr>
              <a:spLocks noChangeArrowheads="1"/>
            </p:cNvSpPr>
            <p:nvPr/>
          </p:nvSpPr>
          <p:spPr bwMode="auto">
            <a:xfrm>
              <a:off x="1182" y="3081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" name="Rectangle 121"/>
            <p:cNvSpPr>
              <a:spLocks noChangeArrowheads="1"/>
            </p:cNvSpPr>
            <p:nvPr/>
          </p:nvSpPr>
          <p:spPr bwMode="auto">
            <a:xfrm>
              <a:off x="1178" y="2951"/>
              <a:ext cx="8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" name="Rectangle 122"/>
            <p:cNvSpPr>
              <a:spLocks noChangeArrowheads="1"/>
            </p:cNvSpPr>
            <p:nvPr/>
          </p:nvSpPr>
          <p:spPr bwMode="auto">
            <a:xfrm>
              <a:off x="2121" y="3081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9" name="Rectangle 123"/>
            <p:cNvSpPr>
              <a:spLocks noChangeArrowheads="1"/>
            </p:cNvSpPr>
            <p:nvPr/>
          </p:nvSpPr>
          <p:spPr bwMode="auto">
            <a:xfrm>
              <a:off x="2117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0" name="Rectangle 124"/>
            <p:cNvSpPr>
              <a:spLocks noChangeArrowheads="1"/>
            </p:cNvSpPr>
            <p:nvPr/>
          </p:nvSpPr>
          <p:spPr bwMode="auto">
            <a:xfrm>
              <a:off x="5110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1" name="Rectangle 125"/>
            <p:cNvSpPr>
              <a:spLocks noChangeArrowheads="1"/>
            </p:cNvSpPr>
            <p:nvPr/>
          </p:nvSpPr>
          <p:spPr bwMode="auto">
            <a:xfrm>
              <a:off x="1187" y="3115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2" name="Rectangle 126"/>
            <p:cNvSpPr>
              <a:spLocks noChangeArrowheads="1"/>
            </p:cNvSpPr>
            <p:nvPr/>
          </p:nvSpPr>
          <p:spPr bwMode="auto">
            <a:xfrm>
              <a:off x="1187" y="3164"/>
              <a:ext cx="52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3" name="Rectangle 127"/>
            <p:cNvSpPr>
              <a:spLocks noChangeArrowheads="1"/>
            </p:cNvSpPr>
            <p:nvPr/>
          </p:nvSpPr>
          <p:spPr bwMode="auto">
            <a:xfrm>
              <a:off x="2063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Rectangle 128"/>
            <p:cNvSpPr>
              <a:spLocks noChangeArrowheads="1"/>
            </p:cNvSpPr>
            <p:nvPr/>
          </p:nvSpPr>
          <p:spPr bwMode="auto">
            <a:xfrm>
              <a:off x="1187" y="3293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Rectangle 129"/>
            <p:cNvSpPr>
              <a:spLocks noChangeArrowheads="1"/>
            </p:cNvSpPr>
            <p:nvPr/>
          </p:nvSpPr>
          <p:spPr bwMode="auto">
            <a:xfrm>
              <a:off x="1239" y="3164"/>
              <a:ext cx="82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Rectangle 130"/>
            <p:cNvSpPr>
              <a:spLocks noChangeArrowheads="1"/>
            </p:cNvSpPr>
            <p:nvPr/>
          </p:nvSpPr>
          <p:spPr bwMode="auto">
            <a:xfrm>
              <a:off x="1239" y="3163"/>
              <a:ext cx="9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ČÍSLO PROJEKTU: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7" name="Rectangle 131"/>
            <p:cNvSpPr>
              <a:spLocks noChangeArrowheads="1"/>
            </p:cNvSpPr>
            <p:nvPr/>
          </p:nvSpPr>
          <p:spPr bwMode="auto">
            <a:xfrm>
              <a:off x="2036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8" name="Rectangle 132"/>
            <p:cNvSpPr>
              <a:spLocks noChangeArrowheads="1"/>
            </p:cNvSpPr>
            <p:nvPr/>
          </p:nvSpPr>
          <p:spPr bwMode="auto">
            <a:xfrm>
              <a:off x="2124" y="3115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9" name="Rectangle 133"/>
            <p:cNvSpPr>
              <a:spLocks noChangeArrowheads="1"/>
            </p:cNvSpPr>
            <p:nvPr/>
          </p:nvSpPr>
          <p:spPr bwMode="auto">
            <a:xfrm>
              <a:off x="2124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0" name="Rectangle 134"/>
            <p:cNvSpPr>
              <a:spLocks noChangeArrowheads="1"/>
            </p:cNvSpPr>
            <p:nvPr/>
          </p:nvSpPr>
          <p:spPr bwMode="auto">
            <a:xfrm>
              <a:off x="5057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1" name="Rectangle 135"/>
            <p:cNvSpPr>
              <a:spLocks noChangeArrowheads="1"/>
            </p:cNvSpPr>
            <p:nvPr/>
          </p:nvSpPr>
          <p:spPr bwMode="auto">
            <a:xfrm>
              <a:off x="2124" y="3293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Rectangle 136"/>
            <p:cNvSpPr>
              <a:spLocks noChangeArrowheads="1"/>
            </p:cNvSpPr>
            <p:nvPr/>
          </p:nvSpPr>
          <p:spPr bwMode="auto">
            <a:xfrm>
              <a:off x="2178" y="3164"/>
              <a:ext cx="2879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Rectangle 137"/>
            <p:cNvSpPr>
              <a:spLocks noChangeArrowheads="1"/>
            </p:cNvSpPr>
            <p:nvPr/>
          </p:nvSpPr>
          <p:spPr bwMode="auto">
            <a:xfrm>
              <a:off x="2178" y="3163"/>
              <a:ext cx="1226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CZ.1.07/1.5.00/34.0816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4" name="Rectangle 138"/>
            <p:cNvSpPr>
              <a:spLocks noChangeArrowheads="1"/>
            </p:cNvSpPr>
            <p:nvPr/>
          </p:nvSpPr>
          <p:spPr bwMode="auto">
            <a:xfrm>
              <a:off x="3274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5" name="Rectangle 139"/>
            <p:cNvSpPr>
              <a:spLocks noChangeArrowheads="1"/>
            </p:cNvSpPr>
            <p:nvPr/>
          </p:nvSpPr>
          <p:spPr bwMode="auto">
            <a:xfrm>
              <a:off x="1178" y="310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Rectangle 140"/>
            <p:cNvSpPr>
              <a:spLocks noChangeArrowheads="1"/>
            </p:cNvSpPr>
            <p:nvPr/>
          </p:nvSpPr>
          <p:spPr bwMode="auto">
            <a:xfrm>
              <a:off x="1186" y="310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Rectangle 141"/>
            <p:cNvSpPr>
              <a:spLocks noChangeArrowheads="1"/>
            </p:cNvSpPr>
            <p:nvPr/>
          </p:nvSpPr>
          <p:spPr bwMode="auto">
            <a:xfrm>
              <a:off x="1186" y="3115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Rectangle 142"/>
            <p:cNvSpPr>
              <a:spLocks noChangeArrowheads="1"/>
            </p:cNvSpPr>
            <p:nvPr/>
          </p:nvSpPr>
          <p:spPr bwMode="auto">
            <a:xfrm>
              <a:off x="2117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Rectangle 143"/>
            <p:cNvSpPr>
              <a:spLocks noChangeArrowheads="1"/>
            </p:cNvSpPr>
            <p:nvPr/>
          </p:nvSpPr>
          <p:spPr bwMode="auto">
            <a:xfrm>
              <a:off x="2124" y="310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Rectangle 144"/>
            <p:cNvSpPr>
              <a:spLocks noChangeArrowheads="1"/>
            </p:cNvSpPr>
            <p:nvPr/>
          </p:nvSpPr>
          <p:spPr bwMode="auto">
            <a:xfrm>
              <a:off x="2124" y="3115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Rectangle 145"/>
            <p:cNvSpPr>
              <a:spLocks noChangeArrowheads="1"/>
            </p:cNvSpPr>
            <p:nvPr/>
          </p:nvSpPr>
          <p:spPr bwMode="auto">
            <a:xfrm>
              <a:off x="5110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Rectangle 146"/>
            <p:cNvSpPr>
              <a:spLocks noChangeArrowheads="1"/>
            </p:cNvSpPr>
            <p:nvPr/>
          </p:nvSpPr>
          <p:spPr bwMode="auto">
            <a:xfrm>
              <a:off x="1182" y="3315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Rectangle 147"/>
            <p:cNvSpPr>
              <a:spLocks noChangeArrowheads="1"/>
            </p:cNvSpPr>
            <p:nvPr/>
          </p:nvSpPr>
          <p:spPr bwMode="auto">
            <a:xfrm>
              <a:off x="1178" y="3142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Rectangle 148"/>
            <p:cNvSpPr>
              <a:spLocks noChangeArrowheads="1"/>
            </p:cNvSpPr>
            <p:nvPr/>
          </p:nvSpPr>
          <p:spPr bwMode="auto">
            <a:xfrm>
              <a:off x="2121" y="3315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Rectangle 149"/>
            <p:cNvSpPr>
              <a:spLocks noChangeArrowheads="1"/>
            </p:cNvSpPr>
            <p:nvPr/>
          </p:nvSpPr>
          <p:spPr bwMode="auto">
            <a:xfrm>
              <a:off x="2117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Rectangle 150"/>
            <p:cNvSpPr>
              <a:spLocks noChangeArrowheads="1"/>
            </p:cNvSpPr>
            <p:nvPr/>
          </p:nvSpPr>
          <p:spPr bwMode="auto">
            <a:xfrm>
              <a:off x="5110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Rectangle 151"/>
            <p:cNvSpPr>
              <a:spLocks noChangeArrowheads="1"/>
            </p:cNvSpPr>
            <p:nvPr/>
          </p:nvSpPr>
          <p:spPr bwMode="auto">
            <a:xfrm>
              <a:off x="1187" y="3349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Rectangle 152"/>
            <p:cNvSpPr>
              <a:spLocks noChangeArrowheads="1"/>
            </p:cNvSpPr>
            <p:nvPr/>
          </p:nvSpPr>
          <p:spPr bwMode="auto">
            <a:xfrm>
              <a:off x="1187" y="3376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Rectangle 153"/>
            <p:cNvSpPr>
              <a:spLocks noChangeArrowheads="1"/>
            </p:cNvSpPr>
            <p:nvPr/>
          </p:nvSpPr>
          <p:spPr bwMode="auto">
            <a:xfrm>
              <a:off x="2063" y="3376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Rectangle 154"/>
            <p:cNvSpPr>
              <a:spLocks noChangeArrowheads="1"/>
            </p:cNvSpPr>
            <p:nvPr/>
          </p:nvSpPr>
          <p:spPr bwMode="auto">
            <a:xfrm>
              <a:off x="1187" y="350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Rectangle 155"/>
            <p:cNvSpPr>
              <a:spLocks noChangeArrowheads="1"/>
            </p:cNvSpPr>
            <p:nvPr/>
          </p:nvSpPr>
          <p:spPr bwMode="auto">
            <a:xfrm>
              <a:off x="1239" y="3376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Rectangle 156"/>
            <p:cNvSpPr>
              <a:spLocks noChangeArrowheads="1"/>
            </p:cNvSpPr>
            <p:nvPr/>
          </p:nvSpPr>
          <p:spPr bwMode="auto">
            <a:xfrm>
              <a:off x="1239" y="3375"/>
              <a:ext cx="917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DATUM TVORBY: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3" name="Rectangle 157"/>
            <p:cNvSpPr>
              <a:spLocks noChangeArrowheads="1"/>
            </p:cNvSpPr>
            <p:nvPr/>
          </p:nvSpPr>
          <p:spPr bwMode="auto">
            <a:xfrm>
              <a:off x="2017" y="3380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4" name="Rectangle 158"/>
            <p:cNvSpPr>
              <a:spLocks noChangeArrowheads="1"/>
            </p:cNvSpPr>
            <p:nvPr/>
          </p:nvSpPr>
          <p:spPr bwMode="auto">
            <a:xfrm>
              <a:off x="2124" y="3349"/>
              <a:ext cx="2987" cy="3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Rectangle 159"/>
            <p:cNvSpPr>
              <a:spLocks noChangeArrowheads="1"/>
            </p:cNvSpPr>
            <p:nvPr/>
          </p:nvSpPr>
          <p:spPr bwMode="auto">
            <a:xfrm>
              <a:off x="2124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Rectangle 160"/>
            <p:cNvSpPr>
              <a:spLocks noChangeArrowheads="1"/>
            </p:cNvSpPr>
            <p:nvPr/>
          </p:nvSpPr>
          <p:spPr bwMode="auto">
            <a:xfrm>
              <a:off x="5057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Rectangle 161"/>
            <p:cNvSpPr>
              <a:spLocks noChangeArrowheads="1"/>
            </p:cNvSpPr>
            <p:nvPr/>
          </p:nvSpPr>
          <p:spPr bwMode="auto">
            <a:xfrm>
              <a:off x="2124" y="3502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Rectangle 162"/>
            <p:cNvSpPr>
              <a:spLocks noChangeArrowheads="1"/>
            </p:cNvSpPr>
            <p:nvPr/>
          </p:nvSpPr>
          <p:spPr bwMode="auto">
            <a:xfrm>
              <a:off x="2178" y="338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9" name="Rectangle 163"/>
            <p:cNvSpPr>
              <a:spLocks noChangeArrowheads="1"/>
            </p:cNvSpPr>
            <p:nvPr/>
          </p:nvSpPr>
          <p:spPr bwMode="auto">
            <a:xfrm>
              <a:off x="2178" y="3382"/>
              <a:ext cx="478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20.7.</a:t>
              </a: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2013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0" name="Rectangle 164"/>
            <p:cNvSpPr>
              <a:spLocks noChangeArrowheads="1"/>
            </p:cNvSpPr>
            <p:nvPr/>
          </p:nvSpPr>
          <p:spPr bwMode="auto">
            <a:xfrm>
              <a:off x="2707" y="338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1" name="Rectangle 165"/>
            <p:cNvSpPr>
              <a:spLocks noChangeArrowheads="1"/>
            </p:cNvSpPr>
            <p:nvPr/>
          </p:nvSpPr>
          <p:spPr bwMode="auto">
            <a:xfrm>
              <a:off x="1178" y="3342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Rectangle 166"/>
            <p:cNvSpPr>
              <a:spLocks noChangeArrowheads="1"/>
            </p:cNvSpPr>
            <p:nvPr/>
          </p:nvSpPr>
          <p:spPr bwMode="auto">
            <a:xfrm>
              <a:off x="1186" y="3342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Rectangle 167"/>
            <p:cNvSpPr>
              <a:spLocks noChangeArrowheads="1"/>
            </p:cNvSpPr>
            <p:nvPr/>
          </p:nvSpPr>
          <p:spPr bwMode="auto">
            <a:xfrm>
              <a:off x="1186" y="3349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Rectangle 168"/>
            <p:cNvSpPr>
              <a:spLocks noChangeArrowheads="1"/>
            </p:cNvSpPr>
            <p:nvPr/>
          </p:nvSpPr>
          <p:spPr bwMode="auto">
            <a:xfrm>
              <a:off x="2117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Rectangle 169"/>
            <p:cNvSpPr>
              <a:spLocks noChangeArrowheads="1"/>
            </p:cNvSpPr>
            <p:nvPr/>
          </p:nvSpPr>
          <p:spPr bwMode="auto">
            <a:xfrm>
              <a:off x="2124" y="3342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Rectangle 170"/>
            <p:cNvSpPr>
              <a:spLocks noChangeArrowheads="1"/>
            </p:cNvSpPr>
            <p:nvPr/>
          </p:nvSpPr>
          <p:spPr bwMode="auto">
            <a:xfrm>
              <a:off x="2124" y="3349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Rectangle 171"/>
            <p:cNvSpPr>
              <a:spLocks noChangeArrowheads="1"/>
            </p:cNvSpPr>
            <p:nvPr/>
          </p:nvSpPr>
          <p:spPr bwMode="auto">
            <a:xfrm>
              <a:off x="5110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Rectangle 172"/>
            <p:cNvSpPr>
              <a:spLocks noChangeArrowheads="1"/>
            </p:cNvSpPr>
            <p:nvPr/>
          </p:nvSpPr>
          <p:spPr bwMode="auto">
            <a:xfrm>
              <a:off x="1182" y="3505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Rectangle 173"/>
            <p:cNvSpPr>
              <a:spLocks noChangeArrowheads="1"/>
            </p:cNvSpPr>
            <p:nvPr/>
          </p:nvSpPr>
          <p:spPr bwMode="auto">
            <a:xfrm>
              <a:off x="1178" y="3376"/>
              <a:ext cx="8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Rectangle 174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Rectangle 175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Rectangle 176"/>
            <p:cNvSpPr>
              <a:spLocks noChangeArrowheads="1"/>
            </p:cNvSpPr>
            <p:nvPr/>
          </p:nvSpPr>
          <p:spPr bwMode="auto">
            <a:xfrm>
              <a:off x="1186" y="3532"/>
              <a:ext cx="931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Rectangle 177"/>
            <p:cNvSpPr>
              <a:spLocks noChangeArrowheads="1"/>
            </p:cNvSpPr>
            <p:nvPr/>
          </p:nvSpPr>
          <p:spPr bwMode="auto">
            <a:xfrm>
              <a:off x="2121" y="3505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Rectangle 178"/>
            <p:cNvSpPr>
              <a:spLocks noChangeArrowheads="1"/>
            </p:cNvSpPr>
            <p:nvPr/>
          </p:nvSpPr>
          <p:spPr bwMode="auto">
            <a:xfrm>
              <a:off x="2117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Rectangle 179"/>
            <p:cNvSpPr>
              <a:spLocks noChangeArrowheads="1"/>
            </p:cNvSpPr>
            <p:nvPr/>
          </p:nvSpPr>
          <p:spPr bwMode="auto">
            <a:xfrm>
              <a:off x="2117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Rectangle 180"/>
            <p:cNvSpPr>
              <a:spLocks noChangeArrowheads="1"/>
            </p:cNvSpPr>
            <p:nvPr/>
          </p:nvSpPr>
          <p:spPr bwMode="auto">
            <a:xfrm>
              <a:off x="2124" y="3532"/>
              <a:ext cx="2986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Rectangle 181"/>
            <p:cNvSpPr>
              <a:spLocks noChangeArrowheads="1"/>
            </p:cNvSpPr>
            <p:nvPr/>
          </p:nvSpPr>
          <p:spPr bwMode="auto">
            <a:xfrm>
              <a:off x="5110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Rectangle 182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Rectangle 183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Rectangle 184"/>
            <p:cNvSpPr>
              <a:spLocks noChangeArrowheads="1"/>
            </p:cNvSpPr>
            <p:nvPr/>
          </p:nvSpPr>
          <p:spPr bwMode="auto">
            <a:xfrm>
              <a:off x="1239" y="3538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1" name="Rectangle 186"/>
            <p:cNvSpPr>
              <a:spLocks noChangeArrowheads="1"/>
            </p:cNvSpPr>
            <p:nvPr/>
          </p:nvSpPr>
          <p:spPr bwMode="auto">
            <a:xfrm>
              <a:off x="3281" y="4062"/>
              <a:ext cx="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pic>
          <p:nvPicPr>
            <p:cNvPr id="182" name="Picture 18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1" y="575"/>
              <a:ext cx="3406" cy="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9517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DUM  na téma </a:t>
            </a:r>
            <a:r>
              <a:rPr lang="cs-CZ" sz="2000" dirty="0" smtClean="0">
                <a:solidFill>
                  <a:prstClr val="black"/>
                </a:solidFill>
              </a:rPr>
              <a:t>„</a:t>
            </a:r>
            <a:r>
              <a:rPr lang="cs-CZ" sz="2000" dirty="0" err="1" smtClean="0">
                <a:solidFill>
                  <a:prstClr val="black"/>
                </a:solidFill>
              </a:rPr>
              <a:t>Reported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speech</a:t>
            </a:r>
            <a:r>
              <a:rPr lang="cs-CZ" sz="2000" dirty="0" smtClean="0">
                <a:solidFill>
                  <a:prstClr val="black"/>
                </a:solidFill>
              </a:rPr>
              <a:t>“  </a:t>
            </a:r>
            <a:r>
              <a:rPr lang="cs-CZ" sz="2000" dirty="0">
                <a:solidFill>
                  <a:prstClr val="black"/>
                </a:solidFill>
              </a:rPr>
              <a:t>má za cíl seznámit žáky s pravidly o </a:t>
            </a:r>
            <a:r>
              <a:rPr lang="cs-CZ" sz="2000" dirty="0" smtClean="0">
                <a:solidFill>
                  <a:prstClr val="black"/>
                </a:solidFill>
              </a:rPr>
              <a:t>používání nepřímé řeči </a:t>
            </a:r>
            <a:r>
              <a:rPr lang="cs-CZ" sz="2000" dirty="0">
                <a:solidFill>
                  <a:prstClr val="black"/>
                </a:solidFill>
              </a:rPr>
              <a:t>v angličtině a zároveň tuto látku procvičit. V první části </a:t>
            </a:r>
            <a:r>
              <a:rPr lang="cs-CZ" sz="2000" dirty="0" smtClean="0">
                <a:solidFill>
                  <a:prstClr val="black"/>
                </a:solidFill>
              </a:rPr>
              <a:t>prezentace (</a:t>
            </a:r>
            <a:r>
              <a:rPr lang="cs-CZ" sz="2000" dirty="0" err="1" smtClean="0">
                <a:solidFill>
                  <a:prstClr val="black"/>
                </a:solidFill>
              </a:rPr>
              <a:t>slide</a:t>
            </a:r>
            <a:r>
              <a:rPr lang="cs-CZ" sz="2000" dirty="0" smtClean="0">
                <a:solidFill>
                  <a:prstClr val="black"/>
                </a:solidFill>
              </a:rPr>
              <a:t> č.4, 5) učitel </a:t>
            </a:r>
            <a:r>
              <a:rPr lang="cs-CZ" sz="2000" dirty="0">
                <a:solidFill>
                  <a:prstClr val="black"/>
                </a:solidFill>
              </a:rPr>
              <a:t>žákům </a:t>
            </a:r>
            <a:r>
              <a:rPr lang="cs-CZ" sz="2000" dirty="0" smtClean="0">
                <a:solidFill>
                  <a:prstClr val="black"/>
                </a:solidFill>
              </a:rPr>
              <a:t>vysvětlí pravidla. Ta si ihned žáci procvičí v příkladových větách převáděním řeči nepřímé do řeči přímé (</a:t>
            </a:r>
            <a:r>
              <a:rPr lang="cs-CZ" sz="2000" dirty="0" err="1" smtClean="0">
                <a:solidFill>
                  <a:prstClr val="black"/>
                </a:solidFill>
              </a:rPr>
              <a:t>slide</a:t>
            </a:r>
            <a:r>
              <a:rPr lang="cs-CZ" sz="2000" dirty="0" smtClean="0">
                <a:solidFill>
                  <a:prstClr val="black"/>
                </a:solidFill>
              </a:rPr>
              <a:t> č.6, 7). </a:t>
            </a:r>
            <a:r>
              <a:rPr lang="cs-CZ" sz="2000" dirty="0">
                <a:solidFill>
                  <a:prstClr val="black"/>
                </a:solidFill>
              </a:rPr>
              <a:t>K tomu mohou žáci nebo učitel využít digitální pero. </a:t>
            </a:r>
            <a:r>
              <a:rPr lang="cs-CZ" sz="2000" dirty="0" smtClean="0">
                <a:solidFill>
                  <a:prstClr val="black"/>
                </a:solidFill>
              </a:rPr>
              <a:t>Dále DUM obsahuje pravidla používání sloves </a:t>
            </a:r>
            <a:r>
              <a:rPr lang="cs-CZ" sz="2000" i="1" dirty="0" err="1" smtClean="0">
                <a:solidFill>
                  <a:prstClr val="black"/>
                </a:solidFill>
              </a:rPr>
              <a:t>say</a:t>
            </a:r>
            <a:r>
              <a:rPr lang="cs-CZ" sz="2000" i="1" dirty="0" smtClean="0">
                <a:solidFill>
                  <a:prstClr val="black"/>
                </a:solidFill>
              </a:rPr>
              <a:t> / </a:t>
            </a:r>
            <a:r>
              <a:rPr lang="cs-CZ" sz="2000" i="1" dirty="0" err="1" smtClean="0">
                <a:solidFill>
                  <a:prstClr val="black"/>
                </a:solidFill>
              </a:rPr>
              <a:t>tell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 (</a:t>
            </a:r>
            <a:r>
              <a:rPr lang="cs-CZ" sz="2000" dirty="0" err="1" smtClean="0">
                <a:solidFill>
                  <a:prstClr val="black"/>
                </a:solidFill>
              </a:rPr>
              <a:t>slide</a:t>
            </a:r>
            <a:r>
              <a:rPr lang="cs-CZ" sz="2000" dirty="0" smtClean="0">
                <a:solidFill>
                  <a:prstClr val="black"/>
                </a:solidFill>
              </a:rPr>
              <a:t> č.8, 9, 10). </a:t>
            </a:r>
            <a:r>
              <a:rPr lang="cs-CZ" sz="2000" dirty="0">
                <a:solidFill>
                  <a:prstClr val="black"/>
                </a:solidFill>
              </a:rPr>
              <a:t>Následuje </a:t>
            </a:r>
            <a:r>
              <a:rPr lang="cs-CZ" sz="2000" dirty="0" smtClean="0">
                <a:solidFill>
                  <a:prstClr val="black"/>
                </a:solidFill>
              </a:rPr>
              <a:t>test formou překladu z </a:t>
            </a:r>
            <a:r>
              <a:rPr lang="cs-CZ" sz="2000" dirty="0" err="1" smtClean="0">
                <a:solidFill>
                  <a:prstClr val="black"/>
                </a:solidFill>
              </a:rPr>
              <a:t>Čj</a:t>
            </a:r>
            <a:r>
              <a:rPr lang="cs-CZ" sz="2000" dirty="0" smtClean="0">
                <a:solidFill>
                  <a:prstClr val="black"/>
                </a:solidFill>
              </a:rPr>
              <a:t> do Aj a správné řešení. Lze zadat jako samostatnou práci. </a:t>
            </a:r>
            <a:r>
              <a:rPr lang="cs-CZ" sz="2000" dirty="0">
                <a:solidFill>
                  <a:prstClr val="black"/>
                </a:solidFill>
              </a:rPr>
              <a:t>DUM je určen žákům 1.-2. ročníku čtyřletého, popř. víceletého gymnázia, úroveň </a:t>
            </a:r>
            <a:r>
              <a:rPr lang="cs-CZ" sz="2000" dirty="0" err="1">
                <a:solidFill>
                  <a:prstClr val="black"/>
                </a:solidFill>
              </a:rPr>
              <a:t>Elementary</a:t>
            </a:r>
            <a:r>
              <a:rPr lang="cs-CZ" sz="2000" dirty="0">
                <a:solidFill>
                  <a:prstClr val="black"/>
                </a:solidFill>
              </a:rPr>
              <a:t> / </a:t>
            </a:r>
            <a:r>
              <a:rPr lang="cs-CZ" sz="2000" dirty="0" err="1">
                <a:solidFill>
                  <a:prstClr val="black"/>
                </a:solidFill>
              </a:rPr>
              <a:t>Preintermediate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b="1" dirty="0" smtClean="0">
                <a:solidFill>
                  <a:prstClr val="black"/>
                </a:solidFill>
              </a:rPr>
              <a:t>Materiál je určen k interaktivní výuce.</a:t>
            </a:r>
            <a:endParaRPr lang="cs-CZ" sz="2000" b="1" dirty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003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REPORTED SPEECH</a:t>
            </a:r>
            <a:endParaRPr lang="cs-CZ" sz="6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9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91264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b="1" dirty="0" err="1" smtClean="0"/>
              <a:t>says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I </a:t>
            </a:r>
            <a:r>
              <a:rPr lang="cs-CZ" b="1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happy.</a:t>
            </a:r>
          </a:p>
          <a:p>
            <a:pPr>
              <a:buFontTx/>
              <a:buChar char="-"/>
            </a:pPr>
            <a:r>
              <a:rPr lang="cs-CZ" dirty="0" err="1">
                <a:solidFill>
                  <a:srgbClr val="0070C0"/>
                </a:solidFill>
              </a:rPr>
              <a:t>i</a:t>
            </a:r>
            <a:r>
              <a:rPr lang="cs-CZ" dirty="0" err="1" smtClean="0">
                <a:solidFill>
                  <a:srgbClr val="0070C0"/>
                </a:solidFill>
              </a:rPr>
              <a:t>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verb </a:t>
            </a:r>
            <a:r>
              <a:rPr lang="cs-CZ" dirty="0" err="1" smtClean="0">
                <a:solidFill>
                  <a:srgbClr val="0070C0"/>
                </a:solidFill>
              </a:rPr>
              <a:t>of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main</a:t>
            </a:r>
            <a:r>
              <a:rPr lang="cs-CZ" dirty="0" smtClean="0">
                <a:solidFill>
                  <a:srgbClr val="0070C0"/>
                </a:solidFill>
              </a:rPr>
              <a:t> sentence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in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  </a:t>
            </a:r>
            <a:r>
              <a:rPr lang="cs-CZ" u="sng" dirty="0" err="1" smtClean="0">
                <a:solidFill>
                  <a:srgbClr val="0070C0"/>
                </a:solidFill>
              </a:rPr>
              <a:t>present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>
                <a:solidFill>
                  <a:srgbClr val="0070C0"/>
                </a:solidFill>
              </a:rPr>
              <a:t>t</a:t>
            </a:r>
            <a:r>
              <a:rPr lang="cs-CZ" dirty="0" err="1" smtClean="0">
                <a:solidFill>
                  <a:srgbClr val="0070C0"/>
                </a:solidFill>
              </a:rPr>
              <a:t>here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smtClean="0">
                <a:solidFill>
                  <a:srgbClr val="0070C0"/>
                </a:solidFill>
              </a:rPr>
              <a:t>no </a:t>
            </a:r>
            <a:r>
              <a:rPr lang="cs-CZ" u="sng" dirty="0" err="1" smtClean="0">
                <a:solidFill>
                  <a:srgbClr val="0070C0"/>
                </a:solidFill>
              </a:rPr>
              <a:t>change</a:t>
            </a:r>
            <a:r>
              <a:rPr lang="cs-CZ" u="sng" dirty="0" smtClean="0">
                <a:solidFill>
                  <a:srgbClr val="0070C0"/>
                </a:solidFill>
              </a:rPr>
              <a:t> </a:t>
            </a:r>
            <a:r>
              <a:rPr lang="cs-CZ" u="sng" dirty="0" err="1" smtClean="0">
                <a:solidFill>
                  <a:srgbClr val="0070C0"/>
                </a:solidFill>
              </a:rPr>
              <a:t>of</a:t>
            </a:r>
            <a:r>
              <a:rPr lang="cs-CZ" u="sng" dirty="0" smtClean="0">
                <a:solidFill>
                  <a:srgbClr val="0070C0"/>
                </a:solidFill>
              </a:rPr>
              <a:t> tense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for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reported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speech</a:t>
            </a:r>
            <a:endParaRPr lang="cs-CZ" dirty="0" smtClean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b="1" dirty="0" err="1" smtClean="0"/>
              <a:t>said</a:t>
            </a:r>
            <a:r>
              <a:rPr lang="cs-CZ" dirty="0" smtClean="0"/>
              <a:t> (</a:t>
            </a:r>
            <a:r>
              <a:rPr lang="cs-CZ" dirty="0" err="1" smtClean="0"/>
              <a:t>that</a:t>
            </a:r>
            <a:r>
              <a:rPr lang="cs-CZ" dirty="0" smtClean="0"/>
              <a:t>) he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learning</a:t>
            </a:r>
            <a:r>
              <a:rPr lang="cs-CZ" b="1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err="1">
                <a:solidFill>
                  <a:srgbClr val="0070C0"/>
                </a:solidFill>
              </a:rPr>
              <a:t>i</a:t>
            </a:r>
            <a:r>
              <a:rPr lang="cs-CZ" dirty="0" err="1" smtClean="0">
                <a:solidFill>
                  <a:srgbClr val="0070C0"/>
                </a:solidFill>
              </a:rPr>
              <a:t>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main</a:t>
            </a:r>
            <a:r>
              <a:rPr lang="cs-CZ" dirty="0" smtClean="0">
                <a:solidFill>
                  <a:srgbClr val="0070C0"/>
                </a:solidFill>
              </a:rPr>
              <a:t> verb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in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smtClean="0">
                <a:solidFill>
                  <a:srgbClr val="0070C0"/>
                </a:solidFill>
              </a:rPr>
              <a:t>past,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verb in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reported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speech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usually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moves</a:t>
            </a:r>
            <a:r>
              <a:rPr lang="cs-CZ" dirty="0" smtClean="0">
                <a:solidFill>
                  <a:srgbClr val="0070C0"/>
                </a:solidFill>
              </a:rPr>
              <a:t> „</a:t>
            </a:r>
            <a:r>
              <a:rPr lang="cs-CZ" u="sng" dirty="0" err="1" smtClean="0">
                <a:solidFill>
                  <a:srgbClr val="0070C0"/>
                </a:solidFill>
              </a:rPr>
              <a:t>one</a:t>
            </a:r>
            <a:r>
              <a:rPr lang="cs-CZ" u="sng" dirty="0" smtClean="0">
                <a:solidFill>
                  <a:srgbClr val="0070C0"/>
                </a:solidFill>
              </a:rPr>
              <a:t> tense </a:t>
            </a:r>
            <a:r>
              <a:rPr lang="cs-CZ" u="sng" dirty="0" err="1" smtClean="0">
                <a:solidFill>
                  <a:srgbClr val="0070C0"/>
                </a:solidFill>
              </a:rPr>
              <a:t>back</a:t>
            </a:r>
            <a:r>
              <a:rPr lang="cs-CZ" dirty="0" smtClean="0">
                <a:solidFill>
                  <a:srgbClr val="0070C0"/>
                </a:solidFill>
              </a:rPr>
              <a:t>“ (to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past)</a:t>
            </a:r>
          </a:p>
          <a:p>
            <a:pPr>
              <a:buFontTx/>
              <a:buChar char="-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62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i="1" dirty="0" smtClean="0">
                <a:solidFill>
                  <a:srgbClr val="0070C0"/>
                </a:solidFill>
              </a:rPr>
              <a:t>     Direct </a:t>
            </a:r>
            <a:r>
              <a:rPr lang="cs-CZ" sz="3200" b="1" i="1" dirty="0" err="1" smtClean="0">
                <a:solidFill>
                  <a:srgbClr val="0070C0"/>
                </a:solidFill>
              </a:rPr>
              <a:t>speech</a:t>
            </a:r>
            <a:r>
              <a:rPr lang="cs-CZ" sz="3200" b="1" i="1" dirty="0" smtClean="0">
                <a:solidFill>
                  <a:srgbClr val="0070C0"/>
                </a:solidFill>
              </a:rPr>
              <a:t>                      </a:t>
            </a:r>
            <a:r>
              <a:rPr lang="cs-CZ" sz="3200" b="1" i="1" dirty="0" err="1" smtClean="0">
                <a:solidFill>
                  <a:srgbClr val="0070C0"/>
                </a:solidFill>
              </a:rPr>
              <a:t>Reported</a:t>
            </a:r>
            <a:r>
              <a:rPr lang="cs-CZ" sz="3200" b="1" i="1" dirty="0" smtClean="0">
                <a:solidFill>
                  <a:srgbClr val="0070C0"/>
                </a:solidFill>
              </a:rPr>
              <a:t> </a:t>
            </a:r>
            <a:r>
              <a:rPr lang="cs-CZ" sz="3200" b="1" i="1" dirty="0" err="1" smtClean="0">
                <a:solidFill>
                  <a:srgbClr val="0070C0"/>
                </a:solidFill>
              </a:rPr>
              <a:t>speech</a:t>
            </a:r>
            <a:r>
              <a:rPr lang="cs-CZ" sz="3200" b="1" i="1" dirty="0" smtClean="0">
                <a:solidFill>
                  <a:srgbClr val="0070C0"/>
                </a:solidFill>
              </a:rPr>
              <a:t>  </a:t>
            </a:r>
            <a:endParaRPr lang="cs-CZ" sz="3200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/>
              <a:t>p</a:t>
            </a:r>
            <a:r>
              <a:rPr lang="cs-CZ" dirty="0" err="1" smtClean="0"/>
              <a:t>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           →        past </a:t>
            </a:r>
            <a:r>
              <a:rPr lang="cs-CZ" dirty="0" err="1" smtClean="0"/>
              <a:t>simple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/>
              <a:t>p</a:t>
            </a:r>
            <a:r>
              <a:rPr lang="cs-CZ" dirty="0" err="1" smtClean="0"/>
              <a:t>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 smtClean="0"/>
              <a:t>     →       past </a:t>
            </a:r>
            <a:r>
              <a:rPr lang="cs-CZ" dirty="0" err="1" smtClean="0"/>
              <a:t>continuous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past </a:t>
            </a:r>
            <a:r>
              <a:rPr lang="cs-CZ" dirty="0" err="1" smtClean="0"/>
              <a:t>simple</a:t>
            </a:r>
            <a:r>
              <a:rPr lang="cs-CZ" dirty="0" smtClean="0"/>
              <a:t>                →          past </a:t>
            </a:r>
            <a:r>
              <a:rPr lang="cs-CZ" dirty="0" err="1" smtClean="0"/>
              <a:t>perfect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/>
              <a:t>p</a:t>
            </a:r>
            <a:r>
              <a:rPr lang="cs-CZ" dirty="0" err="1" smtClean="0"/>
              <a:t>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         →          past </a:t>
            </a:r>
            <a:r>
              <a:rPr lang="cs-CZ" dirty="0" err="1" smtClean="0"/>
              <a:t>perfect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err="1" smtClean="0"/>
              <a:t>will</a:t>
            </a:r>
            <a:r>
              <a:rPr lang="cs-CZ" dirty="0" smtClean="0"/>
              <a:t>                          →               </a:t>
            </a:r>
            <a:r>
              <a:rPr lang="cs-CZ" dirty="0" err="1" smtClean="0"/>
              <a:t>would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err="1" smtClean="0"/>
              <a:t>can</a:t>
            </a:r>
            <a:r>
              <a:rPr lang="cs-CZ" dirty="0" smtClean="0"/>
              <a:t>                          →               </a:t>
            </a:r>
            <a:r>
              <a:rPr lang="cs-CZ" dirty="0" err="1" smtClean="0"/>
              <a:t>could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71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Practice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change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these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sentences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from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reported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speech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into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 direct </a:t>
            </a:r>
            <a:r>
              <a:rPr lang="cs-CZ" sz="3200" i="1" u="sng" dirty="0" err="1" smtClean="0">
                <a:solidFill>
                  <a:schemeClr val="accent2">
                    <a:lumMod val="75000"/>
                  </a:schemeClr>
                </a:solidFill>
              </a:rPr>
              <a:t>speech</a:t>
            </a:r>
            <a:r>
              <a:rPr lang="cs-CZ" sz="3200" i="1" u="sng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3200" i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81399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Mark </a:t>
            </a:r>
            <a:r>
              <a:rPr lang="cs-CZ" sz="2400" dirty="0" err="1" smtClean="0"/>
              <a:t>said</a:t>
            </a:r>
            <a:r>
              <a:rPr lang="cs-CZ" sz="2400" dirty="0" smtClean="0"/>
              <a:t> he had just </a:t>
            </a:r>
            <a:r>
              <a:rPr lang="cs-CZ" sz="2400" dirty="0" err="1" smtClean="0"/>
              <a:t>given</a:t>
            </a:r>
            <a:r>
              <a:rPr lang="cs-CZ" sz="2400" dirty="0" smtClean="0"/>
              <a:t> up his </a:t>
            </a:r>
            <a:r>
              <a:rPr lang="cs-CZ" sz="2400" dirty="0" err="1" smtClean="0"/>
              <a:t>job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      ´´</a:t>
            </a:r>
            <a:r>
              <a:rPr lang="cs-CZ" sz="2400" dirty="0" err="1" smtClean="0"/>
              <a:t>I´ve</a:t>
            </a:r>
            <a:r>
              <a:rPr lang="cs-CZ" sz="2400" dirty="0" smtClean="0"/>
              <a:t> just </a:t>
            </a:r>
            <a:r>
              <a:rPr lang="cs-CZ" sz="2400" dirty="0" err="1" smtClean="0"/>
              <a:t>given</a:t>
            </a:r>
            <a:r>
              <a:rPr lang="cs-CZ" sz="2400" dirty="0" smtClean="0"/>
              <a:t> up my </a:t>
            </a:r>
            <a:r>
              <a:rPr lang="cs-CZ" sz="2400" dirty="0" err="1" smtClean="0"/>
              <a:t>job</a:t>
            </a:r>
            <a:r>
              <a:rPr lang="cs-CZ" sz="2400" dirty="0" smtClean="0"/>
              <a:t>.“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AutoNum type="arabicPeriod" startAt="2"/>
            </a:pP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told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perfect</a:t>
            </a:r>
            <a:r>
              <a:rPr lang="cs-CZ" sz="2400" dirty="0" smtClean="0"/>
              <a:t> </a:t>
            </a:r>
            <a:r>
              <a:rPr lang="cs-CZ" sz="2400" dirty="0" err="1" smtClean="0"/>
              <a:t>French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    ´´I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perfect</a:t>
            </a:r>
            <a:r>
              <a:rPr lang="cs-CZ" sz="2400" dirty="0" smtClean="0"/>
              <a:t> </a:t>
            </a:r>
            <a:r>
              <a:rPr lang="cs-CZ" sz="2400" dirty="0" err="1" smtClean="0"/>
              <a:t>French</a:t>
            </a:r>
            <a:r>
              <a:rPr lang="cs-CZ" sz="2400" dirty="0" smtClean="0"/>
              <a:t>.“</a:t>
            </a:r>
          </a:p>
          <a:p>
            <a:pPr marL="0" indent="0">
              <a:buNone/>
            </a:pPr>
            <a:endParaRPr lang="cs-CZ" sz="26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Tom </a:t>
            </a:r>
            <a:r>
              <a:rPr lang="cs-CZ" sz="2400" dirty="0" err="1" smtClean="0"/>
              <a:t>said</a:t>
            </a:r>
            <a:r>
              <a:rPr lang="cs-CZ" sz="2400" dirty="0" smtClean="0"/>
              <a:t> he </a:t>
            </a:r>
            <a:r>
              <a:rPr lang="cs-CZ" sz="2400" dirty="0" err="1" smtClean="0"/>
              <a:t>would</a:t>
            </a:r>
            <a:r>
              <a:rPr lang="cs-CZ" sz="2400" dirty="0" smtClean="0"/>
              <a:t> call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back</a:t>
            </a:r>
            <a:r>
              <a:rPr lang="cs-CZ" sz="2400" dirty="0" smtClean="0"/>
              <a:t> in a </a:t>
            </a:r>
            <a:r>
              <a:rPr lang="cs-CZ" sz="2400" dirty="0" err="1" smtClean="0"/>
              <a:t>minute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     ´´</a:t>
            </a:r>
            <a:r>
              <a:rPr lang="cs-CZ" sz="2400" dirty="0" err="1" smtClean="0"/>
              <a:t>I´ll</a:t>
            </a:r>
            <a:r>
              <a:rPr lang="cs-CZ" sz="2400" dirty="0" smtClean="0"/>
              <a:t> call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back</a:t>
            </a:r>
            <a:r>
              <a:rPr lang="cs-CZ" sz="2400" dirty="0" smtClean="0"/>
              <a:t> in a </a:t>
            </a:r>
            <a:r>
              <a:rPr lang="cs-CZ" sz="2400" dirty="0" err="1" smtClean="0"/>
              <a:t>minute</a:t>
            </a:r>
            <a:r>
              <a:rPr lang="cs-CZ" sz="2400" dirty="0" smtClean="0"/>
              <a:t>.“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 startAt="4"/>
            </a:pPr>
            <a:r>
              <a:rPr lang="cs-CZ" sz="2400" dirty="0" smtClean="0"/>
              <a:t>Mary </a:t>
            </a:r>
            <a:r>
              <a:rPr lang="cs-CZ" sz="2400" dirty="0" err="1" smtClean="0"/>
              <a:t>told</a:t>
            </a:r>
            <a:r>
              <a:rPr lang="cs-CZ" sz="2400" dirty="0" smtClean="0"/>
              <a:t> John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live </a:t>
            </a:r>
            <a:r>
              <a:rPr lang="cs-CZ" sz="2400" dirty="0" err="1" smtClean="0"/>
              <a:t>together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     ´´John, </a:t>
            </a:r>
            <a:r>
              <a:rPr lang="cs-CZ" sz="2400" dirty="0" err="1"/>
              <a:t>w</a:t>
            </a:r>
            <a:r>
              <a:rPr lang="cs-CZ" sz="2400" dirty="0" err="1" smtClean="0"/>
              <a:t>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live </a:t>
            </a:r>
            <a:r>
              <a:rPr lang="cs-CZ" sz="2400" dirty="0" err="1" smtClean="0"/>
              <a:t>together</a:t>
            </a:r>
            <a:r>
              <a:rPr lang="cs-CZ" sz="2400" dirty="0" smtClean="0"/>
              <a:t>.“</a:t>
            </a:r>
          </a:p>
        </p:txBody>
      </p:sp>
    </p:spTree>
    <p:extLst>
      <p:ext uri="{BB962C8B-B14F-4D97-AF65-F5344CB8AC3E}">
        <p14:creationId xmlns:p14="http://schemas.microsoft.com/office/powerpoint/2010/main" val="188220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264696"/>
          </a:xfrm>
        </p:spPr>
        <p:txBody>
          <a:bodyPr>
            <a:noAutofit/>
          </a:bodyPr>
          <a:lstStyle/>
          <a:p>
            <a:pPr marL="457200" indent="-457200">
              <a:buAutoNum type="arabicPeriod" startAt="5"/>
            </a:pPr>
            <a:r>
              <a:rPr lang="cs-CZ" sz="2000" dirty="0" smtClean="0"/>
              <a:t>He </a:t>
            </a:r>
            <a:r>
              <a:rPr lang="cs-CZ" sz="2000" dirty="0" err="1" smtClean="0"/>
              <a:t>said</a:t>
            </a:r>
            <a:r>
              <a:rPr lang="cs-CZ" sz="2000" dirty="0" smtClean="0"/>
              <a:t> I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 a </a:t>
            </a:r>
            <a:r>
              <a:rPr lang="cs-CZ" sz="2000" dirty="0" err="1" smtClean="0"/>
              <a:t>really</a:t>
            </a:r>
            <a:r>
              <a:rPr lang="cs-CZ" sz="2000" dirty="0" smtClean="0"/>
              <a:t> </a:t>
            </a:r>
            <a:r>
              <a:rPr lang="cs-CZ" sz="2000" dirty="0" err="1" smtClean="0"/>
              <a:t>cool</a:t>
            </a:r>
            <a:r>
              <a:rPr lang="cs-CZ" sz="2000" dirty="0" smtClean="0"/>
              <a:t> </a:t>
            </a:r>
            <a:r>
              <a:rPr lang="cs-CZ" sz="2000" dirty="0" err="1" smtClean="0"/>
              <a:t>jacket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 ´´ </a:t>
            </a:r>
            <a:r>
              <a:rPr lang="cs-CZ" sz="2000" dirty="0" err="1" smtClean="0"/>
              <a:t>You</a:t>
            </a:r>
            <a:r>
              <a:rPr lang="cs-CZ" sz="2000" dirty="0" smtClean="0"/>
              <a:t> are </a:t>
            </a:r>
            <a:r>
              <a:rPr lang="cs-CZ" sz="2000" dirty="0" err="1" smtClean="0"/>
              <a:t>wearing</a:t>
            </a:r>
            <a:r>
              <a:rPr lang="cs-CZ" sz="2000" dirty="0" smtClean="0"/>
              <a:t> a </a:t>
            </a:r>
            <a:r>
              <a:rPr lang="cs-CZ" sz="2000" dirty="0" err="1" smtClean="0"/>
              <a:t>really</a:t>
            </a:r>
            <a:r>
              <a:rPr lang="cs-CZ" sz="2000" dirty="0" smtClean="0"/>
              <a:t> </a:t>
            </a:r>
            <a:r>
              <a:rPr lang="cs-CZ" sz="2000" dirty="0" err="1" smtClean="0"/>
              <a:t>cool</a:t>
            </a:r>
            <a:r>
              <a:rPr lang="cs-CZ" sz="2000" dirty="0" smtClean="0"/>
              <a:t> </a:t>
            </a:r>
            <a:r>
              <a:rPr lang="cs-CZ" sz="2000" dirty="0" err="1" smtClean="0"/>
              <a:t>jacket</a:t>
            </a:r>
            <a:r>
              <a:rPr lang="cs-CZ" sz="2000" dirty="0" smtClean="0"/>
              <a:t>!“</a:t>
            </a:r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AutoNum type="arabicPeriod" startAt="6"/>
            </a:pPr>
            <a:r>
              <a:rPr lang="cs-CZ" sz="2000" dirty="0" smtClean="0"/>
              <a:t>John </a:t>
            </a:r>
            <a:r>
              <a:rPr lang="cs-CZ" sz="2000" dirty="0" err="1"/>
              <a:t>thought</a:t>
            </a:r>
            <a:r>
              <a:rPr lang="cs-CZ" sz="2000" dirty="0"/>
              <a:t> his </a:t>
            </a:r>
            <a:r>
              <a:rPr lang="cs-CZ" sz="2000" dirty="0" err="1"/>
              <a:t>wallet</a:t>
            </a:r>
            <a:r>
              <a:rPr lang="cs-CZ" sz="2000" dirty="0"/>
              <a:t> had </a:t>
            </a:r>
            <a:r>
              <a:rPr lang="cs-CZ" sz="2000" dirty="0" err="1"/>
              <a:t>been</a:t>
            </a:r>
            <a:r>
              <a:rPr lang="cs-CZ" sz="2000" dirty="0"/>
              <a:t> stolen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 ´´I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my </a:t>
            </a:r>
            <a:r>
              <a:rPr lang="cs-CZ" sz="2000" dirty="0" err="1" smtClean="0"/>
              <a:t>wallet</a:t>
            </a:r>
            <a:r>
              <a:rPr lang="cs-CZ" sz="2000" dirty="0" smtClean="0"/>
              <a:t> has </a:t>
            </a:r>
            <a:r>
              <a:rPr lang="cs-CZ" sz="2000" dirty="0" err="1" smtClean="0"/>
              <a:t>been</a:t>
            </a:r>
            <a:r>
              <a:rPr lang="cs-CZ" sz="2000" dirty="0" smtClean="0"/>
              <a:t> stolen.“</a:t>
            </a:r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AutoNum type="arabicPeriod" startAt="7"/>
            </a:pPr>
            <a:r>
              <a:rPr lang="cs-CZ" sz="2000" dirty="0" smtClean="0"/>
              <a:t>I </a:t>
            </a:r>
            <a:r>
              <a:rPr lang="cs-CZ" sz="2000" dirty="0" err="1"/>
              <a:t>told</a:t>
            </a:r>
            <a:r>
              <a:rPr lang="cs-CZ" sz="2000" dirty="0"/>
              <a:t> </a:t>
            </a:r>
            <a:r>
              <a:rPr lang="cs-CZ" sz="2000" dirty="0" err="1"/>
              <a:t>him</a:t>
            </a:r>
            <a:r>
              <a:rPr lang="cs-CZ" sz="2000" dirty="0"/>
              <a:t> I </a:t>
            </a:r>
            <a:r>
              <a:rPr lang="cs-CZ" sz="2000" dirty="0" err="1"/>
              <a:t>attended</a:t>
            </a:r>
            <a:r>
              <a:rPr lang="cs-CZ" sz="2000" dirty="0"/>
              <a:t> dancing </a:t>
            </a:r>
            <a:r>
              <a:rPr lang="cs-CZ" sz="2000" dirty="0" err="1"/>
              <a:t>lessons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 ´´ I </a:t>
            </a:r>
            <a:r>
              <a:rPr lang="cs-CZ" sz="2000" dirty="0" err="1" smtClean="0"/>
              <a:t>attend</a:t>
            </a:r>
            <a:r>
              <a:rPr lang="cs-CZ" sz="2000" dirty="0" smtClean="0"/>
              <a:t> dancing </a:t>
            </a:r>
            <a:r>
              <a:rPr lang="cs-CZ" sz="2000" dirty="0" err="1" smtClean="0"/>
              <a:t>lessons</a:t>
            </a:r>
            <a:r>
              <a:rPr lang="cs-CZ" sz="2000" dirty="0" smtClean="0"/>
              <a:t>.“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marL="457200" indent="-457200">
              <a:buAutoNum type="arabicPeriod" startAt="8"/>
            </a:pPr>
            <a:r>
              <a:rPr lang="cs-CZ" sz="2000" dirty="0" err="1" smtClean="0"/>
              <a:t>She</a:t>
            </a:r>
            <a:r>
              <a:rPr lang="cs-CZ" sz="2000" dirty="0" smtClean="0"/>
              <a:t> </a:t>
            </a:r>
            <a:r>
              <a:rPr lang="cs-CZ" sz="2000" dirty="0" err="1"/>
              <a:t>thought</a:t>
            </a:r>
            <a:r>
              <a:rPr lang="cs-CZ" sz="2000" dirty="0"/>
              <a:t> her son </a:t>
            </a:r>
            <a:r>
              <a:rPr lang="cs-CZ" sz="2000" dirty="0" err="1"/>
              <a:t>would</a:t>
            </a:r>
            <a:r>
              <a:rPr lang="cs-CZ" sz="2000" dirty="0"/>
              <a:t> go to university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 ´´ I </a:t>
            </a:r>
            <a:r>
              <a:rPr lang="cs-CZ" sz="2000" dirty="0" err="1" smtClean="0"/>
              <a:t>think</a:t>
            </a:r>
            <a:r>
              <a:rPr lang="cs-CZ" sz="2000" dirty="0" smtClean="0"/>
              <a:t> my son </a:t>
            </a:r>
            <a:r>
              <a:rPr lang="cs-CZ" sz="2000" dirty="0" err="1" smtClean="0"/>
              <a:t>will</a:t>
            </a:r>
            <a:r>
              <a:rPr lang="cs-CZ" sz="2000" dirty="0" smtClean="0"/>
              <a:t> go to university.“</a:t>
            </a:r>
          </a:p>
          <a:p>
            <a:pPr marL="457200" indent="-457200">
              <a:buAutoNum type="arabicPeriod" startAt="8"/>
            </a:pPr>
            <a:endParaRPr lang="cs-CZ" sz="2000" dirty="0"/>
          </a:p>
          <a:p>
            <a:pPr marL="457200" indent="-457200">
              <a:buAutoNum type="arabicPeriod" startAt="9"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/>
              <a:t>told</a:t>
            </a:r>
            <a:r>
              <a:rPr lang="cs-CZ" sz="2000" dirty="0"/>
              <a:t> </a:t>
            </a:r>
            <a:r>
              <a:rPr lang="cs-CZ" sz="2000" dirty="0" err="1"/>
              <a:t>me</a:t>
            </a:r>
            <a:r>
              <a:rPr lang="cs-CZ" sz="2000" dirty="0"/>
              <a:t> </a:t>
            </a:r>
            <a:r>
              <a:rPr lang="cs-CZ" sz="2000" dirty="0" err="1"/>
              <a:t>they</a:t>
            </a:r>
            <a:r>
              <a:rPr lang="cs-CZ" sz="2000" dirty="0"/>
              <a:t> had just </a:t>
            </a:r>
            <a:r>
              <a:rPr lang="cs-CZ" sz="2000" dirty="0" err="1"/>
              <a:t>bought</a:t>
            </a:r>
            <a:r>
              <a:rPr lang="cs-CZ" sz="2000" dirty="0"/>
              <a:t> a </a:t>
            </a:r>
            <a:r>
              <a:rPr lang="cs-CZ" sz="2000" dirty="0" err="1"/>
              <a:t>new</a:t>
            </a:r>
            <a:r>
              <a:rPr lang="cs-CZ" sz="2000" dirty="0"/>
              <a:t> PC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  ´´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just </a:t>
            </a:r>
            <a:r>
              <a:rPr lang="cs-CZ" sz="2000" dirty="0" err="1" smtClean="0"/>
              <a:t>bought</a:t>
            </a:r>
            <a:r>
              <a:rPr lang="cs-CZ" sz="2000" dirty="0" smtClean="0"/>
              <a:t> a </a:t>
            </a:r>
            <a:r>
              <a:rPr lang="cs-CZ" sz="2000" dirty="0" err="1" smtClean="0"/>
              <a:t>new</a:t>
            </a:r>
            <a:r>
              <a:rPr lang="cs-CZ" sz="2000" dirty="0" smtClean="0"/>
              <a:t> PC.“</a:t>
            </a:r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AutoNum type="arabicPeriod" startAt="10"/>
            </a:pPr>
            <a:r>
              <a:rPr lang="cs-CZ" sz="2000" dirty="0" smtClean="0"/>
              <a:t>My </a:t>
            </a:r>
            <a:r>
              <a:rPr lang="cs-CZ" sz="2000" dirty="0" err="1"/>
              <a:t>parents</a:t>
            </a:r>
            <a:r>
              <a:rPr lang="cs-CZ" sz="2000" dirty="0"/>
              <a:t> </a:t>
            </a:r>
            <a:r>
              <a:rPr lang="cs-CZ" sz="2000" dirty="0" err="1"/>
              <a:t>said</a:t>
            </a:r>
            <a:r>
              <a:rPr lang="cs-CZ" sz="2000" dirty="0"/>
              <a:t> </a:t>
            </a:r>
            <a:r>
              <a:rPr lang="cs-CZ" sz="2000" dirty="0" err="1"/>
              <a:t>they</a:t>
            </a:r>
            <a:r>
              <a:rPr lang="cs-CZ" sz="2000" dirty="0"/>
              <a:t> </a:t>
            </a:r>
            <a:r>
              <a:rPr lang="cs-CZ" sz="2000" dirty="0" err="1"/>
              <a:t>were</a:t>
            </a:r>
            <a:r>
              <a:rPr lang="cs-CZ" sz="2000" dirty="0"/>
              <a:t> </a:t>
            </a:r>
            <a:r>
              <a:rPr lang="cs-CZ" sz="2000" dirty="0" err="1"/>
              <a:t>going</a:t>
            </a:r>
            <a:r>
              <a:rPr lang="cs-CZ" sz="2000" dirty="0"/>
              <a:t> on </a:t>
            </a:r>
            <a:r>
              <a:rPr lang="cs-CZ" sz="2000" dirty="0" err="1"/>
              <a:t>holiday</a:t>
            </a:r>
            <a:r>
              <a:rPr lang="cs-CZ" sz="2000" dirty="0"/>
              <a:t> to </a:t>
            </a:r>
            <a:r>
              <a:rPr lang="cs-CZ" sz="2000" dirty="0" err="1"/>
              <a:t>Greece</a:t>
            </a:r>
            <a:r>
              <a:rPr lang="cs-CZ" sz="2000" dirty="0"/>
              <a:t> </a:t>
            </a:r>
            <a:r>
              <a:rPr lang="cs-CZ" sz="2000" dirty="0" err="1"/>
              <a:t>next</a:t>
            </a:r>
            <a:r>
              <a:rPr lang="cs-CZ" sz="2000" dirty="0"/>
              <a:t> </a:t>
            </a:r>
            <a:r>
              <a:rPr lang="cs-CZ" sz="2000" dirty="0" err="1"/>
              <a:t>month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 ´´ </a:t>
            </a:r>
            <a:r>
              <a:rPr lang="cs-CZ" sz="2000" dirty="0" err="1" smtClean="0"/>
              <a:t>We</a:t>
            </a:r>
            <a:r>
              <a:rPr lang="cs-CZ" sz="2000" dirty="0" smtClean="0"/>
              <a:t> are </a:t>
            </a:r>
            <a:r>
              <a:rPr lang="cs-CZ" sz="2000" dirty="0" err="1" smtClean="0"/>
              <a:t>going</a:t>
            </a:r>
            <a:r>
              <a:rPr lang="cs-CZ" sz="2000" dirty="0" smtClean="0"/>
              <a:t> on </a:t>
            </a:r>
            <a:r>
              <a:rPr lang="cs-CZ" sz="2000" dirty="0" err="1" smtClean="0"/>
              <a:t>holiday</a:t>
            </a:r>
            <a:r>
              <a:rPr lang="cs-CZ" sz="2000" dirty="0" smtClean="0"/>
              <a:t> to </a:t>
            </a:r>
            <a:r>
              <a:rPr lang="cs-CZ" sz="2000" dirty="0" err="1" smtClean="0"/>
              <a:t>Greece</a:t>
            </a:r>
            <a:r>
              <a:rPr lang="cs-CZ" sz="2000" dirty="0" smtClean="0"/>
              <a:t> </a:t>
            </a:r>
            <a:r>
              <a:rPr lang="cs-CZ" sz="2000" dirty="0" err="1" smtClean="0"/>
              <a:t>next</a:t>
            </a:r>
            <a:r>
              <a:rPr lang="cs-CZ" sz="2000" dirty="0" smtClean="0"/>
              <a:t> </a:t>
            </a:r>
            <a:r>
              <a:rPr lang="cs-CZ" sz="2000" dirty="0" err="1" smtClean="0"/>
              <a:t>month</a:t>
            </a:r>
            <a:r>
              <a:rPr lang="cs-CZ" sz="2000" dirty="0" smtClean="0"/>
              <a:t>.“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9917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err="1" smtClean="0">
                <a:solidFill>
                  <a:srgbClr val="0070C0"/>
                </a:solidFill>
              </a:rPr>
              <a:t>Say</a:t>
            </a:r>
            <a:r>
              <a:rPr lang="cs-CZ" sz="4000" dirty="0" smtClean="0"/>
              <a:t> and </a:t>
            </a:r>
            <a:r>
              <a:rPr lang="cs-CZ" sz="4000" b="1" i="1" dirty="0" err="1" smtClean="0">
                <a:solidFill>
                  <a:srgbClr val="0070C0"/>
                </a:solidFill>
              </a:rPr>
              <a:t>tell</a:t>
            </a:r>
            <a:endParaRPr lang="cs-CZ" sz="4000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err="1" smtClean="0"/>
              <a:t>similar</a:t>
            </a:r>
            <a:r>
              <a:rPr lang="cs-CZ" dirty="0" smtClean="0"/>
              <a:t> </a:t>
            </a:r>
            <a:r>
              <a:rPr lang="cs-CZ" dirty="0" err="1" smtClean="0"/>
              <a:t>meaning</a:t>
            </a:r>
            <a:r>
              <a:rPr lang="cs-CZ" dirty="0" smtClean="0"/>
              <a:t>, </a:t>
            </a:r>
            <a:r>
              <a:rPr lang="cs-CZ" dirty="0" err="1" smtClean="0"/>
              <a:t>different</a:t>
            </a:r>
            <a:r>
              <a:rPr lang="cs-CZ" dirty="0" smtClean="0"/>
              <a:t> use !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He </a:t>
            </a:r>
            <a:r>
              <a:rPr lang="cs-CZ" b="1" dirty="0" err="1" smtClean="0"/>
              <a:t>told</a:t>
            </a:r>
            <a:r>
              <a:rPr lang="cs-CZ" b="1" dirty="0" smtClean="0"/>
              <a:t> </a:t>
            </a:r>
            <a:r>
              <a:rPr lang="cs-CZ" b="1" dirty="0" err="1" smtClean="0"/>
              <a:t>me</a:t>
            </a:r>
            <a:r>
              <a:rPr lang="cs-CZ" b="1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I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b="1" dirty="0" err="1" smtClean="0"/>
              <a:t>tell</a:t>
            </a:r>
            <a:r>
              <a:rPr lang="cs-CZ" b="1" dirty="0" smtClean="0"/>
              <a:t> </a:t>
            </a:r>
            <a:r>
              <a:rPr lang="cs-CZ" b="1" dirty="0" err="1" smtClean="0"/>
              <a:t>anybody</a:t>
            </a:r>
            <a:r>
              <a:rPr lang="cs-CZ" b="1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had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absent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said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5 </a:t>
            </a:r>
            <a:r>
              <a:rPr lang="cs-CZ" dirty="0" err="1" smtClean="0"/>
              <a:t>p.m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r>
              <a:rPr lang="cs-CZ" dirty="0" smtClean="0"/>
              <a:t> </a:t>
            </a:r>
            <a:r>
              <a:rPr lang="cs-CZ" b="1" dirty="0" err="1" smtClean="0"/>
              <a:t>said</a:t>
            </a:r>
            <a:r>
              <a:rPr lang="cs-CZ" b="1" dirty="0" smtClean="0"/>
              <a:t> </a:t>
            </a:r>
            <a:r>
              <a:rPr lang="cs-CZ" dirty="0" smtClean="0"/>
              <a:t>I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twice</a:t>
            </a:r>
            <a:r>
              <a:rPr lang="cs-CZ" dirty="0" smtClean="0"/>
              <a:t> a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b="1" dirty="0"/>
          </a:p>
          <a:p>
            <a:pPr>
              <a:buFontTx/>
              <a:buChar char="-"/>
            </a:pPr>
            <a:r>
              <a:rPr lang="cs-CZ" dirty="0" err="1" smtClean="0"/>
              <a:t>the</a:t>
            </a:r>
            <a:r>
              <a:rPr lang="cs-CZ" dirty="0" smtClean="0"/>
              <a:t> rule </a:t>
            </a:r>
            <a:r>
              <a:rPr lang="cs-CZ" dirty="0" err="1" smtClean="0"/>
              <a:t>is</a:t>
            </a:r>
            <a:r>
              <a:rPr lang="cs-CZ" dirty="0" smtClean="0"/>
              <a:t> – </a:t>
            </a:r>
            <a:r>
              <a:rPr lang="cs-CZ" b="1" dirty="0" err="1" smtClean="0">
                <a:solidFill>
                  <a:srgbClr val="0070C0"/>
                </a:solidFill>
              </a:rPr>
              <a:t>say</a:t>
            </a:r>
            <a:r>
              <a:rPr lang="cs-CZ" b="1" dirty="0" smtClean="0">
                <a:solidFill>
                  <a:srgbClr val="0070C0"/>
                </a:solidFill>
              </a:rPr>
              <a:t> st. </a:t>
            </a:r>
            <a:r>
              <a:rPr lang="cs-CZ" dirty="0" smtClean="0"/>
              <a:t>X </a:t>
            </a:r>
            <a:r>
              <a:rPr lang="cs-CZ" b="1" dirty="0" err="1" smtClean="0">
                <a:solidFill>
                  <a:srgbClr val="0070C0"/>
                </a:solidFill>
              </a:rPr>
              <a:t>tell</a:t>
            </a:r>
            <a:r>
              <a:rPr lang="cs-CZ" b="1" dirty="0" smtClean="0">
                <a:solidFill>
                  <a:srgbClr val="0070C0"/>
                </a:solidFill>
              </a:rPr>
              <a:t> sb.</a:t>
            </a:r>
          </a:p>
          <a:p>
            <a:pPr>
              <a:buFontTx/>
              <a:buChar char="-"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31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5"/>
            <a:ext cx="8712968" cy="4464496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0070C0"/>
                </a:solidFill>
              </a:rPr>
              <a:t>Tell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/ </a:t>
            </a:r>
            <a:r>
              <a:rPr lang="cs-CZ" dirty="0" err="1" smtClean="0">
                <a:solidFill>
                  <a:srgbClr val="0070C0"/>
                </a:solidFill>
              </a:rPr>
              <a:t>ask</a:t>
            </a:r>
            <a:r>
              <a:rPr lang="cs-CZ" dirty="0" smtClean="0">
                <a:solidFill>
                  <a:srgbClr val="0070C0"/>
                </a:solidFill>
              </a:rPr>
              <a:t> + </a:t>
            </a:r>
            <a:r>
              <a:rPr lang="cs-CZ" dirty="0" err="1" smtClean="0">
                <a:solidFill>
                  <a:srgbClr val="0070C0"/>
                </a:solidFill>
              </a:rPr>
              <a:t>object</a:t>
            </a:r>
            <a:r>
              <a:rPr lang="cs-CZ" dirty="0" smtClean="0">
                <a:solidFill>
                  <a:srgbClr val="0070C0"/>
                </a:solidFill>
              </a:rPr>
              <a:t> + </a:t>
            </a:r>
            <a:r>
              <a:rPr lang="cs-CZ" i="1" dirty="0" smtClean="0">
                <a:solidFill>
                  <a:srgbClr val="0070C0"/>
                </a:solidFill>
              </a:rPr>
              <a:t>to do st.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= </a:t>
            </a:r>
            <a:r>
              <a:rPr lang="cs-CZ" b="1" dirty="0" err="1" smtClean="0">
                <a:solidFill>
                  <a:srgbClr val="0070C0"/>
                </a:solidFill>
              </a:rPr>
              <a:t>reported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commands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(</a:t>
            </a:r>
            <a:r>
              <a:rPr lang="cs-CZ" dirty="0" err="1" smtClean="0">
                <a:solidFill>
                  <a:srgbClr val="0070C0"/>
                </a:solidFill>
              </a:rPr>
              <a:t>orders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requests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dirty="0" smtClean="0"/>
              <a:t>´´</a:t>
            </a:r>
            <a:r>
              <a:rPr lang="cs-CZ" sz="2800" dirty="0" err="1" smtClean="0"/>
              <a:t>Come</a:t>
            </a:r>
            <a:r>
              <a:rPr lang="cs-CZ" sz="2800" dirty="0" smtClean="0"/>
              <a:t> </a:t>
            </a:r>
            <a:r>
              <a:rPr lang="cs-CZ" sz="2800" dirty="0" err="1" smtClean="0"/>
              <a:t>here</a:t>
            </a:r>
            <a:r>
              <a:rPr lang="cs-CZ" sz="2800" dirty="0" smtClean="0"/>
              <a:t>!“ → He </a:t>
            </a:r>
            <a:r>
              <a:rPr lang="cs-CZ" sz="2800" b="1" dirty="0" err="1" smtClean="0"/>
              <a:t>told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come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there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´´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say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, </a:t>
            </a:r>
            <a:r>
              <a:rPr lang="cs-CZ" sz="2800" dirty="0" err="1" smtClean="0"/>
              <a:t>please</a:t>
            </a:r>
            <a:r>
              <a:rPr lang="cs-CZ" sz="2800" dirty="0" smtClean="0"/>
              <a:t>!“→ He </a:t>
            </a:r>
            <a:r>
              <a:rPr lang="cs-CZ" sz="2800" b="1" dirty="0" err="1" smtClean="0"/>
              <a:t>asked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</a:t>
            </a:r>
            <a:r>
              <a:rPr lang="cs-CZ" sz="2800" b="1" dirty="0" smtClean="0"/>
              <a:t> not to </a:t>
            </a:r>
            <a:r>
              <a:rPr lang="cs-CZ" sz="2800" b="1" dirty="0" err="1" smtClean="0"/>
              <a:t>say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that</a:t>
            </a:r>
            <a:r>
              <a:rPr lang="cs-CZ" sz="2800" b="1" dirty="0" smtClean="0"/>
              <a:t>.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´´</a:t>
            </a:r>
            <a:r>
              <a:rPr lang="cs-CZ" sz="2800" dirty="0" err="1" smtClean="0"/>
              <a:t>Will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help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?“→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asked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help</a:t>
            </a:r>
            <a:r>
              <a:rPr lang="cs-CZ" sz="2800" b="1" dirty="0" smtClean="0"/>
              <a:t> her.</a:t>
            </a:r>
          </a:p>
          <a:p>
            <a:pPr marL="0" indent="0">
              <a:buNone/>
            </a:pPr>
            <a:r>
              <a:rPr lang="cs-CZ" sz="2800" b="1" dirty="0"/>
              <a:t>  </a:t>
            </a:r>
            <a:r>
              <a:rPr lang="cs-CZ" sz="2800" dirty="0" smtClean="0"/>
              <a:t>´´</a:t>
            </a:r>
            <a:r>
              <a:rPr lang="cs-CZ" sz="2800" dirty="0" err="1" smtClean="0"/>
              <a:t>Slow</a:t>
            </a:r>
            <a:r>
              <a:rPr lang="cs-CZ" sz="2800" dirty="0" smtClean="0"/>
              <a:t> </a:t>
            </a:r>
            <a:r>
              <a:rPr lang="cs-CZ" sz="2800" dirty="0" err="1" smtClean="0"/>
              <a:t>down</a:t>
            </a:r>
            <a:r>
              <a:rPr lang="cs-CZ" sz="2800" dirty="0" smtClean="0"/>
              <a:t>!“ →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b="1" dirty="0" err="1" smtClean="0"/>
              <a:t>told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slow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down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1040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!!! </a:t>
            </a:r>
            <a:r>
              <a:rPr lang="cs-CZ" dirty="0" err="1" smtClean="0">
                <a:solidFill>
                  <a:srgbClr val="0070C0"/>
                </a:solidFill>
              </a:rPr>
              <a:t>If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you</a:t>
            </a:r>
            <a:r>
              <a:rPr lang="cs-CZ" dirty="0" smtClean="0">
                <a:solidFill>
                  <a:srgbClr val="0070C0"/>
                </a:solidFill>
              </a:rPr>
              <a:t> report </a:t>
            </a:r>
            <a:r>
              <a:rPr lang="cs-CZ" dirty="0" err="1" smtClean="0">
                <a:solidFill>
                  <a:srgbClr val="0070C0"/>
                </a:solidFill>
              </a:rPr>
              <a:t>something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which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still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true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or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</a:t>
            </a:r>
            <a:r>
              <a:rPr lang="cs-CZ" dirty="0" err="1" smtClean="0">
                <a:solidFill>
                  <a:srgbClr val="0070C0"/>
                </a:solidFill>
              </a:rPr>
              <a:t>if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a </a:t>
            </a:r>
            <a:r>
              <a:rPr lang="cs-CZ" b="1" dirty="0" err="1" smtClean="0">
                <a:solidFill>
                  <a:srgbClr val="0070C0"/>
                </a:solidFill>
              </a:rPr>
              <a:t>general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fact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not </a:t>
            </a:r>
            <a:r>
              <a:rPr lang="cs-CZ" dirty="0" err="1" smtClean="0">
                <a:solidFill>
                  <a:srgbClr val="0070C0"/>
                </a:solidFill>
              </a:rPr>
              <a:t>necessary</a:t>
            </a:r>
            <a:r>
              <a:rPr lang="cs-CZ" dirty="0" smtClean="0">
                <a:solidFill>
                  <a:srgbClr val="0070C0"/>
                </a:solidFill>
              </a:rPr>
              <a:t> to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 </a:t>
            </a:r>
            <a:r>
              <a:rPr lang="cs-CZ" dirty="0" err="1" smtClean="0">
                <a:solidFill>
                  <a:srgbClr val="0070C0"/>
                </a:solidFill>
              </a:rPr>
              <a:t>change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verb. </a:t>
            </a:r>
            <a:r>
              <a:rPr lang="cs-CZ" dirty="0" err="1" smtClean="0">
                <a:solidFill>
                  <a:srgbClr val="0070C0"/>
                </a:solidFill>
              </a:rPr>
              <a:t>However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also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correct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</a:t>
            </a:r>
            <a:r>
              <a:rPr lang="cs-CZ" dirty="0" err="1" smtClean="0">
                <a:solidFill>
                  <a:srgbClr val="0070C0"/>
                </a:solidFill>
              </a:rPr>
              <a:t>you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change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/>
              <a:t>Jim </a:t>
            </a:r>
            <a:r>
              <a:rPr lang="cs-CZ" dirty="0" err="1" smtClean="0"/>
              <a:t>said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/>
              <a:t>L</a:t>
            </a:r>
            <a:r>
              <a:rPr lang="cs-CZ" dirty="0" smtClean="0"/>
              <a:t>ondon </a:t>
            </a:r>
            <a:r>
              <a:rPr lang="cs-CZ" b="1" dirty="0" err="1" smtClean="0"/>
              <a:t>is</a:t>
            </a:r>
            <a:r>
              <a:rPr lang="cs-CZ" dirty="0" smtClean="0"/>
              <a:t> much </a:t>
            </a:r>
            <a:r>
              <a:rPr lang="cs-CZ" dirty="0" err="1" smtClean="0"/>
              <a:t>busier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Prague.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Germany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78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Test </a:t>
            </a:r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yourself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translate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 to </a:t>
            </a:r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8457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Alice mi řekla, že přijdeš </a:t>
            </a:r>
            <a:r>
              <a:rPr lang="cs-CZ" sz="2400" dirty="0"/>
              <a:t>z</a:t>
            </a:r>
            <a:r>
              <a:rPr lang="cs-CZ" sz="2400" dirty="0" smtClean="0"/>
              <a:t>ítra.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Požádali mě, abych jim pohlídala kufry.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Ř</a:t>
            </a:r>
            <a:r>
              <a:rPr lang="cs-CZ" sz="2400" dirty="0" smtClean="0"/>
              <a:t>íkal, že tady bydlíte už pět let.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Studenti věřili, že všichni udělají maturitu.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Učitel mu řekl, aby byl zticha a </a:t>
            </a:r>
            <a:r>
              <a:rPr lang="cs-CZ" sz="2400" dirty="0"/>
              <a:t>z</a:t>
            </a:r>
            <a:r>
              <a:rPr lang="cs-CZ" sz="2400" dirty="0" smtClean="0"/>
              <a:t>opakoval si slovíčka.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Myslel si, že si umí opravit sám auto.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Kate mi řekla, že právě čeká na výsledky testů.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Mike požádal Mary, aby neodcházela.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Říkali, že se zasnoubili před osmi lety.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Myslela si, že se jí něco zdá.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Řekla jim, že se jí právě stalo něco hrozného.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Rodiče dětem slíbili, že je vezmou příští rok k moři.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8554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Key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 to </a:t>
            </a:r>
            <a:r>
              <a:rPr lang="cs-CZ" sz="3200" b="1" i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 test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Alice </a:t>
            </a:r>
            <a:r>
              <a:rPr lang="cs-CZ" sz="2400" dirty="0" err="1" smtClean="0"/>
              <a:t>told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come</a:t>
            </a:r>
            <a:r>
              <a:rPr lang="cs-CZ" sz="2400" dirty="0" smtClean="0"/>
              <a:t> </a:t>
            </a:r>
            <a:r>
              <a:rPr lang="cs-CZ" sz="2400" dirty="0" err="1" smtClean="0"/>
              <a:t>tomorrow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asked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to </a:t>
            </a:r>
            <a:r>
              <a:rPr lang="cs-CZ" sz="2400" dirty="0" err="1" smtClean="0"/>
              <a:t>keep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eye</a:t>
            </a:r>
            <a:r>
              <a:rPr lang="cs-CZ" sz="2400" dirty="0" smtClean="0"/>
              <a:t> on </a:t>
            </a:r>
            <a:r>
              <a:rPr lang="cs-CZ" sz="2400" dirty="0" err="1" smtClean="0"/>
              <a:t>their</a:t>
            </a:r>
            <a:r>
              <a:rPr lang="cs-CZ" sz="2400" dirty="0" smtClean="0"/>
              <a:t> </a:t>
            </a:r>
            <a:r>
              <a:rPr lang="cs-CZ" sz="2400" dirty="0" err="1" smtClean="0"/>
              <a:t>suitcases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dirty="0" err="1" smtClean="0"/>
              <a:t>said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had </a:t>
            </a:r>
            <a:r>
              <a:rPr lang="cs-CZ" sz="2400" dirty="0" err="1" smtClean="0"/>
              <a:t>been</a:t>
            </a:r>
            <a:r>
              <a:rPr lang="cs-CZ" sz="2400" dirty="0" smtClean="0"/>
              <a:t> </a:t>
            </a:r>
            <a:r>
              <a:rPr lang="cs-CZ" sz="2400" dirty="0" err="1" smtClean="0"/>
              <a:t>living</a:t>
            </a:r>
            <a:r>
              <a:rPr lang="cs-CZ" sz="2400" dirty="0" smtClean="0"/>
              <a:t> </a:t>
            </a:r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years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Students</a:t>
            </a:r>
            <a:r>
              <a:rPr lang="cs-CZ" sz="2400" dirty="0" smtClean="0"/>
              <a:t> </a:t>
            </a:r>
            <a:r>
              <a:rPr lang="cs-CZ" sz="2400" dirty="0" err="1" smtClean="0"/>
              <a:t>believed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pass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leaving</a:t>
            </a:r>
            <a:r>
              <a:rPr lang="cs-CZ" sz="2400" dirty="0" smtClean="0"/>
              <a:t> </a:t>
            </a:r>
            <a:r>
              <a:rPr lang="cs-CZ" sz="2400" dirty="0" err="1" smtClean="0"/>
              <a:t>exam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teacher</a:t>
            </a:r>
            <a:r>
              <a:rPr lang="cs-CZ" sz="2400" dirty="0" smtClean="0"/>
              <a:t> </a:t>
            </a:r>
            <a:r>
              <a:rPr lang="cs-CZ" sz="2400" dirty="0" err="1" smtClean="0"/>
              <a:t>told</a:t>
            </a:r>
            <a:r>
              <a:rPr lang="cs-CZ" sz="2400" dirty="0" smtClean="0"/>
              <a:t> </a:t>
            </a:r>
            <a:r>
              <a:rPr lang="cs-CZ" sz="2400" dirty="0" err="1" smtClean="0"/>
              <a:t>him</a:t>
            </a:r>
            <a:r>
              <a:rPr lang="cs-CZ" sz="2400" dirty="0" smtClean="0"/>
              <a:t> to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quiet</a:t>
            </a:r>
            <a:r>
              <a:rPr lang="cs-CZ" sz="2400" dirty="0" smtClean="0"/>
              <a:t> and </a:t>
            </a:r>
            <a:r>
              <a:rPr lang="cs-CZ" sz="2400" dirty="0" err="1" smtClean="0"/>
              <a:t>repeat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vocabulary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dirty="0" err="1" smtClean="0"/>
              <a:t>thought</a:t>
            </a:r>
            <a:r>
              <a:rPr lang="cs-CZ" sz="2400" dirty="0" smtClean="0"/>
              <a:t> he </a:t>
            </a:r>
            <a:r>
              <a:rPr lang="cs-CZ" sz="2400" dirty="0" err="1" smtClean="0"/>
              <a:t>could</a:t>
            </a:r>
            <a:r>
              <a:rPr lang="cs-CZ" sz="2400" dirty="0" smtClean="0"/>
              <a:t> fix his car </a:t>
            </a:r>
            <a:r>
              <a:rPr lang="cs-CZ" sz="2400" dirty="0" err="1" smtClean="0"/>
              <a:t>himself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Kate </a:t>
            </a:r>
            <a:r>
              <a:rPr lang="cs-CZ" sz="2400" dirty="0" err="1" smtClean="0"/>
              <a:t>told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just </a:t>
            </a:r>
            <a:r>
              <a:rPr lang="cs-CZ" sz="2400" dirty="0" err="1" smtClean="0"/>
              <a:t>waiting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tests´results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Mike </a:t>
            </a:r>
            <a:r>
              <a:rPr lang="cs-CZ" sz="2400" dirty="0" err="1" smtClean="0"/>
              <a:t>asked</a:t>
            </a:r>
            <a:r>
              <a:rPr lang="cs-CZ" sz="2400" dirty="0" smtClean="0"/>
              <a:t> Mary not to </a:t>
            </a:r>
            <a:r>
              <a:rPr lang="cs-CZ" sz="2400" dirty="0" err="1" smtClean="0"/>
              <a:t>leave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said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had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married</a:t>
            </a:r>
            <a:r>
              <a:rPr lang="cs-CZ" sz="2400" dirty="0" smtClean="0"/>
              <a:t> </a:t>
            </a:r>
            <a:r>
              <a:rPr lang="cs-CZ" sz="2400" dirty="0" err="1" smtClean="0"/>
              <a:t>eight</a:t>
            </a:r>
            <a:r>
              <a:rPr lang="cs-CZ" sz="2400" dirty="0" smtClean="0"/>
              <a:t> </a:t>
            </a:r>
            <a:r>
              <a:rPr lang="cs-CZ" sz="2400" dirty="0" err="1" smtClean="0"/>
              <a:t>years</a:t>
            </a:r>
            <a:r>
              <a:rPr lang="cs-CZ" sz="2400" dirty="0" smtClean="0"/>
              <a:t> ago.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thought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dreaming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</a:t>
            </a:r>
            <a:r>
              <a:rPr lang="cs-CZ" sz="2400" dirty="0" err="1" smtClean="0"/>
              <a:t>something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told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 </a:t>
            </a:r>
            <a:r>
              <a:rPr lang="cs-CZ" sz="2400" dirty="0" err="1" smtClean="0"/>
              <a:t>something</a:t>
            </a:r>
            <a:r>
              <a:rPr lang="cs-CZ" sz="2400" dirty="0" smtClean="0"/>
              <a:t> terrible had just </a:t>
            </a:r>
            <a:r>
              <a:rPr lang="cs-CZ" sz="2400" dirty="0" err="1" smtClean="0"/>
              <a:t>happened</a:t>
            </a:r>
            <a:r>
              <a:rPr lang="cs-CZ" sz="2400" dirty="0" smtClean="0"/>
              <a:t> to her.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Parents</a:t>
            </a:r>
            <a:r>
              <a:rPr lang="cs-CZ" sz="2400" dirty="0" smtClean="0"/>
              <a:t> </a:t>
            </a:r>
            <a:r>
              <a:rPr lang="cs-CZ" sz="2400" dirty="0" err="1" smtClean="0"/>
              <a:t>promised</a:t>
            </a:r>
            <a:r>
              <a:rPr lang="cs-CZ" sz="2400" dirty="0" smtClean="0"/>
              <a:t> </a:t>
            </a:r>
            <a:r>
              <a:rPr lang="cs-CZ" sz="2400" dirty="0" err="1" smtClean="0"/>
              <a:t>their</a:t>
            </a:r>
            <a:r>
              <a:rPr lang="cs-CZ" sz="2400" dirty="0" smtClean="0"/>
              <a:t> </a:t>
            </a:r>
            <a:r>
              <a:rPr lang="cs-CZ" sz="2400" dirty="0" err="1" smtClean="0"/>
              <a:t>kids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take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r>
              <a:rPr lang="cs-CZ" sz="2400" dirty="0" smtClean="0"/>
              <a:t> </a:t>
            </a:r>
            <a:r>
              <a:rPr lang="cs-CZ" sz="2400" dirty="0" err="1" smtClean="0"/>
              <a:t>next</a:t>
            </a:r>
            <a:r>
              <a:rPr lang="cs-CZ" sz="2400" dirty="0" smtClean="0"/>
              <a:t> </a:t>
            </a:r>
            <a:r>
              <a:rPr lang="cs-CZ" sz="2400" dirty="0" err="1" smtClean="0"/>
              <a:t>year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093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r>
              <a:rPr lang="cs-CZ" smtClean="0"/>
              <a:t>archiv autorky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04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846</Words>
  <Application>Microsoft Office PowerPoint</Application>
  <PresentationFormat>Předvádění na obrazovce (4:3)</PresentationFormat>
  <Paragraphs>130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REPORTED SPEECH</vt:lpstr>
      <vt:lpstr>Prezentace aplikace PowerPoint</vt:lpstr>
      <vt:lpstr>     Direct speech                      Reported speech  </vt:lpstr>
      <vt:lpstr>Practice – change these sentences from reported speech into direct speech:</vt:lpstr>
      <vt:lpstr>Prezentace aplikace PowerPoint</vt:lpstr>
      <vt:lpstr>Say and tell</vt:lpstr>
      <vt:lpstr>Prezentace aplikace PowerPoint</vt:lpstr>
      <vt:lpstr>Prezentace aplikace PowerPoint</vt:lpstr>
      <vt:lpstr>Test yourself – translate to English:</vt:lpstr>
      <vt:lpstr>Key to the 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Radka Fuchsová</dc:creator>
  <cp:lastModifiedBy>Radka Fuchsová</cp:lastModifiedBy>
  <cp:revision>19</cp:revision>
  <dcterms:created xsi:type="dcterms:W3CDTF">2013-07-24T09:36:42Z</dcterms:created>
  <dcterms:modified xsi:type="dcterms:W3CDTF">2013-07-24T14:23:23Z</dcterms:modified>
</cp:coreProperties>
</file>