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VY_32_INOVACE_01_ČJ_SPISOVATELÉ 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František Nepil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179C70-351A-4C45-875D-FBDD615FDD46}" type="presOf" srcId="{D8197B8C-B260-4A16-BDF4-0947B075E274}" destId="{5A5FFA88-C948-4069-8E93-59FA12366E83}" srcOrd="1" destOrd="0" presId="urn:microsoft.com/office/officeart/2005/8/layout/target3"/>
    <dgm:cxn modelId="{289AB4F4-33A6-4B94-8229-A78DF0C1C925}" type="presOf" srcId="{D1B46980-6531-4606-95E6-44980827E919}" destId="{6140AFEC-043D-4C43-A2F9-D0F5331DF3A3}" srcOrd="0" destOrd="0" presId="urn:microsoft.com/office/officeart/2005/8/layout/target3"/>
    <dgm:cxn modelId="{A0E27A99-C078-4AAB-91F4-4AFDAEED86E8}" type="presOf" srcId="{D1D4F407-5343-4D3F-B5B9-D407B03CAEB4}" destId="{D005CE8C-CC26-4C3E-AC11-E15060ECD759}" srcOrd="0" destOrd="0" presId="urn:microsoft.com/office/officeart/2005/8/layout/target3"/>
    <dgm:cxn modelId="{179F9718-DCD5-498B-88AA-E7CA89DEAC68}" type="presOf" srcId="{B651F6E3-6281-48DB-9319-2AEAFDAE7572}" destId="{619D679B-A015-4ECF-8348-D1034C574F40}" srcOrd="0" destOrd="0" presId="urn:microsoft.com/office/officeart/2005/8/layout/target3"/>
    <dgm:cxn modelId="{3748C460-A579-4C84-BB13-8052C5ABA74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195706-056C-4212-BA4A-D8B935DA778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B94935E-0799-452B-99CC-4ED028F4D66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DBCA94F-DD6F-4803-8686-CF353D5104EC}" type="presOf" srcId="{D1D4F407-5343-4D3F-B5B9-D407B03CAEB4}" destId="{AED2198E-93D5-4001-81B4-73124B309672}" srcOrd="1" destOrd="0" presId="urn:microsoft.com/office/officeart/2005/8/layout/target3"/>
    <dgm:cxn modelId="{CEBD5A11-17A4-4DA8-A3C0-7AB16666F960}" type="presOf" srcId="{4C35D32F-0EAB-4CD7-82EE-45574DC2A586}" destId="{8BEBB6EC-1DAA-4CAC-8A25-BC0FCBD5DBD5}" srcOrd="0" destOrd="0" presId="urn:microsoft.com/office/officeart/2005/8/layout/target3"/>
    <dgm:cxn modelId="{68917245-5567-44B0-B610-571EC9323F58}" type="presOf" srcId="{D8197B8C-B260-4A16-BDF4-0947B075E274}" destId="{25B08C86-7E15-44DC-BE7F-FFB55DD49D12}" srcOrd="0" destOrd="0" presId="urn:microsoft.com/office/officeart/2005/8/layout/target3"/>
    <dgm:cxn modelId="{E5F3B948-BBCE-4516-B168-7E73513D20EC}" type="presOf" srcId="{4C35D32F-0EAB-4CD7-82EE-45574DC2A586}" destId="{890E4F0B-2866-4A3F-A3C7-2A14B1797930}" srcOrd="1" destOrd="0" presId="urn:microsoft.com/office/officeart/2005/8/layout/target3"/>
    <dgm:cxn modelId="{347566B8-55F0-47F2-8372-BF47D0596118}" type="presParOf" srcId="{333A1088-737F-45CB-B68E-254E46348037}" destId="{F5ABB229-8D3B-4694-996A-96F23CF14429}" srcOrd="0" destOrd="0" presId="urn:microsoft.com/office/officeart/2005/8/layout/target3"/>
    <dgm:cxn modelId="{E601A1A4-7F8F-40FC-B2F6-EDA72B15F3D1}" type="presParOf" srcId="{333A1088-737F-45CB-B68E-254E46348037}" destId="{F41139FD-01EE-4571-8B17-4FB00FC51163}" srcOrd="1" destOrd="0" presId="urn:microsoft.com/office/officeart/2005/8/layout/target3"/>
    <dgm:cxn modelId="{86E5E742-C3E4-42A4-AE1D-0B8548E28017}" type="presParOf" srcId="{333A1088-737F-45CB-B68E-254E46348037}" destId="{D005CE8C-CC26-4C3E-AC11-E15060ECD759}" srcOrd="2" destOrd="0" presId="urn:microsoft.com/office/officeart/2005/8/layout/target3"/>
    <dgm:cxn modelId="{2EAE7659-98C1-425B-8FA0-749D661DA31B}" type="presParOf" srcId="{333A1088-737F-45CB-B68E-254E46348037}" destId="{2C702D82-9B77-49B7-9568-BB8EB47C3372}" srcOrd="3" destOrd="0" presId="urn:microsoft.com/office/officeart/2005/8/layout/target3"/>
    <dgm:cxn modelId="{5B0ACF5F-6CA6-40CF-906B-988EDC29E829}" type="presParOf" srcId="{333A1088-737F-45CB-B68E-254E46348037}" destId="{A52A0455-90FF-4808-ABD0-F02540D31D5A}" srcOrd="4" destOrd="0" presId="urn:microsoft.com/office/officeart/2005/8/layout/target3"/>
    <dgm:cxn modelId="{AB0840D3-ECBD-4B9D-BE2C-8F8E0E0CC8AB}" type="presParOf" srcId="{333A1088-737F-45CB-B68E-254E46348037}" destId="{6140AFEC-043D-4C43-A2F9-D0F5331DF3A3}" srcOrd="5" destOrd="0" presId="urn:microsoft.com/office/officeart/2005/8/layout/target3"/>
    <dgm:cxn modelId="{4D54BB65-21BD-4F79-8C31-B27741B7A0A1}" type="presParOf" srcId="{333A1088-737F-45CB-B68E-254E46348037}" destId="{9358AC05-5D7D-4327-9F80-1AD486AEA664}" srcOrd="6" destOrd="0" presId="urn:microsoft.com/office/officeart/2005/8/layout/target3"/>
    <dgm:cxn modelId="{64259CD1-ADD2-4331-A0F5-0EB6C3FFE994}" type="presParOf" srcId="{333A1088-737F-45CB-B68E-254E46348037}" destId="{313FC574-E1CD-4FB4-B054-0B805CE0447D}" srcOrd="7" destOrd="0" presId="urn:microsoft.com/office/officeart/2005/8/layout/target3"/>
    <dgm:cxn modelId="{3F153889-3080-483E-AA3E-3E692056B5F5}" type="presParOf" srcId="{333A1088-737F-45CB-B68E-254E46348037}" destId="{619D679B-A015-4ECF-8348-D1034C574F40}" srcOrd="8" destOrd="0" presId="urn:microsoft.com/office/officeart/2005/8/layout/target3"/>
    <dgm:cxn modelId="{40AC6D49-0A86-4BFE-9950-6431A44EE075}" type="presParOf" srcId="{333A1088-737F-45CB-B68E-254E46348037}" destId="{322283A8-4A27-4CDA-BAE3-F381106A9174}" srcOrd="9" destOrd="0" presId="urn:microsoft.com/office/officeart/2005/8/layout/target3"/>
    <dgm:cxn modelId="{BB660A99-DE05-4D5C-9A53-5E2FBDAAA066}" type="presParOf" srcId="{333A1088-737F-45CB-B68E-254E46348037}" destId="{FFC9F71D-1B4F-4AD9-A4A6-86ADEFC8AF5C}" srcOrd="10" destOrd="0" presId="urn:microsoft.com/office/officeart/2005/8/layout/target3"/>
    <dgm:cxn modelId="{A111ADEC-2D42-4B1C-8AB0-7FD68E4DC5ED}" type="presParOf" srcId="{333A1088-737F-45CB-B68E-254E46348037}" destId="{25B08C86-7E15-44DC-BE7F-FFB55DD49D12}" srcOrd="11" destOrd="0" presId="urn:microsoft.com/office/officeart/2005/8/layout/target3"/>
    <dgm:cxn modelId="{578FE2A1-9C50-439B-8006-BC1A7A2F6C50}" type="presParOf" srcId="{333A1088-737F-45CB-B68E-254E46348037}" destId="{76644BE8-9D7C-4C09-B250-3D10AF48CBB7}" srcOrd="12" destOrd="0" presId="urn:microsoft.com/office/officeart/2005/8/layout/target3"/>
    <dgm:cxn modelId="{566BAA9E-D053-461D-B760-DDA4F3964209}" type="presParOf" srcId="{333A1088-737F-45CB-B68E-254E46348037}" destId="{EE85B701-7295-41C0-BA7A-34D3756A2AE6}" srcOrd="13" destOrd="0" presId="urn:microsoft.com/office/officeart/2005/8/layout/target3"/>
    <dgm:cxn modelId="{E6DD69E3-D3D0-44B6-8265-9AEC582B95F3}" type="presParOf" srcId="{333A1088-737F-45CB-B68E-254E46348037}" destId="{8BEBB6EC-1DAA-4CAC-8A25-BC0FCBD5DBD5}" srcOrd="14" destOrd="0" presId="urn:microsoft.com/office/officeart/2005/8/layout/target3"/>
    <dgm:cxn modelId="{725BD367-E960-4C7D-98B4-01F372B3F61F}" type="presParOf" srcId="{333A1088-737F-45CB-B68E-254E46348037}" destId="{AED2198E-93D5-4001-81B4-73124B309672}" srcOrd="15" destOrd="0" presId="urn:microsoft.com/office/officeart/2005/8/layout/target3"/>
    <dgm:cxn modelId="{74037560-299E-4AFE-AD7B-D1CA6B2AF6FC}" type="presParOf" srcId="{333A1088-737F-45CB-B68E-254E46348037}" destId="{2BE915AB-18AA-4053-B92C-3BFC9ED204BB}" srcOrd="16" destOrd="0" presId="urn:microsoft.com/office/officeart/2005/8/layout/target3"/>
    <dgm:cxn modelId="{BD34D3FA-298D-4D37-AA05-51805871E1B2}" type="presParOf" srcId="{333A1088-737F-45CB-B68E-254E46348037}" destId="{6BB5E863-4638-4E1D-BFDE-399D028AC4ED}" srcOrd="17" destOrd="0" presId="urn:microsoft.com/office/officeart/2005/8/layout/target3"/>
    <dgm:cxn modelId="{701088FC-85FE-40F2-9A91-71E3A75DA330}" type="presParOf" srcId="{333A1088-737F-45CB-B68E-254E46348037}" destId="{5A5FFA88-C948-4069-8E93-59FA12366E83}" srcOrd="18" destOrd="0" presId="urn:microsoft.com/office/officeart/2005/8/layout/target3"/>
    <dgm:cxn modelId="{5E132DF3-B318-4BF3-9D66-514479DE08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D32665-5A70-490A-BDF6-A8833158919B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9520146-AE77-4F9D-BD15-7E83830D35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C62FFA-35DE-4F15-B184-5A2EE5A3D562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DAFAD-2590-4732-A07F-5C5873034F1B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78ECE-94BE-4B45-91E6-87DBE9452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4AD7F-E938-43D6-96B8-8B809BA71621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ED676-6D5F-46BE-B3FF-928DB5A3B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CB305-8602-455D-BD12-F3CBDB70342A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749EE-F0C4-4B2A-91DA-524C6B1F1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7CC3D-413C-4C09-8512-82DABA87478C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73759-7FB4-4E58-80F7-C24E87632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46FE5-9CAE-4696-B7C2-794D7193F5C1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60566-1236-4148-AD9D-B05524130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97BE0-A23A-4F75-A759-B7AE4FAC6EE2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5BA6F-BC5A-4CA5-B7DD-55589F330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FF26B-8807-4C12-A081-7281176A9ACE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45FF9-CB67-4B44-8A92-FDD733BE5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C07EE-EDC6-4F25-A496-983057F88144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95965-360E-4017-93FB-EE87138B8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47156-D7EF-462A-8E24-33D4E96033AB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83947-FFF5-4ACD-8DE4-5919D0AC0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1F0DC-D798-40F3-899C-459AAFA1958A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762B2-272E-492B-ACC3-BBA1EA530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418C2-63E7-47E8-95E9-DAB660BDC7B8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64BEB-6888-4D0F-8DE8-267076046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72A93A-C059-4E7F-B073-6563BA1F8DCD}" type="datetimeFigureOut">
              <a:rPr lang="cs-CZ"/>
              <a:pPr>
                <a:defRPr/>
              </a:pPr>
              <a:t>24.7.2013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E3D3609-A643-4DE9-AB74-EA69B611D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m_euebTx4l8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isovatele.cz/frantisek-nepil" TargetMode="External"/><Relationship Id="rId2" Type="http://schemas.openxmlformats.org/officeDocument/2006/relationships/hyperlink" Target="http://cs.wikipedia.org/wiki/Franti%C5%A1ek_Nepi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d/Parus_major_m.jpg/228px-Parus_major_m.jpg" TargetMode="External"/><Relationship Id="rId2" Type="http://schemas.openxmlformats.org/officeDocument/2006/relationships/hyperlink" Target="http://www.ireceptar.cz/res/data/091/01113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8175" y="5632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27088" y="4403725"/>
            <a:ext cx="7777162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Prezentace je určena pro žáky 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2. - 3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. 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ročníku.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Žáci se seznamují se životem a dílem Františka Nepila. Podrobněji je zaměřena na knížku Já </a:t>
            </a:r>
            <a:r>
              <a:rPr lang="cs-CZ" dirty="0" err="1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Baryk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  <a:cs typeface="+mn-cs"/>
              </a:rPr>
              <a:t>Obsahuje přesmyčky a ukázku pohádky „Já a sýkorky“.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200" y="4013200"/>
            <a:ext cx="1944688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6512511" cy="576064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František Nepil  </a:t>
            </a:r>
            <a:endParaRPr lang="cs-CZ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8313" y="981075"/>
            <a:ext cx="8207375" cy="5327650"/>
          </a:xfrm>
        </p:spPr>
        <p:txBody>
          <a:bodyPr/>
          <a:lstStyle/>
          <a:p>
            <a:pPr>
              <a:buFontTx/>
              <a:buChar char="-"/>
            </a:pPr>
            <a:endParaRPr lang="cs-CZ" smtClean="0"/>
          </a:p>
          <a:p>
            <a:pPr>
              <a:buFontTx/>
              <a:buChar char="-"/>
            </a:pPr>
            <a:r>
              <a:rPr lang="cs-CZ" smtClean="0"/>
              <a:t>Český spisovatel, scénárista a vypravěč. </a:t>
            </a:r>
          </a:p>
          <a:p>
            <a:pPr>
              <a:buFontTx/>
              <a:buChar char="-"/>
            </a:pPr>
            <a:r>
              <a:rPr lang="cs-CZ" smtClean="0"/>
              <a:t>Narodil se v Hýskově u Berouna.</a:t>
            </a:r>
          </a:p>
          <a:p>
            <a:pPr>
              <a:buFontTx/>
              <a:buChar char="-"/>
            </a:pPr>
            <a:r>
              <a:rPr lang="cs-CZ" smtClean="0"/>
              <a:t>Pracoval v redakci vysílání pro děti a mládež v Československém rozhlase.</a:t>
            </a:r>
          </a:p>
          <a:p>
            <a:pPr>
              <a:buFontTx/>
              <a:buChar char="-"/>
            </a:pPr>
            <a:r>
              <a:rPr lang="cs-CZ" smtClean="0"/>
              <a:t>Přispíval také do mnoha časopisů pro děti a mládež, hlavně svými pohádkami a drobnými prózami.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3884834"/>
            <a:ext cx="1944216" cy="2646384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" name="Oválný popisek 3"/>
          <p:cNvSpPr/>
          <p:nvPr/>
        </p:nvSpPr>
        <p:spPr>
          <a:xfrm>
            <a:off x="5867400" y="836613"/>
            <a:ext cx="2305050" cy="769937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Víš, kdo to je scénárista?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699792" y="3836612"/>
            <a:ext cx="3803037" cy="2742828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6" name="Obdélník 5"/>
          <p:cNvSpPr/>
          <p:nvPr/>
        </p:nvSpPr>
        <p:spPr>
          <a:xfrm>
            <a:off x="6804025" y="1773238"/>
            <a:ext cx="2160588" cy="115093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Člověk, který píše scénář (děj) filmu, </a:t>
            </a:r>
            <a:r>
              <a:rPr lang="cs-CZ" dirty="0" err="1">
                <a:solidFill>
                  <a:schemeClr val="tx1"/>
                </a:solidFill>
              </a:rPr>
              <a:t>divad</a:t>
            </a:r>
            <a:r>
              <a:rPr lang="cs-CZ" dirty="0">
                <a:solidFill>
                  <a:schemeClr val="tx1"/>
                </a:solidFill>
              </a:rPr>
              <a:t>. a rozhlas. hry.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05625" y="5445125"/>
            <a:ext cx="2124075" cy="9366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Psaný text.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732588" y="3500438"/>
            <a:ext cx="2165350" cy="1152525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Víš, co je to próza?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6512511" cy="1143000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b="0" dirty="0" smtClean="0"/>
              <a:t> </a:t>
            </a:r>
            <a:endParaRPr lang="cs-CZ" b="0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4450" indent="0">
              <a:buFont typeface="Georgia" pitchFamily="18" charset="0"/>
              <a:buNone/>
            </a:pPr>
            <a:endParaRPr lang="cs-CZ" smtClean="0"/>
          </a:p>
          <a:p>
            <a:pPr marL="44450" indent="0">
              <a:buFont typeface="Georgia" pitchFamily="18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44450" indent="0">
              <a:buFont typeface="Georgia" pitchFamily="18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44450" indent="0">
              <a:buFont typeface="Georgia" pitchFamily="18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44450" indent="0">
              <a:buFont typeface="Georgia" pitchFamily="18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44450" indent="0">
              <a:buFont typeface="Georgia" pitchFamily="18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44450" indent="0">
              <a:buFont typeface="Georgia" pitchFamily="18" charset="0"/>
              <a:buNone/>
            </a:pPr>
            <a:r>
              <a:rPr lang="cs-CZ" smtClean="0">
                <a:latin typeface="Comic Sans MS" pitchFamily="66" charset="0"/>
              </a:rPr>
              <a:t> I František Nepil napsal knížku o laskavém pejskovi Barykovi, který se potkává s různými zvířátky a dozvídá se zajímavosti z jejich života.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6056" y="22828"/>
            <a:ext cx="3903737" cy="2686092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" name="Obláček 3"/>
          <p:cNvSpPr/>
          <p:nvPr/>
        </p:nvSpPr>
        <p:spPr>
          <a:xfrm>
            <a:off x="1979613" y="476250"/>
            <a:ext cx="2736850" cy="1512888"/>
          </a:xfrm>
          <a:prstGeom prst="cloudCallout">
            <a:avLst>
              <a:gd name="adj1" fmla="val 94608"/>
              <a:gd name="adj2" fmla="val 4051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Víš, kdo je nejvěrnější přítel člověka?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3" y="3789040"/>
            <a:ext cx="2232248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softEdge rad="635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652120" y="3933056"/>
            <a:ext cx="3183657" cy="2736304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460774" y="3595274"/>
            <a:ext cx="2856561" cy="3168351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531813" y="277813"/>
            <a:ext cx="7777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omic Sans MS" pitchFamily="66" charset="0"/>
              </a:rPr>
              <a:t>Se kterými zvířátky se Baryk může setkat? Vylušti přesmyčky, napiš slova a dozvíš se to!</a:t>
            </a: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468313" y="1341438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738188" y="1341438"/>
            <a:ext cx="3381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O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1035050" y="1341438"/>
            <a:ext cx="219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R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1260475" y="134143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1481138" y="1341438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1700213" y="1341438"/>
            <a:ext cx="439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S</a:t>
            </a:r>
          </a:p>
        </p:txBody>
      </p:sp>
      <p:sp>
        <p:nvSpPr>
          <p:cNvPr id="18440" name="TextovéPole 11"/>
          <p:cNvSpPr txBox="1">
            <a:spLocks noChangeArrowheads="1"/>
          </p:cNvSpPr>
          <p:nvPr/>
        </p:nvSpPr>
        <p:spPr bwMode="auto">
          <a:xfrm>
            <a:off x="1939925" y="1341438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97213" y="1341438"/>
            <a:ext cx="1760537" cy="3683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42" name="TextovéPole 15"/>
          <p:cNvSpPr txBox="1">
            <a:spLocks noChangeArrowheads="1"/>
          </p:cNvSpPr>
          <p:nvPr/>
        </p:nvSpPr>
        <p:spPr bwMode="auto">
          <a:xfrm>
            <a:off x="438150" y="20145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Ž</a:t>
            </a:r>
          </a:p>
        </p:txBody>
      </p:sp>
      <p:sp>
        <p:nvSpPr>
          <p:cNvPr id="18443" name="TextovéPole 16"/>
          <p:cNvSpPr txBox="1">
            <a:spLocks noChangeArrowheads="1"/>
          </p:cNvSpPr>
          <p:nvPr/>
        </p:nvSpPr>
        <p:spPr bwMode="auto">
          <a:xfrm>
            <a:off x="1492250" y="2003425"/>
            <a:ext cx="439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C</a:t>
            </a:r>
          </a:p>
        </p:txBody>
      </p:sp>
      <p:sp>
        <p:nvSpPr>
          <p:cNvPr id="18444" name="TextovéPole 17"/>
          <p:cNvSpPr txBox="1">
            <a:spLocks noChangeArrowheads="1"/>
          </p:cNvSpPr>
          <p:nvPr/>
        </p:nvSpPr>
        <p:spPr bwMode="auto">
          <a:xfrm>
            <a:off x="741363" y="20145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E</a:t>
            </a:r>
          </a:p>
        </p:txBody>
      </p:sp>
      <p:sp>
        <p:nvSpPr>
          <p:cNvPr id="18445" name="TextovéPole 18"/>
          <p:cNvSpPr txBox="1">
            <a:spLocks noChangeArrowheads="1"/>
          </p:cNvSpPr>
          <p:nvPr/>
        </p:nvSpPr>
        <p:spPr bwMode="auto">
          <a:xfrm>
            <a:off x="995363" y="2006600"/>
            <a:ext cx="439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8446" name="TextovéPole 19"/>
          <p:cNvSpPr txBox="1">
            <a:spLocks noChangeArrowheads="1"/>
          </p:cNvSpPr>
          <p:nvPr/>
        </p:nvSpPr>
        <p:spPr bwMode="auto">
          <a:xfrm>
            <a:off x="1238250" y="2006600"/>
            <a:ext cx="439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J</a:t>
            </a:r>
          </a:p>
        </p:txBody>
      </p:sp>
      <p:sp>
        <p:nvSpPr>
          <p:cNvPr id="18447" name="TextovéPole 20"/>
          <p:cNvSpPr txBox="1">
            <a:spLocks noChangeArrowheads="1"/>
          </p:cNvSpPr>
          <p:nvPr/>
        </p:nvSpPr>
        <p:spPr bwMode="auto">
          <a:xfrm>
            <a:off x="993775" y="4068763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L</a:t>
            </a:r>
          </a:p>
        </p:txBody>
      </p:sp>
      <p:sp>
        <p:nvSpPr>
          <p:cNvPr id="18448" name="TextovéPole 21"/>
          <p:cNvSpPr txBox="1">
            <a:spLocks noChangeArrowheads="1"/>
          </p:cNvSpPr>
          <p:nvPr/>
        </p:nvSpPr>
        <p:spPr bwMode="auto">
          <a:xfrm>
            <a:off x="438150" y="27320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Á</a:t>
            </a:r>
          </a:p>
        </p:txBody>
      </p:sp>
      <p:sp>
        <p:nvSpPr>
          <p:cNvPr id="18449" name="TextovéPole 23"/>
          <p:cNvSpPr txBox="1">
            <a:spLocks noChangeArrowheads="1"/>
          </p:cNvSpPr>
          <p:nvPr/>
        </p:nvSpPr>
        <p:spPr bwMode="auto">
          <a:xfrm>
            <a:off x="741363" y="27257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Č</a:t>
            </a:r>
          </a:p>
        </p:txBody>
      </p:sp>
      <p:sp>
        <p:nvSpPr>
          <p:cNvPr id="18450" name="TextovéPole 24"/>
          <p:cNvSpPr txBox="1">
            <a:spLocks noChangeArrowheads="1"/>
          </p:cNvSpPr>
          <p:nvPr/>
        </p:nvSpPr>
        <p:spPr bwMode="auto">
          <a:xfrm>
            <a:off x="468313" y="47244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B</a:t>
            </a:r>
          </a:p>
        </p:txBody>
      </p:sp>
      <p:sp>
        <p:nvSpPr>
          <p:cNvPr id="18451" name="TextovéPole 25"/>
          <p:cNvSpPr txBox="1">
            <a:spLocks noChangeArrowheads="1"/>
          </p:cNvSpPr>
          <p:nvPr/>
        </p:nvSpPr>
        <p:spPr bwMode="auto">
          <a:xfrm>
            <a:off x="1238250" y="34178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E</a:t>
            </a:r>
          </a:p>
        </p:txBody>
      </p:sp>
      <p:sp>
        <p:nvSpPr>
          <p:cNvPr id="18452" name="TextovéPole 26"/>
          <p:cNvSpPr txBox="1">
            <a:spLocks noChangeArrowheads="1"/>
          </p:cNvSpPr>
          <p:nvPr/>
        </p:nvSpPr>
        <p:spPr bwMode="auto">
          <a:xfrm>
            <a:off x="754063" y="4062413"/>
            <a:ext cx="322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Ý</a:t>
            </a:r>
          </a:p>
        </p:txBody>
      </p:sp>
      <p:sp>
        <p:nvSpPr>
          <p:cNvPr id="18453" name="TextovéPole 27"/>
          <p:cNvSpPr txBox="1">
            <a:spLocks noChangeArrowheads="1"/>
          </p:cNvSpPr>
          <p:nvPr/>
        </p:nvSpPr>
        <p:spPr bwMode="auto">
          <a:xfrm>
            <a:off x="438150" y="3427413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N</a:t>
            </a:r>
          </a:p>
        </p:txBody>
      </p:sp>
      <p:sp>
        <p:nvSpPr>
          <p:cNvPr id="18454" name="TextovéPole 28"/>
          <p:cNvSpPr txBox="1">
            <a:spLocks noChangeArrowheads="1"/>
          </p:cNvSpPr>
          <p:nvPr/>
        </p:nvSpPr>
        <p:spPr bwMode="auto">
          <a:xfrm>
            <a:off x="754063" y="3417888"/>
            <a:ext cx="439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Š</a:t>
            </a:r>
          </a:p>
        </p:txBody>
      </p:sp>
      <p:sp>
        <p:nvSpPr>
          <p:cNvPr id="18455" name="TextovéPole 30"/>
          <p:cNvSpPr txBox="1">
            <a:spLocks noChangeArrowheads="1"/>
          </p:cNvSpPr>
          <p:nvPr/>
        </p:nvSpPr>
        <p:spPr bwMode="auto">
          <a:xfrm>
            <a:off x="438150" y="4062413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S</a:t>
            </a:r>
          </a:p>
        </p:txBody>
      </p:sp>
      <p:sp>
        <p:nvSpPr>
          <p:cNvPr id="18456" name="TextovéPole 31"/>
          <p:cNvSpPr txBox="1">
            <a:spLocks noChangeArrowheads="1"/>
          </p:cNvSpPr>
          <p:nvPr/>
        </p:nvSpPr>
        <p:spPr bwMode="auto">
          <a:xfrm>
            <a:off x="995363" y="2725738"/>
            <a:ext cx="439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</a:t>
            </a:r>
          </a:p>
        </p:txBody>
      </p:sp>
      <p:sp>
        <p:nvSpPr>
          <p:cNvPr id="18457" name="TextovéPole 32"/>
          <p:cNvSpPr txBox="1">
            <a:spLocks noChangeArrowheads="1"/>
          </p:cNvSpPr>
          <p:nvPr/>
        </p:nvSpPr>
        <p:spPr bwMode="auto">
          <a:xfrm>
            <a:off x="1230313" y="4078288"/>
            <a:ext cx="4476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E</a:t>
            </a:r>
          </a:p>
        </p:txBody>
      </p:sp>
      <p:sp>
        <p:nvSpPr>
          <p:cNvPr id="18458" name="TextovéPole 33"/>
          <p:cNvSpPr txBox="1">
            <a:spLocks noChangeArrowheads="1"/>
          </p:cNvSpPr>
          <p:nvPr/>
        </p:nvSpPr>
        <p:spPr bwMode="auto">
          <a:xfrm>
            <a:off x="1492250" y="4068763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</a:t>
            </a:r>
          </a:p>
        </p:txBody>
      </p:sp>
      <p:sp>
        <p:nvSpPr>
          <p:cNvPr id="18459" name="TextovéPole 34"/>
          <p:cNvSpPr txBox="1">
            <a:spLocks noChangeArrowheads="1"/>
          </p:cNvSpPr>
          <p:nvPr/>
        </p:nvSpPr>
        <p:spPr bwMode="auto">
          <a:xfrm>
            <a:off x="995363" y="3417888"/>
            <a:ext cx="439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097213" y="2003425"/>
            <a:ext cx="1760537" cy="3651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61" name="TextovéPole 37"/>
          <p:cNvSpPr txBox="1">
            <a:spLocks noChangeArrowheads="1"/>
          </p:cNvSpPr>
          <p:nvPr/>
        </p:nvSpPr>
        <p:spPr bwMode="auto">
          <a:xfrm>
            <a:off x="1022350" y="4724400"/>
            <a:ext cx="439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Ž</a:t>
            </a:r>
          </a:p>
        </p:txBody>
      </p:sp>
      <p:sp>
        <p:nvSpPr>
          <p:cNvPr id="18462" name="TextovéPole 38"/>
          <p:cNvSpPr txBox="1">
            <a:spLocks noChangeArrowheads="1"/>
          </p:cNvSpPr>
          <p:nvPr/>
        </p:nvSpPr>
        <p:spPr bwMode="auto">
          <a:xfrm>
            <a:off x="1230313" y="4724400"/>
            <a:ext cx="438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sp>
        <p:nvSpPr>
          <p:cNvPr id="18463" name="TextovéPole 39"/>
          <p:cNvSpPr txBox="1">
            <a:spLocks noChangeArrowheads="1"/>
          </p:cNvSpPr>
          <p:nvPr/>
        </p:nvSpPr>
        <p:spPr bwMode="auto">
          <a:xfrm>
            <a:off x="438150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sp>
        <p:nvSpPr>
          <p:cNvPr id="18464" name="TextovéPole 40"/>
          <p:cNvSpPr txBox="1">
            <a:spLocks noChangeArrowheads="1"/>
          </p:cNvSpPr>
          <p:nvPr/>
        </p:nvSpPr>
        <p:spPr bwMode="auto">
          <a:xfrm>
            <a:off x="741363" y="4735513"/>
            <a:ext cx="403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Á</a:t>
            </a:r>
          </a:p>
        </p:txBody>
      </p:sp>
      <p:sp>
        <p:nvSpPr>
          <p:cNvPr id="18465" name="TextovéPole 42"/>
          <p:cNvSpPr txBox="1">
            <a:spLocks noChangeArrowheads="1"/>
          </p:cNvSpPr>
          <p:nvPr/>
        </p:nvSpPr>
        <p:spPr bwMode="auto">
          <a:xfrm>
            <a:off x="755650" y="53736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T</a:t>
            </a:r>
          </a:p>
        </p:txBody>
      </p:sp>
      <p:sp>
        <p:nvSpPr>
          <p:cNvPr id="18466" name="TextovéPole 43"/>
          <p:cNvSpPr txBox="1">
            <a:spLocks noChangeArrowheads="1"/>
          </p:cNvSpPr>
          <p:nvPr/>
        </p:nvSpPr>
        <p:spPr bwMode="auto">
          <a:xfrm>
            <a:off x="1022350" y="53736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R</a:t>
            </a:r>
          </a:p>
        </p:txBody>
      </p:sp>
      <p:sp>
        <p:nvSpPr>
          <p:cNvPr id="18467" name="TextovéPole 44"/>
          <p:cNvSpPr txBox="1">
            <a:spLocks noChangeArrowheads="1"/>
          </p:cNvSpPr>
          <p:nvPr/>
        </p:nvSpPr>
        <p:spPr bwMode="auto">
          <a:xfrm>
            <a:off x="1238250" y="53736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E</a:t>
            </a:r>
          </a:p>
        </p:txBody>
      </p:sp>
      <p:sp>
        <p:nvSpPr>
          <p:cNvPr id="18468" name="TextovéPole 45"/>
          <p:cNvSpPr txBox="1">
            <a:spLocks noChangeArrowheads="1"/>
          </p:cNvSpPr>
          <p:nvPr/>
        </p:nvSpPr>
        <p:spPr bwMode="auto">
          <a:xfrm>
            <a:off x="995363" y="5900738"/>
            <a:ext cx="439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V</a:t>
            </a:r>
          </a:p>
        </p:txBody>
      </p:sp>
      <p:sp>
        <p:nvSpPr>
          <p:cNvPr id="18469" name="TextovéPole 46"/>
          <p:cNvSpPr txBox="1">
            <a:spLocks noChangeArrowheads="1"/>
          </p:cNvSpPr>
          <p:nvPr/>
        </p:nvSpPr>
        <p:spPr bwMode="auto">
          <a:xfrm>
            <a:off x="741363" y="5900738"/>
            <a:ext cx="438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8470" name="TextovéPole 47"/>
          <p:cNvSpPr txBox="1">
            <a:spLocks noChangeArrowheads="1"/>
          </p:cNvSpPr>
          <p:nvPr/>
        </p:nvSpPr>
        <p:spPr bwMode="auto">
          <a:xfrm>
            <a:off x="2124075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sp>
        <p:nvSpPr>
          <p:cNvPr id="18471" name="TextovéPole 48"/>
          <p:cNvSpPr txBox="1">
            <a:spLocks noChangeArrowheads="1"/>
          </p:cNvSpPr>
          <p:nvPr/>
        </p:nvSpPr>
        <p:spPr bwMode="auto">
          <a:xfrm>
            <a:off x="2413000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L</a:t>
            </a:r>
          </a:p>
        </p:txBody>
      </p:sp>
      <p:sp>
        <p:nvSpPr>
          <p:cNvPr id="18472" name="TextovéPole 49"/>
          <p:cNvSpPr txBox="1">
            <a:spLocks noChangeArrowheads="1"/>
          </p:cNvSpPr>
          <p:nvPr/>
        </p:nvSpPr>
        <p:spPr bwMode="auto">
          <a:xfrm>
            <a:off x="2657475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V</a:t>
            </a:r>
          </a:p>
        </p:txBody>
      </p:sp>
      <p:sp>
        <p:nvSpPr>
          <p:cNvPr id="18473" name="TextovéPole 50"/>
          <p:cNvSpPr txBox="1">
            <a:spLocks noChangeArrowheads="1"/>
          </p:cNvSpPr>
          <p:nvPr/>
        </p:nvSpPr>
        <p:spPr bwMode="auto">
          <a:xfrm>
            <a:off x="1835150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Š</a:t>
            </a:r>
          </a:p>
        </p:txBody>
      </p:sp>
      <p:sp>
        <p:nvSpPr>
          <p:cNvPr id="18474" name="TextovéPole 51"/>
          <p:cNvSpPr txBox="1">
            <a:spLocks noChangeArrowheads="1"/>
          </p:cNvSpPr>
          <p:nvPr/>
        </p:nvSpPr>
        <p:spPr bwMode="auto">
          <a:xfrm>
            <a:off x="1500188" y="5900738"/>
            <a:ext cx="439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T</a:t>
            </a:r>
          </a:p>
        </p:txBody>
      </p:sp>
      <p:sp>
        <p:nvSpPr>
          <p:cNvPr id="18475" name="TextovéPole 52"/>
          <p:cNvSpPr txBox="1">
            <a:spLocks noChangeArrowheads="1"/>
          </p:cNvSpPr>
          <p:nvPr/>
        </p:nvSpPr>
        <p:spPr bwMode="auto">
          <a:xfrm>
            <a:off x="1238250" y="5900738"/>
            <a:ext cx="43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O</a:t>
            </a:r>
          </a:p>
        </p:txBody>
      </p:sp>
      <p:sp>
        <p:nvSpPr>
          <p:cNvPr id="18476" name="TextovéPole 53"/>
          <p:cNvSpPr txBox="1">
            <a:spLocks noChangeArrowheads="1"/>
          </p:cNvSpPr>
          <p:nvPr/>
        </p:nvSpPr>
        <p:spPr bwMode="auto">
          <a:xfrm>
            <a:off x="1720850" y="4062413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Š</a:t>
            </a:r>
          </a:p>
        </p:txBody>
      </p:sp>
      <p:sp>
        <p:nvSpPr>
          <p:cNvPr id="18477" name="TextovéPole 54"/>
          <p:cNvSpPr txBox="1">
            <a:spLocks noChangeArrowheads="1"/>
          </p:cNvSpPr>
          <p:nvPr/>
        </p:nvSpPr>
        <p:spPr bwMode="auto">
          <a:xfrm>
            <a:off x="1501775" y="537368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18478" name="TextovéPole 55"/>
          <p:cNvSpPr txBox="1">
            <a:spLocks noChangeArrowheads="1"/>
          </p:cNvSpPr>
          <p:nvPr/>
        </p:nvSpPr>
        <p:spPr bwMode="auto">
          <a:xfrm>
            <a:off x="438150" y="5367338"/>
            <a:ext cx="4397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K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3097213" y="2725738"/>
            <a:ext cx="1760537" cy="3667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097213" y="3362325"/>
            <a:ext cx="1760537" cy="3651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097213" y="4722813"/>
            <a:ext cx="1760537" cy="3651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097213" y="4006850"/>
            <a:ext cx="1760537" cy="3667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097213" y="5321300"/>
            <a:ext cx="1760537" cy="3651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097213" y="5900738"/>
            <a:ext cx="1760537" cy="3667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00050" y="1339850"/>
            <a:ext cx="1760538" cy="3698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sýkorka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98463" y="2014538"/>
            <a:ext cx="1760537" cy="3698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ježek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400050" y="2701925"/>
            <a:ext cx="1760538" cy="3698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čáp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31800" y="3417888"/>
            <a:ext cx="1762125" cy="3683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šnek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31800" y="4003675"/>
            <a:ext cx="1762125" cy="3698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slepýš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468313" y="5367338"/>
            <a:ext cx="1760537" cy="3683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krtek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438150" y="4735513"/>
            <a:ext cx="1760538" cy="3698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žába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31800" y="5897563"/>
            <a:ext cx="2452688" cy="3698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       vlaštovka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11918" y="997061"/>
            <a:ext cx="2505645" cy="174561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08104" y="2619605"/>
            <a:ext cx="2800973" cy="188311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188107" y="4406112"/>
            <a:ext cx="2740484" cy="2055363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258888" y="633413"/>
            <a:ext cx="6049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mic Sans MS" pitchFamily="66" charset="0"/>
              </a:rPr>
              <a:t>Kniha je rozdělena do 12 kapitol. Každá kapitola je věnovaná jednomu měsíci v roce.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5244" y="1916832"/>
            <a:ext cx="3384376" cy="432048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3" name="Obláček 2"/>
          <p:cNvSpPr/>
          <p:nvPr/>
        </p:nvSpPr>
        <p:spPr>
          <a:xfrm>
            <a:off x="4427538" y="1557338"/>
            <a:ext cx="3529012" cy="1439862"/>
          </a:xfrm>
          <a:prstGeom prst="cloudCallout">
            <a:avLst>
              <a:gd name="adj1" fmla="val -88819"/>
              <a:gd name="adj2" fmla="val 7157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Dokážeš vyjmenovat všechny měsíce?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4572000" y="4076700"/>
            <a:ext cx="4103688" cy="1584325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Leden, únor, březen, duben, květen, červen, červenec, srpen, září, říjen, listopad, prosinec. </a:t>
            </a:r>
            <a:r>
              <a:rPr lang="cs-CZ" dirty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468313" y="442913"/>
            <a:ext cx="5899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omic Sans MS" pitchFamily="66" charset="0"/>
              </a:rPr>
              <a:t>Další z děl Františka Nepila pro děti: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8313" y="1196975"/>
            <a:ext cx="5826125" cy="2862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Kola, strojky, nápady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Pohádky z pekelce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Lišky, dobrou noc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Já </a:t>
            </a:r>
            <a:r>
              <a:rPr lang="cs-CZ" i="1" dirty="0" err="1">
                <a:latin typeface="+mn-lt"/>
                <a:cs typeface="+mn-cs"/>
              </a:rPr>
              <a:t>Baryk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Polní žínka </a:t>
            </a:r>
            <a:r>
              <a:rPr lang="cs-CZ" i="1" dirty="0" err="1">
                <a:latin typeface="+mn-lt"/>
                <a:cs typeface="+mn-cs"/>
              </a:rPr>
              <a:t>Evelýnka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 err="1">
                <a:latin typeface="+mn-lt"/>
                <a:cs typeface="+mn-cs"/>
              </a:rPr>
              <a:t>Naschválníčci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>
                <a:latin typeface="+mn-lt"/>
                <a:cs typeface="+mn-cs"/>
              </a:rPr>
              <a:t>Makový mužíček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i="1" dirty="0">
                <a:latin typeface="+mn-lt"/>
                <a:cs typeface="+mn-cs"/>
              </a:rPr>
              <a:t>-  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i="1" dirty="0">
                <a:latin typeface="+mn-lt"/>
                <a:cs typeface="+mn-cs"/>
              </a:rPr>
              <a:t>Pět báječných strýčků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i="1" dirty="0" err="1">
                <a:latin typeface="+mn-lt"/>
                <a:cs typeface="+mn-cs"/>
              </a:rPr>
              <a:t>Štuclinka</a:t>
            </a:r>
            <a:r>
              <a:rPr lang="cs-CZ" i="1" dirty="0">
                <a:latin typeface="+mn-lt"/>
                <a:cs typeface="+mn-cs"/>
              </a:rPr>
              <a:t> a </a:t>
            </a:r>
            <a:r>
              <a:rPr lang="cs-CZ" i="1" dirty="0" err="1">
                <a:latin typeface="+mn-lt"/>
                <a:cs typeface="+mn-cs"/>
              </a:rPr>
              <a:t>Zachumlánek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352425" y="5157788"/>
            <a:ext cx="46799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C00000"/>
                </a:solidFill>
                <a:latin typeface="Trebuchet MS" pitchFamily="34" charset="0"/>
              </a:rPr>
              <a:t>Ukázky zfilmovaných děl:</a:t>
            </a: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323850" y="5661025"/>
            <a:ext cx="8208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Já, Baryk (Já a sýkorky) - </a:t>
            </a:r>
            <a:r>
              <a:rPr lang="cs-CZ">
                <a:latin typeface="Trebuchet MS" pitchFamily="34" charset="0"/>
                <a:hlinkClick r:id="rId2"/>
              </a:rPr>
              <a:t>http://www.youtube.com/watch?v=m_euebTx4l8</a:t>
            </a:r>
            <a:r>
              <a:rPr lang="cs-CZ">
                <a:latin typeface="Trebuchet MS" pitchFamily="34" charset="0"/>
              </a:rPr>
              <a:t> </a:t>
            </a:r>
          </a:p>
          <a:p>
            <a:endParaRPr lang="cs-CZ">
              <a:latin typeface="Trebuchet MS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381222" y="1124744"/>
            <a:ext cx="1774381" cy="1898787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39952" y="3570970"/>
            <a:ext cx="1610487" cy="20600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940152" y="980728"/>
            <a:ext cx="2942116" cy="3816424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7100888"/>
          </a:xfrm>
        </p:spPr>
        <p:txBody>
          <a:bodyPr rtlCol="0">
            <a:normAutofit lnSpcReduction="10000"/>
          </a:bodyPr>
          <a:lstStyle/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>
                <a:solidFill>
                  <a:srgbClr val="C00000"/>
                </a:solidFill>
              </a:rPr>
              <a:t>Citace:  </a:t>
            </a:r>
            <a:r>
              <a:rPr lang="cs-CZ" sz="20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tx1"/>
                </a:solidFill>
                <a:hlinkClick r:id="rId2"/>
              </a:rPr>
              <a:t>cs.wikipedia.org/wiki/Franti%C5%A1ek_Nepil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  <a:hlinkClick r:id="rId3"/>
              </a:rPr>
              <a:t>http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://www.google.cz/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search?hl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cs&amp;rlz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=1T4MXGB_csCZ536CZ540&amp;site=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imghp&amp;tbm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isch&amp;source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hp&amp;biw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=1366&amp;bih=581&amp;q=franti%C5%A1ek+nepil&amp;oq=franti%C5%A1ek+nepil&amp;gs_l=img.1.0.0j0i24l9.1083.12741.0.14781.17.10.1.6.7.0.415.2003.1j6j1j1j1.10.0....0...1ac.1.22.img..2.15.1542.3pFnO9EUk68#facrc=_&amp;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imgdii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=_&amp;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  <a:hlinkClick r:id="rId3"/>
              </a:rPr>
              <a:t>imgrc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  <a:hlinkClick r:id="rId3"/>
              </a:rPr>
              <a:t>=h5oZIKNG93DLjM%3A%3BR-qOJ7sylCHn3M%3Bhttp%253A%252F%252Fwww.bookfan-static.eu%252Fimages%252Fcover%252Fauthor%252F6%252F6%252FFrantisek-Nepil---w-180-h-null.jpeg%3Bhttp%253A%252F%252Fwww.bookfan.eu%252Fautor%252F66%252FFrantisek-Nepil%3B180%3B265http://</a:t>
            </a: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  <a:hlinkClick r:id="rId3"/>
              </a:rPr>
              <a:t>www.spisovatele.cz/frantisek-nepil</a:t>
            </a: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http://www.google.cz/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search?hl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cs&amp;rlz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=1T4MXGB_csCZ536CZ540&amp;site=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imghp&amp;tbm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isch&amp;source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hp&amp;biw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=1366&amp;bih=581&amp;q=franti%C5%A1ek+nepil&amp;oq=franti%C5%A1ek+nepil&amp;gs_l=img.1.0.0j0i24l9.1083.12741.0.14781.17.10.1.6.7.0.415.2003.1j6j1j1j1.10.0....0...1ac.1.22.img..2.15.1542.3pFnO9EUk68#facrc=_&amp;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imgdii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=_&amp;</a:t>
            </a:r>
            <a:r>
              <a:rPr lang="cs-CZ" sz="2000" dirty="0" err="1">
                <a:solidFill>
                  <a:schemeClr val="tx1"/>
                </a:solidFill>
                <a:sym typeface="Wingdings" pitchFamily="2" charset="2"/>
              </a:rPr>
              <a:t>imgrc</a:t>
            </a:r>
            <a:r>
              <a:rPr lang="cs-CZ" sz="2000" dirty="0">
                <a:solidFill>
                  <a:schemeClr val="tx1"/>
                </a:solidFill>
                <a:sym typeface="Wingdings" pitchFamily="2" charset="2"/>
              </a:rPr>
              <a:t>=idUsyQxZ0BV4UM%3A%3Br0jLrUr5chNdDM%3Bhttp%253A%252F%252Fi.idnes.cz%252F09%252F041%252Fgal%252FBOS2908df_fnep.jpg%3Bhttp%253A%252F%252Fzpravy.idnes.cz%252Ffrantisek-nepil-dokazal-psat-nevsedne-o-vsednich-vecech-pj3-%</a:t>
            </a: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252Fkavarna.aspx%253Fc%253DA090210_122818_kavarna_bos%3B460%3B356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>
              <a:solidFill>
                <a:schemeClr val="tx1"/>
              </a:solidFill>
              <a:sym typeface="Wingdings" pitchFamily="2" charset="2"/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44450" indent="0">
              <a:buFont typeface="Georgia" pitchFamily="18" charset="0"/>
              <a:buNone/>
            </a:pPr>
            <a:r>
              <a:rPr lang="cs-CZ" smtClean="0">
                <a:hlinkClick r:id="rId2"/>
              </a:rPr>
              <a:t>http://www.ireceptar.cz/res/data/091/011133.jpg</a:t>
            </a:r>
            <a:endParaRPr lang="cs-CZ" smtClean="0"/>
          </a:p>
          <a:p>
            <a:pPr marL="44450" indent="0">
              <a:buFont typeface="Georgia" pitchFamily="18" charset="0"/>
              <a:buNone/>
            </a:pPr>
            <a:r>
              <a:rPr lang="cs-CZ" smtClean="0">
                <a:hlinkClick r:id="rId3"/>
              </a:rPr>
              <a:t>http://upload.wikimedia.org/wikipedia/commons/thumb/2/2d/Parus_major_m.jpg/228px-Parus_major_m.jpg</a:t>
            </a:r>
            <a:endParaRPr lang="cs-CZ" smtClean="0">
              <a:latin typeface="Arial" charset="0"/>
            </a:endParaRPr>
          </a:p>
          <a:p>
            <a:pPr marL="44450" indent="0">
              <a:buFont typeface="Georgia" pitchFamily="18" charset="0"/>
              <a:buNone/>
            </a:pPr>
            <a:r>
              <a:rPr lang="cs-CZ" smtClean="0">
                <a:latin typeface="Arial" charset="0"/>
              </a:rPr>
              <a:t>fotografie autora (knihy)</a:t>
            </a:r>
          </a:p>
          <a:p>
            <a:pPr marL="44450" indent="0">
              <a:buFont typeface="Georgia" pitchFamily="18" charset="0"/>
              <a:buNone/>
            </a:pPr>
            <a:endParaRPr lang="cs-CZ" smtClean="0"/>
          </a:p>
          <a:p>
            <a:pPr marL="44450" indent="0">
              <a:buFont typeface="Georgia" pitchFamily="18" charset="0"/>
              <a:buNone/>
            </a:pPr>
            <a:endParaRPr lang="cs-CZ" smtClean="0"/>
          </a:p>
          <a:p>
            <a:pPr marL="44450" indent="0"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270</TotalTime>
  <Words>284</Words>
  <Application>Microsoft Office PowerPoint</Application>
  <PresentationFormat>On-screen Show (4:3)</PresentationFormat>
  <Paragraphs>103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Trebuchet MS</vt:lpstr>
      <vt:lpstr>Arial</vt:lpstr>
      <vt:lpstr>Georgia</vt:lpstr>
      <vt:lpstr>Calibri</vt:lpstr>
      <vt:lpstr>Comic Sans MS</vt:lpstr>
      <vt:lpstr>Wingdings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Havránková Světlana</dc:creator>
  <cp:lastModifiedBy>DUM</cp:lastModifiedBy>
  <cp:revision>25</cp:revision>
  <dcterms:created xsi:type="dcterms:W3CDTF">2013-07-24T13:59:35Z</dcterms:created>
  <dcterms:modified xsi:type="dcterms:W3CDTF">2013-07-24T19:12:47Z</dcterms:modified>
</cp:coreProperties>
</file>