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2" r:id="rId3"/>
    <p:sldId id="256" r:id="rId4"/>
    <p:sldId id="258" r:id="rId5"/>
    <p:sldId id="257" r:id="rId6"/>
    <p:sldId id="259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C06"/>
    <a:srgbClr val="2F83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34"/>
    </mc:Choice>
    <mc:Fallback>
      <c:style val="34"/>
    </mc:Fallback>
  </mc:AlternateContent>
  <c:chart>
    <c:autoTitleDeleted val="1"/>
    <c:plotArea>
      <c:layout/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List1!$A$2:$A$38</c:f>
              <c:numCache>
                <c:formatCode>Vęeobecný</c:formatCode>
                <c:ptCount val="37"/>
                <c:pt idx="0">
                  <c:v>0</c:v>
                </c:pt>
                <c:pt idx="1">
                  <c:v>10</c:v>
                </c:pt>
                <c:pt idx="2">
                  <c:v>20</c:v>
                </c:pt>
                <c:pt idx="3">
                  <c:v>30</c:v>
                </c:pt>
                <c:pt idx="4">
                  <c:v>40</c:v>
                </c:pt>
                <c:pt idx="5">
                  <c:v>50</c:v>
                </c:pt>
                <c:pt idx="6">
                  <c:v>60</c:v>
                </c:pt>
                <c:pt idx="7">
                  <c:v>70</c:v>
                </c:pt>
                <c:pt idx="8">
                  <c:v>80</c:v>
                </c:pt>
                <c:pt idx="9">
                  <c:v>90</c:v>
                </c:pt>
                <c:pt idx="10">
                  <c:v>100</c:v>
                </c:pt>
                <c:pt idx="11">
                  <c:v>110</c:v>
                </c:pt>
                <c:pt idx="12">
                  <c:v>120</c:v>
                </c:pt>
                <c:pt idx="13">
                  <c:v>130</c:v>
                </c:pt>
                <c:pt idx="14">
                  <c:v>140</c:v>
                </c:pt>
                <c:pt idx="15">
                  <c:v>150</c:v>
                </c:pt>
                <c:pt idx="16">
                  <c:v>160</c:v>
                </c:pt>
                <c:pt idx="17">
                  <c:v>170</c:v>
                </c:pt>
                <c:pt idx="18">
                  <c:v>180</c:v>
                </c:pt>
                <c:pt idx="19">
                  <c:v>190</c:v>
                </c:pt>
                <c:pt idx="20">
                  <c:v>200</c:v>
                </c:pt>
                <c:pt idx="21">
                  <c:v>210</c:v>
                </c:pt>
                <c:pt idx="22">
                  <c:v>220</c:v>
                </c:pt>
                <c:pt idx="23">
                  <c:v>230</c:v>
                </c:pt>
                <c:pt idx="24">
                  <c:v>240</c:v>
                </c:pt>
                <c:pt idx="25">
                  <c:v>250</c:v>
                </c:pt>
                <c:pt idx="26">
                  <c:v>260</c:v>
                </c:pt>
                <c:pt idx="27">
                  <c:v>270</c:v>
                </c:pt>
                <c:pt idx="28">
                  <c:v>280</c:v>
                </c:pt>
                <c:pt idx="29">
                  <c:v>290</c:v>
                </c:pt>
                <c:pt idx="30">
                  <c:v>300</c:v>
                </c:pt>
                <c:pt idx="31">
                  <c:v>310</c:v>
                </c:pt>
                <c:pt idx="32">
                  <c:v>320</c:v>
                </c:pt>
                <c:pt idx="33">
                  <c:v>330</c:v>
                </c:pt>
                <c:pt idx="34">
                  <c:v>340</c:v>
                </c:pt>
                <c:pt idx="35">
                  <c:v>350</c:v>
                </c:pt>
                <c:pt idx="36">
                  <c:v>360</c:v>
                </c:pt>
              </c:numCache>
            </c:numRef>
          </c:xVal>
          <c:yVal>
            <c:numRef>
              <c:f>List1!$B$2:$B$38</c:f>
              <c:numCache>
                <c:formatCode>Vęeobecný</c:formatCode>
                <c:ptCount val="37"/>
                <c:pt idx="0">
                  <c:v>0</c:v>
                </c:pt>
                <c:pt idx="1">
                  <c:v>0.17364817766693033</c:v>
                </c:pt>
                <c:pt idx="2">
                  <c:v>0.34202014332566871</c:v>
                </c:pt>
                <c:pt idx="3">
                  <c:v>0.49999999999999994</c:v>
                </c:pt>
                <c:pt idx="4">
                  <c:v>0.64278760968653925</c:v>
                </c:pt>
                <c:pt idx="5">
                  <c:v>0.76604444311897801</c:v>
                </c:pt>
                <c:pt idx="6">
                  <c:v>0.8660254037844386</c:v>
                </c:pt>
                <c:pt idx="7">
                  <c:v>0.93969262078590832</c:v>
                </c:pt>
                <c:pt idx="8">
                  <c:v>0.98480775301220802</c:v>
                </c:pt>
                <c:pt idx="9">
                  <c:v>1</c:v>
                </c:pt>
                <c:pt idx="10">
                  <c:v>0.98480775301220802</c:v>
                </c:pt>
                <c:pt idx="11">
                  <c:v>0.93969262078590843</c:v>
                </c:pt>
                <c:pt idx="12">
                  <c:v>0.86602540378443871</c:v>
                </c:pt>
                <c:pt idx="13">
                  <c:v>0.76604444311897801</c:v>
                </c:pt>
                <c:pt idx="14">
                  <c:v>0.64278760968653947</c:v>
                </c:pt>
                <c:pt idx="15">
                  <c:v>0.49999999999999994</c:v>
                </c:pt>
                <c:pt idx="16">
                  <c:v>0.34202014332566888</c:v>
                </c:pt>
                <c:pt idx="17">
                  <c:v>0.17364817766693028</c:v>
                </c:pt>
                <c:pt idx="18">
                  <c:v>1.22514845490862E-16</c:v>
                </c:pt>
                <c:pt idx="19">
                  <c:v>-0.17364817766693047</c:v>
                </c:pt>
                <c:pt idx="20">
                  <c:v>-0.34202014332566866</c:v>
                </c:pt>
                <c:pt idx="21">
                  <c:v>-0.50000000000000011</c:v>
                </c:pt>
                <c:pt idx="22">
                  <c:v>-0.64278760968653925</c:v>
                </c:pt>
                <c:pt idx="23">
                  <c:v>-0.7660444431189779</c:v>
                </c:pt>
                <c:pt idx="24">
                  <c:v>-0.86602540378443837</c:v>
                </c:pt>
                <c:pt idx="25">
                  <c:v>-0.93969262078590843</c:v>
                </c:pt>
                <c:pt idx="26">
                  <c:v>-0.98480775301220802</c:v>
                </c:pt>
                <c:pt idx="27">
                  <c:v>-1</c:v>
                </c:pt>
                <c:pt idx="28">
                  <c:v>-0.98480775301220813</c:v>
                </c:pt>
                <c:pt idx="29">
                  <c:v>-0.93969262078590832</c:v>
                </c:pt>
                <c:pt idx="30">
                  <c:v>-0.8660254037844386</c:v>
                </c:pt>
                <c:pt idx="31">
                  <c:v>-0.76604444311897812</c:v>
                </c:pt>
                <c:pt idx="32">
                  <c:v>-0.64278760968653958</c:v>
                </c:pt>
                <c:pt idx="33">
                  <c:v>-0.50000000000000044</c:v>
                </c:pt>
                <c:pt idx="34">
                  <c:v>-0.3420201433256686</c:v>
                </c:pt>
                <c:pt idx="35">
                  <c:v>-0.17364817766693039</c:v>
                </c:pt>
                <c:pt idx="36">
                  <c:v>-2.45029690981724E-16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816704"/>
        <c:axId val="39890304"/>
      </c:scatterChart>
      <c:valAx>
        <c:axId val="7816704"/>
        <c:scaling>
          <c:orientation val="minMax"/>
        </c:scaling>
        <c:delete val="0"/>
        <c:axPos val="b"/>
        <c:numFmt formatCode="Vęeobecný" sourceLinked="1"/>
        <c:majorTickMark val="out"/>
        <c:minorTickMark val="none"/>
        <c:tickLblPos val="nextTo"/>
        <c:crossAx val="39890304"/>
        <c:crosses val="autoZero"/>
        <c:crossBetween val="midCat"/>
      </c:valAx>
      <c:valAx>
        <c:axId val="39890304"/>
        <c:scaling>
          <c:orientation val="minMax"/>
        </c:scaling>
        <c:delete val="0"/>
        <c:axPos val="l"/>
        <c:numFmt formatCode="Vęeobecný" sourceLinked="1"/>
        <c:majorTickMark val="out"/>
        <c:minorTickMark val="none"/>
        <c:tickLblPos val="nextTo"/>
        <c:crossAx val="7816704"/>
        <c:crosses val="autoZero"/>
        <c:crossBetween val="midCat"/>
      </c:valAx>
      <c:spPr>
        <a:noFill/>
      </c:spPr>
    </c:plotArea>
    <c:plotVisOnly val="1"/>
    <c:dispBlanksAs val="gap"/>
    <c:showDLblsOverMax val="0"/>
  </c:chart>
  <c:spPr>
    <a:ln>
      <a:noFill/>
    </a:ln>
  </c:spPr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34"/>
    </mc:Choice>
    <mc:Fallback>
      <c:style val="34"/>
    </mc:Fallback>
  </mc:AlternateContent>
  <c:chart>
    <c:autoTitleDeleted val="1"/>
    <c:plotArea>
      <c:layout/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List1!$A$2:$A$74</c:f>
              <c:numCache>
                <c:formatCode>Vęeobecný</c:formatCode>
                <c:ptCount val="73"/>
                <c:pt idx="0">
                  <c:v>0</c:v>
                </c:pt>
                <c:pt idx="1">
                  <c:v>10</c:v>
                </c:pt>
                <c:pt idx="2">
                  <c:v>20</c:v>
                </c:pt>
                <c:pt idx="3">
                  <c:v>30</c:v>
                </c:pt>
                <c:pt idx="4">
                  <c:v>40</c:v>
                </c:pt>
                <c:pt idx="5">
                  <c:v>50</c:v>
                </c:pt>
                <c:pt idx="6">
                  <c:v>60</c:v>
                </c:pt>
                <c:pt idx="7">
                  <c:v>70</c:v>
                </c:pt>
                <c:pt idx="8">
                  <c:v>80</c:v>
                </c:pt>
                <c:pt idx="9">
                  <c:v>90</c:v>
                </c:pt>
                <c:pt idx="10">
                  <c:v>100</c:v>
                </c:pt>
                <c:pt idx="11">
                  <c:v>110</c:v>
                </c:pt>
                <c:pt idx="12">
                  <c:v>120</c:v>
                </c:pt>
                <c:pt idx="13">
                  <c:v>130</c:v>
                </c:pt>
                <c:pt idx="14">
                  <c:v>140</c:v>
                </c:pt>
                <c:pt idx="15">
                  <c:v>150</c:v>
                </c:pt>
                <c:pt idx="16">
                  <c:v>160</c:v>
                </c:pt>
                <c:pt idx="17">
                  <c:v>170</c:v>
                </c:pt>
                <c:pt idx="18">
                  <c:v>180</c:v>
                </c:pt>
                <c:pt idx="19">
                  <c:v>190</c:v>
                </c:pt>
                <c:pt idx="20">
                  <c:v>200</c:v>
                </c:pt>
                <c:pt idx="21">
                  <c:v>210</c:v>
                </c:pt>
                <c:pt idx="22">
                  <c:v>220</c:v>
                </c:pt>
                <c:pt idx="23">
                  <c:v>230</c:v>
                </c:pt>
                <c:pt idx="24">
                  <c:v>240</c:v>
                </c:pt>
                <c:pt idx="25">
                  <c:v>250</c:v>
                </c:pt>
                <c:pt idx="26">
                  <c:v>260</c:v>
                </c:pt>
                <c:pt idx="27">
                  <c:v>270</c:v>
                </c:pt>
                <c:pt idx="28">
                  <c:v>280</c:v>
                </c:pt>
                <c:pt idx="29">
                  <c:v>290</c:v>
                </c:pt>
                <c:pt idx="30">
                  <c:v>300</c:v>
                </c:pt>
                <c:pt idx="31">
                  <c:v>310</c:v>
                </c:pt>
                <c:pt idx="32">
                  <c:v>320</c:v>
                </c:pt>
                <c:pt idx="33">
                  <c:v>330</c:v>
                </c:pt>
                <c:pt idx="34">
                  <c:v>340</c:v>
                </c:pt>
                <c:pt idx="35">
                  <c:v>350</c:v>
                </c:pt>
                <c:pt idx="36">
                  <c:v>360</c:v>
                </c:pt>
                <c:pt idx="37">
                  <c:v>370</c:v>
                </c:pt>
                <c:pt idx="38">
                  <c:v>380</c:v>
                </c:pt>
                <c:pt idx="39">
                  <c:v>390</c:v>
                </c:pt>
                <c:pt idx="40">
                  <c:v>400</c:v>
                </c:pt>
                <c:pt idx="41">
                  <c:v>410</c:v>
                </c:pt>
                <c:pt idx="42">
                  <c:v>420</c:v>
                </c:pt>
                <c:pt idx="43">
                  <c:v>430</c:v>
                </c:pt>
                <c:pt idx="44">
                  <c:v>440</c:v>
                </c:pt>
                <c:pt idx="45">
                  <c:v>450</c:v>
                </c:pt>
                <c:pt idx="46">
                  <c:v>460</c:v>
                </c:pt>
                <c:pt idx="47">
                  <c:v>470</c:v>
                </c:pt>
                <c:pt idx="48">
                  <c:v>480</c:v>
                </c:pt>
                <c:pt idx="49">
                  <c:v>490</c:v>
                </c:pt>
                <c:pt idx="50">
                  <c:v>500</c:v>
                </c:pt>
                <c:pt idx="51">
                  <c:v>510</c:v>
                </c:pt>
                <c:pt idx="52">
                  <c:v>520</c:v>
                </c:pt>
                <c:pt idx="53">
                  <c:v>530</c:v>
                </c:pt>
                <c:pt idx="54">
                  <c:v>540</c:v>
                </c:pt>
                <c:pt idx="55">
                  <c:v>550</c:v>
                </c:pt>
                <c:pt idx="56">
                  <c:v>560</c:v>
                </c:pt>
                <c:pt idx="57">
                  <c:v>570</c:v>
                </c:pt>
                <c:pt idx="58">
                  <c:v>580</c:v>
                </c:pt>
                <c:pt idx="59">
                  <c:v>590</c:v>
                </c:pt>
                <c:pt idx="60">
                  <c:v>600</c:v>
                </c:pt>
                <c:pt idx="61">
                  <c:v>610</c:v>
                </c:pt>
                <c:pt idx="62">
                  <c:v>620</c:v>
                </c:pt>
                <c:pt idx="63">
                  <c:v>630</c:v>
                </c:pt>
                <c:pt idx="64">
                  <c:v>640</c:v>
                </c:pt>
                <c:pt idx="65">
                  <c:v>650</c:v>
                </c:pt>
                <c:pt idx="66">
                  <c:v>660</c:v>
                </c:pt>
                <c:pt idx="67">
                  <c:v>670</c:v>
                </c:pt>
                <c:pt idx="68">
                  <c:v>680</c:v>
                </c:pt>
                <c:pt idx="69">
                  <c:v>690</c:v>
                </c:pt>
                <c:pt idx="70">
                  <c:v>700</c:v>
                </c:pt>
                <c:pt idx="71">
                  <c:v>710</c:v>
                </c:pt>
                <c:pt idx="72">
                  <c:v>720</c:v>
                </c:pt>
              </c:numCache>
            </c:numRef>
          </c:xVal>
          <c:yVal>
            <c:numRef>
              <c:f>List1!$B$2:$B$74</c:f>
              <c:numCache>
                <c:formatCode>Vęeobecný</c:formatCode>
                <c:ptCount val="73"/>
                <c:pt idx="0">
                  <c:v>0</c:v>
                </c:pt>
                <c:pt idx="1">
                  <c:v>0.17364817766693033</c:v>
                </c:pt>
                <c:pt idx="2">
                  <c:v>0.34202014332566871</c:v>
                </c:pt>
                <c:pt idx="3">
                  <c:v>0.49999999999999994</c:v>
                </c:pt>
                <c:pt idx="4">
                  <c:v>0.64278760968653925</c:v>
                </c:pt>
                <c:pt idx="5">
                  <c:v>0.76604444311897801</c:v>
                </c:pt>
                <c:pt idx="6">
                  <c:v>0.8660254037844386</c:v>
                </c:pt>
                <c:pt idx="7">
                  <c:v>0.93969262078590832</c:v>
                </c:pt>
                <c:pt idx="8">
                  <c:v>0.98480775301220802</c:v>
                </c:pt>
                <c:pt idx="9">
                  <c:v>1</c:v>
                </c:pt>
                <c:pt idx="10">
                  <c:v>0.98480775301220802</c:v>
                </c:pt>
                <c:pt idx="11">
                  <c:v>0.93969262078590843</c:v>
                </c:pt>
                <c:pt idx="12">
                  <c:v>0.86602540378443871</c:v>
                </c:pt>
                <c:pt idx="13">
                  <c:v>0.76604444311897801</c:v>
                </c:pt>
                <c:pt idx="14">
                  <c:v>0.64278760968653947</c:v>
                </c:pt>
                <c:pt idx="15">
                  <c:v>0.49999999999999994</c:v>
                </c:pt>
                <c:pt idx="16">
                  <c:v>0.34202014332566888</c:v>
                </c:pt>
                <c:pt idx="17">
                  <c:v>0.17364817766693028</c:v>
                </c:pt>
                <c:pt idx="18">
                  <c:v>1.22514845490862E-16</c:v>
                </c:pt>
                <c:pt idx="19">
                  <c:v>-0.17364817766693047</c:v>
                </c:pt>
                <c:pt idx="20">
                  <c:v>-0.34202014332566866</c:v>
                </c:pt>
                <c:pt idx="21">
                  <c:v>-0.50000000000000011</c:v>
                </c:pt>
                <c:pt idx="22">
                  <c:v>-0.64278760968653925</c:v>
                </c:pt>
                <c:pt idx="23">
                  <c:v>-0.7660444431189779</c:v>
                </c:pt>
                <c:pt idx="24">
                  <c:v>-0.86602540378443837</c:v>
                </c:pt>
                <c:pt idx="25">
                  <c:v>-0.93969262078590843</c:v>
                </c:pt>
                <c:pt idx="26">
                  <c:v>-0.98480775301220802</c:v>
                </c:pt>
                <c:pt idx="27">
                  <c:v>-1</c:v>
                </c:pt>
                <c:pt idx="28">
                  <c:v>-0.98480775301220813</c:v>
                </c:pt>
                <c:pt idx="29">
                  <c:v>-0.93969262078590832</c:v>
                </c:pt>
                <c:pt idx="30">
                  <c:v>-0.8660254037844386</c:v>
                </c:pt>
                <c:pt idx="31">
                  <c:v>-0.76604444311897812</c:v>
                </c:pt>
                <c:pt idx="32">
                  <c:v>-0.64278760968653958</c:v>
                </c:pt>
                <c:pt idx="33">
                  <c:v>-0.50000000000000044</c:v>
                </c:pt>
                <c:pt idx="34">
                  <c:v>-0.3420201433256686</c:v>
                </c:pt>
                <c:pt idx="35">
                  <c:v>-0.17364817766693039</c:v>
                </c:pt>
                <c:pt idx="36">
                  <c:v>-2.45029690981724E-16</c:v>
                </c:pt>
                <c:pt idx="37">
                  <c:v>0.17364817766692991</c:v>
                </c:pt>
                <c:pt idx="38">
                  <c:v>0.34202014332566893</c:v>
                </c:pt>
                <c:pt idx="39">
                  <c:v>0.5</c:v>
                </c:pt>
                <c:pt idx="40">
                  <c:v>0.64278760968653914</c:v>
                </c:pt>
                <c:pt idx="41">
                  <c:v>0.76604444311897779</c:v>
                </c:pt>
                <c:pt idx="42">
                  <c:v>0.86602540378443882</c:v>
                </c:pt>
                <c:pt idx="43">
                  <c:v>0.93969262078590843</c:v>
                </c:pt>
                <c:pt idx="44">
                  <c:v>0.98480775301220802</c:v>
                </c:pt>
                <c:pt idx="45">
                  <c:v>1</c:v>
                </c:pt>
                <c:pt idx="46">
                  <c:v>0.98480775301220813</c:v>
                </c:pt>
                <c:pt idx="47">
                  <c:v>0.93969262078590865</c:v>
                </c:pt>
                <c:pt idx="48">
                  <c:v>0.86602540378443915</c:v>
                </c:pt>
                <c:pt idx="49">
                  <c:v>0.76604444311897757</c:v>
                </c:pt>
                <c:pt idx="50">
                  <c:v>0.64278760968653903</c:v>
                </c:pt>
                <c:pt idx="51">
                  <c:v>0.49999999999999978</c:v>
                </c:pt>
                <c:pt idx="52">
                  <c:v>0.34202014332566871</c:v>
                </c:pt>
                <c:pt idx="53">
                  <c:v>0.1736481776669305</c:v>
                </c:pt>
                <c:pt idx="54">
                  <c:v>3.67544536472586E-16</c:v>
                </c:pt>
                <c:pt idx="55">
                  <c:v>-0.17364817766692978</c:v>
                </c:pt>
                <c:pt idx="56">
                  <c:v>-0.34202014332566799</c:v>
                </c:pt>
                <c:pt idx="57">
                  <c:v>-0.49999999999999917</c:v>
                </c:pt>
                <c:pt idx="58">
                  <c:v>-0.64278760968653981</c:v>
                </c:pt>
                <c:pt idx="59">
                  <c:v>-0.76604444311897824</c:v>
                </c:pt>
                <c:pt idx="60">
                  <c:v>-0.86602540378443871</c:v>
                </c:pt>
                <c:pt idx="61">
                  <c:v>-0.93969262078590843</c:v>
                </c:pt>
                <c:pt idx="62">
                  <c:v>-0.98480775301220802</c:v>
                </c:pt>
                <c:pt idx="63">
                  <c:v>-1</c:v>
                </c:pt>
                <c:pt idx="64">
                  <c:v>-0.98480775301220813</c:v>
                </c:pt>
                <c:pt idx="65">
                  <c:v>-0.93969262078590865</c:v>
                </c:pt>
                <c:pt idx="66">
                  <c:v>-0.86602540378443915</c:v>
                </c:pt>
                <c:pt idx="67">
                  <c:v>-0.76604444311897768</c:v>
                </c:pt>
                <c:pt idx="68">
                  <c:v>-0.64278760968653903</c:v>
                </c:pt>
                <c:pt idx="69">
                  <c:v>-0.49999999999999989</c:v>
                </c:pt>
                <c:pt idx="70">
                  <c:v>-0.34202014332566882</c:v>
                </c:pt>
                <c:pt idx="71">
                  <c:v>-0.17364817766693064</c:v>
                </c:pt>
                <c:pt idx="72">
                  <c:v>-4.90059381963448E-16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1658240"/>
        <c:axId val="41659776"/>
      </c:scatterChart>
      <c:valAx>
        <c:axId val="41658240"/>
        <c:scaling>
          <c:orientation val="minMax"/>
        </c:scaling>
        <c:delete val="0"/>
        <c:axPos val="b"/>
        <c:numFmt formatCode="Vęeobecný" sourceLinked="1"/>
        <c:majorTickMark val="out"/>
        <c:minorTickMark val="none"/>
        <c:tickLblPos val="nextTo"/>
        <c:crossAx val="41659776"/>
        <c:crosses val="autoZero"/>
        <c:crossBetween val="midCat"/>
      </c:valAx>
      <c:valAx>
        <c:axId val="41659776"/>
        <c:scaling>
          <c:orientation val="minMax"/>
        </c:scaling>
        <c:delete val="0"/>
        <c:axPos val="l"/>
        <c:numFmt formatCode="Vęeobecný" sourceLinked="1"/>
        <c:majorTickMark val="out"/>
        <c:minorTickMark val="none"/>
        <c:tickLblPos val="nextTo"/>
        <c:crossAx val="41658240"/>
        <c:crosses val="autoZero"/>
        <c:crossBetween val="midCat"/>
      </c:valAx>
      <c:spPr>
        <a:noFill/>
      </c:spPr>
    </c:plotArea>
    <c:plotVisOnly val="1"/>
    <c:dispBlanksAs val="gap"/>
    <c:showDLblsOverMax val="0"/>
  </c:chart>
  <c:spPr>
    <a:ln>
      <a:noFill/>
    </a:ln>
  </c:spPr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ECD971-5C49-4700-9FB2-26A3F7473FF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170513-0638-4ECE-BDCD-F3C391EE86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96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159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9752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982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6959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7250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885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3798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7867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1604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6542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161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11427C-DDD7-452C-93E7-C4C8304BC390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881E6F-6D03-47AC-B1E5-A718C458D2E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325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://kdt-20.karlov.mff.cuni.cz/ovladani_2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kdt-20.karlov.mff.cuni.cz/ovladani_2.html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VY_32_INOVACE_7_04_ Střídavý proud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Prezentace pro  9. ročník. K výkladu střídavého proudu a napětí za pomoci interaktivní tabule a připojení k internetu.</a:t>
            </a:r>
            <a:endParaRPr lang="cs-CZ" sz="2800" dirty="0"/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14102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Che" pitchFamily="49" charset="-127"/>
                <a:ea typeface="BatangChe" pitchFamily="49" charset="-127"/>
              </a:rPr>
              <a:t>STŘÍDAVÝ PROUD</a:t>
            </a:r>
            <a:endParaRPr lang="cs-CZ" sz="8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Che" pitchFamily="49" charset="-127"/>
                <a:ea typeface="BatangChe" pitchFamily="49" charset="-127"/>
              </a:rPr>
              <a:t>STŘÍDAVÉ NAPĚTÍ</a:t>
            </a:r>
            <a:endParaRPr lang="cs-CZ" sz="54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Che" pitchFamily="49" charset="-127"/>
              <a:ea typeface="BatangChe" pitchFamily="49" charset="-127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Che" pitchFamily="49" charset="-127"/>
                <a:ea typeface="BatangChe" pitchFamily="49" charset="-127"/>
              </a:rPr>
              <a:t>Druhy proudu a napětí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Stejnosměrný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 – baterie, akumulátory, dynamo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směr proudu je pořád stejný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označení: DC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v obvodech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třídavý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 – elektrárny = generátor (alternátor)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směr proudu se střídá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označení: AC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v obvodech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~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  <p:bldP spid="6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229600" cy="452596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vzniká elektromagnetickou indukcí v generátoru (alternátoru)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Frekvence otáčení rotoru určuje frekvenci ~ 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otáčíme magnetem nebo cívkou mezi dvěma magnety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071014"/>
            <a:ext cx="3744416" cy="3566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484784"/>
          <a:ext cx="8229600" cy="51845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Che" pitchFamily="49" charset="-127"/>
                <a:ea typeface="BatangChe" pitchFamily="49" charset="-127"/>
              </a:rPr>
              <a:t>veličiny střídavého proudu a napětí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Che" pitchFamily="49" charset="-127"/>
              <a:ea typeface="BatangChe" pitchFamily="49" charset="-127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2843808" y="1916832"/>
            <a:ext cx="1656184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 flipV="1">
            <a:off x="1979712" y="2996952"/>
            <a:ext cx="360040" cy="2160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716016" y="2132856"/>
            <a:ext cx="1368152" cy="35283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36" idx="0"/>
          </p:cNvCxnSpPr>
          <p:nvPr/>
        </p:nvCxnSpPr>
        <p:spPr>
          <a:xfrm flipV="1">
            <a:off x="2663788" y="2924944"/>
            <a:ext cx="828092" cy="23042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2987824" y="4437112"/>
            <a:ext cx="1656184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3491880" y="4797152"/>
            <a:ext cx="3528392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1475656" y="3573016"/>
            <a:ext cx="576064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572000" y="1628800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největší hodnoty proudu = MAXIMÁLNÍ PROUD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aseline="-25000" dirty="0" err="1" smtClean="0">
                <a:latin typeface="Times New Roman" pitchFamily="18" charset="0"/>
                <a:cs typeface="Times New Roman" pitchFamily="18" charset="0"/>
              </a:rPr>
              <a:t>max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ovací šipka 29"/>
          <p:cNvCxnSpPr/>
          <p:nvPr/>
        </p:nvCxnSpPr>
        <p:spPr>
          <a:xfrm>
            <a:off x="1403648" y="1844824"/>
            <a:ext cx="72008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1187624" y="155679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SINUSOIDA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67544" y="1556792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proud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403648" y="5229200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hodnota v danou chvíli = OKAMŽITÝ PROUD </a:t>
            </a:r>
            <a:r>
              <a:rPr lang="cs-CZ" sz="3600" dirty="0" smtClean="0">
                <a:latin typeface="Blackadder ITC" pitchFamily="82" charset="0"/>
                <a:cs typeface="Times New Roman" pitchFamily="18" charset="0"/>
              </a:rPr>
              <a:t>i</a:t>
            </a:r>
          </a:p>
          <a:p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220072" y="2636912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statistická hodnota proměnné veličiny = EFEKTIVNÍ PROUD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aseline="-25000" dirty="0" err="1" smtClean="0">
                <a:latin typeface="Times New Roman" pitchFamily="18" charset="0"/>
                <a:cs typeface="Times New Roman" pitchFamily="18" charset="0"/>
              </a:rPr>
              <a:t>ef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0,7I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max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cxnSp>
        <p:nvCxnSpPr>
          <p:cNvPr id="44" name="Přímá spojovací čára 43"/>
          <p:cNvCxnSpPr/>
          <p:nvPr/>
        </p:nvCxnSpPr>
        <p:spPr>
          <a:xfrm flipV="1">
            <a:off x="1259632" y="2852936"/>
            <a:ext cx="381642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8100392" y="4221088"/>
            <a:ext cx="50405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čas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2" grpId="0"/>
      <p:bldP spid="26" grpId="0"/>
      <p:bldP spid="31" grpId="0"/>
      <p:bldP spid="35" grpId="0" animBg="1"/>
      <p:bldP spid="36" grpId="0"/>
      <p:bldP spid="42" grpId="0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3898776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8" name="Přímá spojovací šipka 7"/>
          <p:cNvCxnSpPr/>
          <p:nvPr/>
        </p:nvCxnSpPr>
        <p:spPr>
          <a:xfrm>
            <a:off x="1403648" y="2132856"/>
            <a:ext cx="136815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411760" y="5589240"/>
            <a:ext cx="136815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835696" y="170080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 - perioda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1412776"/>
            <a:ext cx="55081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15963" algn="l"/>
              </a:tabLst>
            </a:pPr>
            <a:r>
              <a:rPr lang="cs-CZ" sz="2800" i="1" dirty="0" smtClean="0"/>
              <a:t>perioda</a:t>
            </a:r>
            <a:r>
              <a:rPr lang="cs-CZ" sz="2800" dirty="0"/>
              <a:t> </a:t>
            </a:r>
            <a:r>
              <a:rPr lang="cs-CZ" sz="2800" dirty="0" smtClean="0"/>
              <a:t>- </a:t>
            </a:r>
            <a:r>
              <a:rPr lang="cs-CZ" sz="2800" b="1" dirty="0" smtClean="0"/>
              <a:t>doba</a:t>
            </a:r>
            <a:r>
              <a:rPr lang="cs-CZ" sz="2800" dirty="0" smtClean="0"/>
              <a:t>, za kterou se     </a:t>
            </a:r>
          </a:p>
          <a:p>
            <a:pPr>
              <a:tabLst>
                <a:tab pos="715963" algn="l"/>
              </a:tabLst>
            </a:pPr>
            <a:r>
              <a:rPr lang="cs-CZ" sz="2800" dirty="0"/>
              <a:t> </a:t>
            </a:r>
            <a:r>
              <a:rPr lang="cs-CZ" sz="2800" dirty="0" smtClean="0"/>
              <a:t>                 průběh děje opakuje</a:t>
            </a:r>
          </a:p>
          <a:p>
            <a:pPr>
              <a:tabLst>
                <a:tab pos="715963" algn="l"/>
              </a:tabLst>
            </a:pPr>
            <a:r>
              <a:rPr lang="cs-CZ" sz="2800" dirty="0"/>
              <a:t> </a:t>
            </a:r>
            <a:r>
              <a:rPr lang="cs-CZ" sz="2800" dirty="0" smtClean="0"/>
              <a:t>              - značka T</a:t>
            </a:r>
          </a:p>
          <a:p>
            <a:pPr>
              <a:tabLst>
                <a:tab pos="715963" algn="l"/>
              </a:tabLst>
            </a:pPr>
            <a:r>
              <a:rPr lang="cs-CZ" sz="2800" dirty="0"/>
              <a:t>	</a:t>
            </a:r>
            <a:r>
              <a:rPr lang="cs-CZ" sz="2800" dirty="0" smtClean="0"/>
              <a:t>	    - jednotka času s (sekunda)</a:t>
            </a:r>
          </a:p>
          <a:p>
            <a:pPr>
              <a:tabLst>
                <a:tab pos="715963" algn="l"/>
              </a:tabLst>
            </a:pPr>
            <a:r>
              <a:rPr lang="cs-CZ" sz="2800" i="1" dirty="0" smtClean="0"/>
              <a:t>frekvence</a:t>
            </a:r>
            <a:r>
              <a:rPr lang="cs-CZ" sz="2800" dirty="0" smtClean="0"/>
              <a:t> – počet period za sekundu</a:t>
            </a:r>
          </a:p>
          <a:p>
            <a:pPr>
              <a:tabLst>
                <a:tab pos="715963" algn="l"/>
              </a:tabLst>
            </a:pPr>
            <a:r>
              <a:rPr lang="cs-CZ" sz="2800" i="1" dirty="0"/>
              <a:t> </a:t>
            </a:r>
            <a:r>
              <a:rPr lang="cs-CZ" sz="2800" i="1" dirty="0" smtClean="0"/>
              <a:t>                  - </a:t>
            </a:r>
            <a:r>
              <a:rPr lang="cs-CZ" sz="2800" dirty="0" smtClean="0"/>
              <a:t>značka  f</a:t>
            </a:r>
          </a:p>
          <a:p>
            <a:pPr>
              <a:tabLst>
                <a:tab pos="715963" algn="l"/>
              </a:tabLst>
            </a:pPr>
            <a:r>
              <a:rPr lang="cs-CZ" sz="2800" dirty="0"/>
              <a:t> </a:t>
            </a:r>
            <a:r>
              <a:rPr lang="cs-CZ" sz="2800" dirty="0" smtClean="0"/>
              <a:t>                  - jednotka 1 Hz (Hertz)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</a:t>
            </a:r>
            <a:endParaRPr lang="cs-CZ" sz="2800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403648" y="2060848"/>
            <a:ext cx="0" cy="1800200"/>
          </a:xfrm>
          <a:prstGeom prst="line">
            <a:avLst/>
          </a:prstGeom>
          <a:ln>
            <a:prstDash val="dash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771800" y="2060848"/>
            <a:ext cx="0" cy="1800200"/>
          </a:xfrm>
          <a:prstGeom prst="line">
            <a:avLst/>
          </a:prstGeom>
          <a:ln>
            <a:prstDash val="dash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411760" y="3861048"/>
            <a:ext cx="0" cy="1800200"/>
          </a:xfrm>
          <a:prstGeom prst="line">
            <a:avLst/>
          </a:prstGeom>
          <a:ln>
            <a:prstDash val="dash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779912" y="3861048"/>
            <a:ext cx="0" cy="1800200"/>
          </a:xfrm>
          <a:prstGeom prst="line">
            <a:avLst/>
          </a:prstGeom>
          <a:ln>
            <a:prstDash val="dash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Graphic spid="6" grpId="1">
        <p:bldAsOne/>
      </p:bldGraphic>
      <p:bldGraphic spid="6" grpId="2">
        <p:bldAsOne/>
      </p:bldGraphic>
      <p:bldP spid="10" grpId="0"/>
      <p:bldP spid="10" grpId="1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Vyučující za pomoci internetu, kde se připojí ke vzdálené laboratoři ukáže vznik střídavého proudu, dále vysvětlí veličiny</a:t>
            </a:r>
          </a:p>
          <a:p>
            <a:r>
              <a:rPr lang="cs-CZ" dirty="0" smtClean="0"/>
              <a:t>Následně si žáci zakreslí a napíší poznatky do sešitu</a:t>
            </a:r>
          </a:p>
        </p:txBody>
      </p:sp>
    </p:spTree>
    <p:extLst>
      <p:ext uri="{BB962C8B-B14F-4D97-AF65-F5344CB8AC3E}">
        <p14:creationId xmlns:p14="http://schemas.microsoft.com/office/powerpoint/2010/main" val="302336612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Obrázky a animace na vzdálené laboratoři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kdt-20.karlov.mff.cuni.cz/ovladani_2.html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KOLÁŘOVÁ, Růžena a Jiří BOHUNĚK. </a:t>
            </a:r>
            <a:r>
              <a:rPr lang="cs-CZ" sz="2400" i="1" dirty="0"/>
              <a:t>Fyzika pro 9. ročník základní školy</a:t>
            </a:r>
            <a:r>
              <a:rPr lang="cs-CZ" sz="2400" dirty="0"/>
              <a:t> [učebnice]. dotisk 1. vydání. Praha: Prometheus, spol. s r. o., 2003. učebnice pro základní školy. ISBN 80-7196-119-1.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Citováno dne 30. 10. </a:t>
            </a:r>
            <a:r>
              <a:rPr lang="cs-CZ" sz="2400" smtClean="0"/>
              <a:t>2011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99854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Bubbles</Template>
  <TotalTime>179</TotalTime>
  <Words>261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1_Motiv sady Office</vt:lpstr>
      <vt:lpstr>Název školy: ZŠ Klášterec nad Ohří, Krátká 676 Autor: Mgr. Zdeňka Horská Název materiálu: VY_32_INOVACE_7_04_ Střídavý proud Číslo projektu: CZ.1.07/1.4.00/21.1115  </vt:lpstr>
      <vt:lpstr>STŘÍDAVÝ PROUD</vt:lpstr>
      <vt:lpstr>Druhy proudu a napětí</vt:lpstr>
      <vt:lpstr>Prezentace aplikace PowerPoint</vt:lpstr>
      <vt:lpstr>veličiny střídavého proudu a napětí</vt:lpstr>
      <vt:lpstr>Prezentace aplikace PowerPoint</vt:lpstr>
      <vt:lpstr>Práce s prezentací: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STŘÍDAVÝ PROUD</dc:title>
  <dc:creator>Uživatel</dc:creator>
  <cp:lastModifiedBy>Kabinet</cp:lastModifiedBy>
  <cp:revision>21</cp:revision>
  <dcterms:created xsi:type="dcterms:W3CDTF">2011-11-03T18:58:57Z</dcterms:created>
  <dcterms:modified xsi:type="dcterms:W3CDTF">2012-02-25T12:57:07Z</dcterms:modified>
</cp:coreProperties>
</file>