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656" r:id="rId1"/>
  </p:sldMasterIdLst>
  <p:notesMasterIdLst>
    <p:notesMasterId r:id="rId13"/>
  </p:notesMasterIdLst>
  <p:handoutMasterIdLst>
    <p:handoutMasterId r:id="rId14"/>
  </p:handout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E666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485" autoAdjust="0"/>
    <p:restoredTop sz="88632" autoAdjust="0"/>
  </p:normalViewPr>
  <p:slideViewPr>
    <p:cSldViewPr>
      <p:cViewPr varScale="1">
        <p:scale>
          <a:sx n="63" d="100"/>
          <a:sy n="63" d="100"/>
        </p:scale>
        <p:origin x="-1596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2868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8275BD-6694-4376-9EAB-D2B26DD34D48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BFE-7CBD-4EBC-B252-FF96C7BE30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26808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86F806-18B5-4C33-BC6C-C31AFA4C8AC0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65BC5F-A73A-4422-8FC9-713438C58E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9211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7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F77ED01-D692-4953-8E28-23B57CDF0743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57" r:id="rId1"/>
    <p:sldLayoutId id="2147484658" r:id="rId2"/>
    <p:sldLayoutId id="2147484659" r:id="rId3"/>
    <p:sldLayoutId id="2147484660" r:id="rId4"/>
    <p:sldLayoutId id="2147484661" r:id="rId5"/>
    <p:sldLayoutId id="2147484662" r:id="rId6"/>
    <p:sldLayoutId id="2147484663" r:id="rId7"/>
    <p:sldLayoutId id="2147484664" r:id="rId8"/>
    <p:sldLayoutId id="2147484665" r:id="rId9"/>
    <p:sldLayoutId id="2147484666" r:id="rId10"/>
    <p:sldLayoutId id="214748466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3872060"/>
              </p:ext>
            </p:extLst>
          </p:nvPr>
        </p:nvGraphicFramePr>
        <p:xfrm>
          <a:off x="1547664" y="1916833"/>
          <a:ext cx="6264696" cy="2350405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8213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62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2000" b="1" smtClean="0">
                        <a:solidFill>
                          <a:srgbClr val="0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smtClean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1187624" y="4509120"/>
            <a:ext cx="741682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   Název DUM:  </a:t>
            </a:r>
            <a:r>
              <a:rPr lang="cs-CZ" dirty="0" smtClean="0"/>
              <a:t>VY_32_INOVACE</a:t>
            </a:r>
            <a:r>
              <a:rPr lang="cs-CZ" smtClean="0"/>
              <a:t>_ X _</a:t>
            </a:r>
            <a:r>
              <a:rPr lang="cs-CZ" smtClean="0"/>
              <a:t>2_19_Länder,  Leute</a:t>
            </a:r>
            <a:endParaRPr lang="cs-CZ" smtClean="0"/>
          </a:p>
          <a:p>
            <a:endParaRPr lang="cs-CZ" b="1" dirty="0"/>
          </a:p>
          <a:p>
            <a:r>
              <a:rPr lang="cs-CZ" b="1" dirty="0" smtClean="0"/>
              <a:t>    Šablona číslo</a:t>
            </a:r>
            <a:r>
              <a:rPr lang="cs-CZ" b="1" smtClean="0"/>
              <a:t>:  </a:t>
            </a:r>
            <a:r>
              <a:rPr lang="cs-CZ" smtClean="0"/>
              <a:t>X</a:t>
            </a:r>
            <a:r>
              <a:rPr lang="cs-CZ" b="1" smtClean="0"/>
              <a:t>         </a:t>
            </a:r>
            <a:r>
              <a:rPr lang="cs-CZ" b="1" dirty="0" smtClean="0"/>
              <a:t>Sada číslo:  </a:t>
            </a:r>
            <a:r>
              <a:rPr lang="cs-CZ" dirty="0"/>
              <a:t>2</a:t>
            </a:r>
            <a:r>
              <a:rPr lang="cs-CZ" dirty="0" smtClean="0"/>
              <a:t> </a:t>
            </a:r>
            <a:r>
              <a:rPr lang="cs-CZ" b="1" dirty="0" smtClean="0"/>
              <a:t>       Pořadové číslo DUM</a:t>
            </a:r>
            <a:r>
              <a:rPr lang="cs-CZ" b="1" smtClean="0"/>
              <a:t>:  </a:t>
            </a:r>
            <a:r>
              <a:rPr lang="cs-CZ" b="1" smtClean="0"/>
              <a:t>19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    Autor: </a:t>
            </a:r>
            <a:r>
              <a:rPr lang="cs-CZ" dirty="0" smtClean="0"/>
              <a:t>Mgr. Radmila Sálová  </a:t>
            </a:r>
            <a:endParaRPr lang="cs-CZ" dirty="0"/>
          </a:p>
        </p:txBody>
      </p:sp>
      <p:pic>
        <p:nvPicPr>
          <p:cNvPr id="9" name="Obrázek 8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476672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05788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3000">
              <a:schemeClr val="accent1">
                <a:tint val="66000"/>
                <a:satMod val="160000"/>
              </a:schemeClr>
            </a:gs>
            <a:gs pos="11247">
              <a:srgbClr val="F8AAA1"/>
            </a:gs>
            <a:gs pos="23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447800"/>
            <a:ext cx="8147248" cy="4572000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Book Antiqua" pitchFamily="18" charset="0"/>
              </a:rPr>
              <a:t>Anotace</a:t>
            </a:r>
            <a:r>
              <a:rPr lang="cs-CZ" smtClean="0">
                <a:latin typeface="Book Antiqua" pitchFamily="18" charset="0"/>
              </a:rPr>
              <a:t>: </a:t>
            </a:r>
            <a:r>
              <a:rPr lang="cs-CZ" smtClean="0">
                <a:latin typeface="Book Antiqua" pitchFamily="18" charset="0"/>
              </a:rPr>
              <a:t> Zeměpisná jména ( světadíly, státy, obyvatelé )</a:t>
            </a:r>
            <a:endParaRPr lang="cs-CZ" smtClean="0">
              <a:latin typeface="Book Antiqua" pitchFamily="18" charset="0"/>
            </a:endParaRPr>
          </a:p>
          <a:p>
            <a:r>
              <a:rPr lang="cs-CZ" smtClean="0">
                <a:latin typeface="Book Antiqua" pitchFamily="18" charset="0"/>
              </a:rPr>
              <a:t>Očekávaný </a:t>
            </a:r>
            <a:r>
              <a:rPr lang="cs-CZ" dirty="0" smtClean="0">
                <a:latin typeface="Book Antiqua" pitchFamily="18" charset="0"/>
              </a:rPr>
              <a:t>výstup</a:t>
            </a:r>
            <a:r>
              <a:rPr lang="cs-CZ" smtClean="0">
                <a:latin typeface="Book Antiqua" pitchFamily="18" charset="0"/>
              </a:rPr>
              <a:t>: Žáci </a:t>
            </a:r>
            <a:r>
              <a:rPr lang="cs-CZ" smtClean="0">
                <a:latin typeface="Book Antiqua" pitchFamily="18" charset="0"/>
              </a:rPr>
              <a:t>jsou schopni vyjádřit elementární zeměpisné údaje v němčině, především o zemích EU</a:t>
            </a:r>
            <a:endParaRPr lang="cs-CZ" smtClean="0">
              <a:latin typeface="Book Antiqua" pitchFamily="18" charset="0"/>
            </a:endParaRPr>
          </a:p>
          <a:p>
            <a:r>
              <a:rPr lang="cs-CZ" smtClean="0">
                <a:latin typeface="Book Antiqua" pitchFamily="18" charset="0"/>
              </a:rPr>
              <a:t>Druh učebního materiálu: prezentace</a:t>
            </a:r>
          </a:p>
          <a:p>
            <a:r>
              <a:rPr lang="cs-CZ" smtClean="0">
                <a:latin typeface="Book Antiqua" pitchFamily="18" charset="0"/>
              </a:rPr>
              <a:t>Typická </a:t>
            </a:r>
            <a:r>
              <a:rPr lang="cs-CZ" dirty="0" smtClean="0">
                <a:latin typeface="Book Antiqua" pitchFamily="18" charset="0"/>
              </a:rPr>
              <a:t>věková skupina: 13 </a:t>
            </a:r>
            <a:r>
              <a:rPr lang="cs-CZ" smtClean="0">
                <a:latin typeface="Book Antiqua" pitchFamily="18" charset="0"/>
              </a:rPr>
              <a:t>– 15 </a:t>
            </a:r>
            <a:r>
              <a:rPr lang="cs-CZ" dirty="0" smtClean="0">
                <a:latin typeface="Book Antiqua" pitchFamily="18" charset="0"/>
              </a:rPr>
              <a:t>let</a:t>
            </a:r>
          </a:p>
          <a:p>
            <a:r>
              <a:rPr lang="cs-CZ" dirty="0" smtClean="0">
                <a:latin typeface="Book Antiqua" pitchFamily="18" charset="0"/>
              </a:rPr>
              <a:t>Klíčová slova</a:t>
            </a:r>
            <a:r>
              <a:rPr lang="cs-CZ" smtClean="0">
                <a:latin typeface="Book Antiqua" pitchFamily="18" charset="0"/>
              </a:rPr>
              <a:t>: </a:t>
            </a:r>
            <a:r>
              <a:rPr lang="cs-CZ" smtClean="0">
                <a:latin typeface="Book Antiqua" pitchFamily="18" charset="0"/>
              </a:rPr>
              <a:t>die BRD, Österreich, der Österreicher/die Österreicherin</a:t>
            </a:r>
          </a:p>
          <a:p>
            <a:r>
              <a:rPr lang="cs-CZ" smtClean="0">
                <a:latin typeface="Book Antiqua" pitchFamily="18" charset="0"/>
              </a:rPr>
              <a:t>Pomůcky a materiál: PC, sešit </a:t>
            </a:r>
            <a:endParaRPr lang="cs-CZ" smtClean="0"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9145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187624" y="980728"/>
            <a:ext cx="6400800" cy="5145752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Book Antiqua" pitchFamily="18" charset="0"/>
              </a:rPr>
              <a:t>Metodické zhodnocení a popis práce s digitálním učebním materiálem:</a:t>
            </a:r>
          </a:p>
          <a:p>
            <a:pPr marL="45720" indent="0">
              <a:buNone/>
            </a:pPr>
            <a:endParaRPr lang="cs-CZ" dirty="0" smtClean="0">
              <a:latin typeface="Book Antiqua" pitchFamily="18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mtClean="0">
                <a:latin typeface="Book Antiqua" pitchFamily="18" charset="0"/>
              </a:rPr>
              <a:t>Žáci si uvědomí, že</a:t>
            </a:r>
          </a:p>
          <a:p>
            <a:pPr>
              <a:buFontTx/>
              <a:buChar char="-"/>
            </a:pPr>
            <a:r>
              <a:rPr lang="cs-CZ" smtClean="0">
                <a:latin typeface="Book Antiqua" pitchFamily="18" charset="0"/>
              </a:rPr>
              <a:t>vlastní jména zeměpisná jsou převážně rodu středního a používají se bez členu.</a:t>
            </a:r>
          </a:p>
          <a:p>
            <a:pPr>
              <a:buFontTx/>
              <a:buChar char="-"/>
            </a:pPr>
            <a:r>
              <a:rPr lang="cs-CZ" smtClean="0">
                <a:latin typeface="Book Antiqua" pitchFamily="18" charset="0"/>
              </a:rPr>
              <a:t>nejsou –li rodu středního, je nutné člen použít.</a:t>
            </a:r>
            <a:endParaRPr lang="cs-CZ" smtClean="0">
              <a:latin typeface="Book Antiqua" pitchFamily="18" charset="0"/>
            </a:endParaRPr>
          </a:p>
          <a:p>
            <a:pPr>
              <a:buFontTx/>
              <a:buChar char="-"/>
            </a:pPr>
            <a:r>
              <a:rPr lang="cs-CZ" smtClean="0">
                <a:latin typeface="Book Antiqua" pitchFamily="18" charset="0"/>
              </a:rPr>
              <a:t>značná část jmen obyvatelských má slabé skloňování.</a:t>
            </a:r>
            <a:endParaRPr lang="cs-CZ" smtClean="0"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3525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Die Erdteile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447800"/>
            <a:ext cx="8075240" cy="4572000"/>
          </a:xfrm>
        </p:spPr>
        <p:txBody>
          <a:bodyPr/>
          <a:lstStyle/>
          <a:p>
            <a:pPr marL="0" indent="0">
              <a:buNone/>
            </a:pPr>
            <a:r>
              <a:rPr lang="cs-CZ" u="sng" smtClean="0">
                <a:latin typeface="+mj-lt"/>
              </a:rPr>
              <a:t>světadíl                 obyvatel                  přídavné jméno   </a:t>
            </a:r>
          </a:p>
          <a:p>
            <a:pPr marL="514350" indent="-514350">
              <a:buAutoNum type="alphaLcParenBoth" startAt="19"/>
            </a:pPr>
            <a:r>
              <a:rPr lang="cs-CZ" smtClean="0">
                <a:latin typeface="+mj-lt"/>
              </a:rPr>
              <a:t>Afrika                Afrikaner                afrikanisch</a:t>
            </a:r>
          </a:p>
          <a:p>
            <a:pPr marL="0" indent="0">
              <a:buNone/>
            </a:pPr>
            <a:r>
              <a:rPr lang="cs-CZ" smtClean="0">
                <a:solidFill>
                  <a:schemeClr val="accent1"/>
                </a:solidFill>
                <a:latin typeface="+mj-lt"/>
              </a:rPr>
              <a:t>(s)  </a:t>
            </a:r>
            <a:r>
              <a:rPr lang="cs-CZ" smtClean="0">
                <a:latin typeface="+mj-lt"/>
              </a:rPr>
              <a:t>Amerika          Amerikaner              amerikanisch</a:t>
            </a:r>
          </a:p>
          <a:p>
            <a:pPr marL="514350" indent="-514350">
              <a:buAutoNum type="alphaLcParenBoth" startAt="19"/>
            </a:pPr>
            <a:r>
              <a:rPr lang="cs-CZ" smtClean="0">
                <a:latin typeface="+mj-lt"/>
              </a:rPr>
              <a:t>Asien                     Asiat                   asiatisch</a:t>
            </a:r>
          </a:p>
          <a:p>
            <a:pPr marL="0" indent="0">
              <a:buNone/>
            </a:pPr>
            <a:r>
              <a:rPr lang="cs-CZ" smtClean="0">
                <a:solidFill>
                  <a:schemeClr val="accent1"/>
                </a:solidFill>
                <a:latin typeface="+mj-lt"/>
              </a:rPr>
              <a:t>(s)  </a:t>
            </a:r>
            <a:r>
              <a:rPr lang="cs-CZ" smtClean="0">
                <a:latin typeface="+mj-lt"/>
              </a:rPr>
              <a:t>Australien        Australier                 australisch</a:t>
            </a:r>
          </a:p>
          <a:p>
            <a:pPr marL="514350" indent="-514350">
              <a:buAutoNum type="alphaLcParenBoth" startAt="19"/>
            </a:pPr>
            <a:r>
              <a:rPr lang="cs-CZ" smtClean="0">
                <a:latin typeface="+mj-lt"/>
              </a:rPr>
              <a:t>Europa              Europäer                 europäisch</a:t>
            </a:r>
          </a:p>
          <a:p>
            <a:pPr marL="0" indent="0" algn="ctr">
              <a:buNone/>
            </a:pPr>
            <a:endParaRPr lang="cs-CZ" smtClean="0">
              <a:latin typeface="+mj-lt"/>
            </a:endParaRPr>
          </a:p>
          <a:p>
            <a:pPr marL="0" indent="0" algn="ctr">
              <a:buNone/>
            </a:pPr>
            <a:r>
              <a:rPr lang="cs-CZ" smtClean="0">
                <a:latin typeface="+mj-lt"/>
              </a:rPr>
              <a:t> nach Europa  -  do Evropy</a:t>
            </a:r>
          </a:p>
          <a:p>
            <a:pPr marL="0" indent="0" algn="ctr">
              <a:buNone/>
            </a:pPr>
            <a:r>
              <a:rPr lang="cs-CZ" smtClean="0">
                <a:latin typeface="+mj-lt"/>
              </a:rPr>
              <a:t>in ganz Europa – v celé Evropě</a:t>
            </a:r>
          </a:p>
        </p:txBody>
      </p:sp>
    </p:spTree>
    <p:extLst>
      <p:ext uri="{BB962C8B-B14F-4D97-AF65-F5344CB8AC3E}">
        <p14:creationId xmlns:p14="http://schemas.microsoft.com/office/powerpoint/2010/main" val="4117149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74638"/>
            <a:ext cx="8003232" cy="1143000"/>
          </a:xfrm>
        </p:spPr>
        <p:txBody>
          <a:bodyPr>
            <a:normAutofit/>
          </a:bodyPr>
          <a:lstStyle/>
          <a:p>
            <a:r>
              <a:rPr lang="cs-CZ" sz="28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Unsere Heimat                    unser Heimat-/Vaterland</a:t>
            </a:r>
            <a:endParaRPr lang="cs-CZ" sz="28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83568" y="1412776"/>
            <a:ext cx="7848872" cy="4572000"/>
          </a:xfrm>
        </p:spPr>
        <p:txBody>
          <a:bodyPr/>
          <a:lstStyle/>
          <a:p>
            <a:pPr marL="0" indent="0" algn="ctr">
              <a:buNone/>
            </a:pPr>
            <a:endParaRPr lang="cs-CZ" smtClean="0"/>
          </a:p>
          <a:p>
            <a:pPr marL="0" indent="0" algn="ctr">
              <a:buNone/>
            </a:pPr>
            <a:r>
              <a:rPr lang="cs-CZ" smtClean="0"/>
              <a:t>die Tschechische Republik  -  Česká republika</a:t>
            </a:r>
          </a:p>
          <a:p>
            <a:pPr marL="0" indent="0" algn="ctr">
              <a:buNone/>
            </a:pPr>
            <a:r>
              <a:rPr lang="cs-CZ" smtClean="0"/>
              <a:t>in die Tschechische Republik  -  do ČR</a:t>
            </a:r>
          </a:p>
          <a:p>
            <a:pPr marL="0" indent="0" algn="ctr">
              <a:buNone/>
            </a:pPr>
            <a:r>
              <a:rPr lang="cs-CZ" smtClean="0"/>
              <a:t>in der Tschechischen Republik  -  v ČR</a:t>
            </a:r>
          </a:p>
          <a:p>
            <a:pPr marL="0" indent="0" algn="ctr">
              <a:buNone/>
            </a:pPr>
            <a:endParaRPr lang="cs-CZ"/>
          </a:p>
          <a:p>
            <a:pPr marL="0" indent="0" algn="ctr">
              <a:buNone/>
            </a:pPr>
            <a:r>
              <a:rPr lang="cs-CZ" smtClean="0"/>
              <a:t>Tschechien  -  Česko</a:t>
            </a:r>
          </a:p>
          <a:p>
            <a:pPr marL="0" indent="0" algn="ctr">
              <a:buNone/>
            </a:pPr>
            <a:r>
              <a:rPr lang="cs-CZ" smtClean="0"/>
              <a:t>nach Tschechien  -  do Česka</a:t>
            </a:r>
          </a:p>
          <a:p>
            <a:pPr marL="0" indent="0" algn="ctr">
              <a:buNone/>
            </a:pPr>
            <a:r>
              <a:rPr lang="cs-CZ" smtClean="0"/>
              <a:t>in Tschechien  -  v Česku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7854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  -  die Länder</a:t>
            </a:r>
            <a:endParaRPr lang="cs-CZ" sz="32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99592" y="1628800"/>
            <a:ext cx="7787208" cy="43910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i="1" smtClean="0">
                <a:latin typeface="+mj-lt"/>
              </a:rPr>
              <a:t>Převážná většina názvů států je rodu středního.</a:t>
            </a:r>
          </a:p>
          <a:p>
            <a:pPr marL="0" indent="0">
              <a:buNone/>
            </a:pPr>
            <a:r>
              <a:rPr lang="cs-CZ" i="1" smtClean="0">
                <a:latin typeface="+mj-lt"/>
              </a:rPr>
              <a:t>z.B.</a:t>
            </a:r>
          </a:p>
          <a:p>
            <a:pPr marL="0" indent="0">
              <a:buNone/>
            </a:pPr>
            <a:r>
              <a:rPr lang="cs-CZ" b="1" smtClean="0">
                <a:latin typeface="+mj-lt"/>
              </a:rPr>
              <a:t>(das) Österreich -  Rakousko</a:t>
            </a:r>
          </a:p>
          <a:p>
            <a:pPr marL="0" indent="0">
              <a:buNone/>
            </a:pPr>
            <a:endParaRPr lang="cs-CZ" b="1" smtClean="0">
              <a:latin typeface="+mj-lt"/>
            </a:endParaRPr>
          </a:p>
          <a:p>
            <a:pPr marL="0" indent="0">
              <a:buNone/>
            </a:pPr>
            <a:r>
              <a:rPr lang="cs-CZ" i="1" smtClean="0">
                <a:latin typeface="+mj-lt"/>
              </a:rPr>
              <a:t>U těchto názvů nepoužíváme členy, pouze předložky.</a:t>
            </a:r>
          </a:p>
          <a:p>
            <a:pPr marL="0" indent="0">
              <a:buNone/>
            </a:pPr>
            <a:endParaRPr lang="cs-CZ" i="1" smtClean="0">
              <a:latin typeface="+mj-lt"/>
            </a:endParaRPr>
          </a:p>
          <a:p>
            <a:pPr marL="0" indent="0">
              <a:buNone/>
            </a:pPr>
            <a:r>
              <a:rPr lang="cs-CZ" smtClean="0">
                <a:latin typeface="+mj-lt"/>
              </a:rPr>
              <a:t>Ich fahre nächste Woche </a:t>
            </a:r>
            <a:r>
              <a:rPr lang="cs-CZ" b="1" smtClean="0">
                <a:latin typeface="+mj-lt"/>
              </a:rPr>
              <a:t>nach Österreich.</a:t>
            </a:r>
          </a:p>
          <a:p>
            <a:pPr marL="0" indent="0">
              <a:buNone/>
            </a:pPr>
            <a:r>
              <a:rPr lang="cs-CZ" sz="2000" i="1" smtClean="0">
                <a:latin typeface="Arial" pitchFamily="34" charset="0"/>
                <a:cs typeface="Arial" pitchFamily="34" charset="0"/>
              </a:rPr>
              <a:t>(Příští týden jedu do Rakouska.)</a:t>
            </a:r>
          </a:p>
          <a:p>
            <a:pPr marL="0" indent="0">
              <a:buNone/>
            </a:pPr>
            <a:r>
              <a:rPr lang="cs-CZ">
                <a:latin typeface="+mj-lt"/>
              </a:rPr>
              <a:t>I</a:t>
            </a:r>
            <a:r>
              <a:rPr lang="cs-CZ" smtClean="0">
                <a:latin typeface="+mj-lt"/>
              </a:rPr>
              <a:t>n den Ferien waren wir </a:t>
            </a:r>
            <a:r>
              <a:rPr lang="cs-CZ" b="1" smtClean="0">
                <a:latin typeface="+mj-lt"/>
              </a:rPr>
              <a:t>in Österreich.</a:t>
            </a:r>
          </a:p>
          <a:p>
            <a:pPr marL="0" indent="0">
              <a:buNone/>
            </a:pPr>
            <a:r>
              <a:rPr lang="cs-CZ" sz="2000" i="1" smtClean="0">
                <a:latin typeface="Arial" pitchFamily="34" charset="0"/>
                <a:cs typeface="Arial" pitchFamily="34" charset="0"/>
              </a:rPr>
              <a:t>( O prázdninách jsme byli v Rakousku.)</a:t>
            </a:r>
            <a:endParaRPr lang="cs-CZ" sz="2000" i="1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7411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04664"/>
            <a:ext cx="7772400" cy="1224136"/>
          </a:xfrm>
        </p:spPr>
        <p:txBody>
          <a:bodyPr>
            <a:normAutofit/>
          </a:bodyPr>
          <a:lstStyle/>
          <a:p>
            <a:r>
              <a:rPr lang="cs-CZ" sz="2400" smtClean="0"/>
              <a:t>die Bundesrepublik Deutschland – (s) Deutschland</a:t>
            </a:r>
            <a:br>
              <a:rPr lang="cs-CZ" sz="2400" smtClean="0"/>
            </a:br>
            <a:r>
              <a:rPr lang="cs-CZ" sz="2400" smtClean="0"/>
              <a:t>die Tschechische Republik   -  (s) Tschechien</a:t>
            </a:r>
            <a:endParaRPr lang="cs-CZ" sz="24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83568" y="2060848"/>
            <a:ext cx="8003232" cy="4248472"/>
          </a:xfrm>
        </p:spPr>
        <p:txBody>
          <a:bodyPr/>
          <a:lstStyle/>
          <a:p>
            <a:pPr marL="0" indent="0">
              <a:buNone/>
            </a:pPr>
            <a:r>
              <a:rPr lang="cs-CZ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 Schweiz   -  wo: in der Schweiz , wohin: in die Schweiz</a:t>
            </a:r>
          </a:p>
          <a:p>
            <a:pPr marL="0" indent="0">
              <a:buNone/>
            </a:pPr>
            <a:r>
              <a:rPr lang="cs-CZ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 Slowakei</a:t>
            </a:r>
          </a:p>
          <a:p>
            <a:pPr marL="0" indent="0">
              <a:buNone/>
            </a:pPr>
            <a:r>
              <a:rPr lang="cs-CZ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 Türkei</a:t>
            </a:r>
          </a:p>
          <a:p>
            <a:pPr marL="0" indent="0">
              <a:buNone/>
            </a:pPr>
            <a:r>
              <a:rPr lang="cs-CZ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 Ukraine</a:t>
            </a:r>
          </a:p>
          <a:p>
            <a:pPr marL="0" indent="0">
              <a:buNone/>
            </a:pPr>
            <a:r>
              <a:rPr lang="cs-CZ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Pl.</a:t>
            </a:r>
          </a:p>
          <a:p>
            <a:pPr marL="0" indent="0">
              <a:buNone/>
            </a:pPr>
            <a:r>
              <a:rPr lang="cs-CZ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 Niederlande  -  wo: in den Niederlanden, </a:t>
            </a:r>
          </a:p>
          <a:p>
            <a:pPr marL="0" indent="0">
              <a:buNone/>
            </a:pPr>
            <a:r>
              <a:rPr lang="cs-CZ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wohin: in die   Niederlande</a:t>
            </a:r>
          </a:p>
          <a:p>
            <a:pPr marL="0" indent="0">
              <a:buNone/>
            </a:pPr>
            <a:r>
              <a:rPr lang="cs-CZ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 USA / die Vereinigten Staaten von Amerika</a:t>
            </a:r>
            <a:endParaRPr lang="cs-CZ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86757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994122"/>
          </a:xfrm>
        </p:spPr>
        <p:txBody>
          <a:bodyPr>
            <a:normAutofit/>
          </a:bodyPr>
          <a:lstStyle/>
          <a:p>
            <a:pPr algn="ctr"/>
            <a:r>
              <a:rPr lang="cs-CZ" sz="3200" smtClean="0"/>
              <a:t>Jména obyvatelská</a:t>
            </a:r>
            <a:endParaRPr lang="cs-CZ" sz="32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400" smtClean="0">
                <a:latin typeface="Calibri" pitchFamily="34" charset="0"/>
              </a:rPr>
              <a:t>slabé skloňování</a:t>
            </a:r>
          </a:p>
          <a:p>
            <a:pPr marL="0" indent="0">
              <a:buNone/>
            </a:pPr>
            <a:r>
              <a:rPr lang="cs-CZ" sz="2400" smtClean="0">
                <a:latin typeface="Calibri" pitchFamily="34" charset="0"/>
              </a:rPr>
              <a:t>1.p.  Sg. der Chinese                     Pl.  die Chinesen</a:t>
            </a:r>
          </a:p>
          <a:p>
            <a:pPr marL="0" indent="0">
              <a:buNone/>
            </a:pPr>
            <a:r>
              <a:rPr lang="cs-CZ" sz="2400" smtClean="0">
                <a:latin typeface="Calibri" pitchFamily="34" charset="0"/>
              </a:rPr>
              <a:t>2.p.        des Chinesen                         der Chinesen</a:t>
            </a:r>
          </a:p>
          <a:p>
            <a:pPr marL="0" indent="0">
              <a:buNone/>
            </a:pPr>
            <a:r>
              <a:rPr lang="cs-CZ" sz="2400" smtClean="0">
                <a:latin typeface="Calibri" pitchFamily="34" charset="0"/>
              </a:rPr>
              <a:t>3.p.        dem Chinesen                       den Chinesen</a:t>
            </a:r>
          </a:p>
          <a:p>
            <a:pPr marL="0" indent="0">
              <a:buNone/>
            </a:pPr>
            <a:r>
              <a:rPr lang="cs-CZ" sz="2400" smtClean="0">
                <a:latin typeface="Calibri" pitchFamily="34" charset="0"/>
              </a:rPr>
              <a:t>4.p.        den Chinesen                        die Chinesen</a:t>
            </a:r>
          </a:p>
          <a:p>
            <a:pPr marL="0" indent="0">
              <a:buNone/>
            </a:pPr>
            <a:endParaRPr lang="cs-CZ" sz="2400">
              <a:latin typeface="Calibri" pitchFamily="34" charset="0"/>
            </a:endParaRPr>
          </a:p>
          <a:p>
            <a:r>
              <a:rPr lang="cs-CZ" sz="2400" smtClean="0">
                <a:latin typeface="Calibri" pitchFamily="34" charset="0"/>
              </a:rPr>
              <a:t>  všechna jména obyvatelská rodu ženského  se tvoří</a:t>
            </a:r>
          </a:p>
          <a:p>
            <a:pPr>
              <a:buFontTx/>
              <a:buChar char="-"/>
            </a:pPr>
            <a:r>
              <a:rPr lang="cs-CZ" sz="2400" smtClean="0">
                <a:latin typeface="Calibri" pitchFamily="34" charset="0"/>
              </a:rPr>
              <a:t>v Sg. pomocí přípony   - in                   (die Chinesin)</a:t>
            </a:r>
          </a:p>
          <a:p>
            <a:pPr>
              <a:buFontTx/>
              <a:buChar char="-"/>
            </a:pPr>
            <a:r>
              <a:rPr lang="cs-CZ" sz="2400" smtClean="0">
                <a:latin typeface="Calibri" pitchFamily="34" charset="0"/>
              </a:rPr>
              <a:t>v Pl.                                          +  - nen   ( die Chinesinnen )       </a:t>
            </a:r>
            <a:endParaRPr lang="cs-CZ" sz="240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6731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/>
              <a:t>Jména obyvatelská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628800"/>
            <a:ext cx="7772400" cy="4391000"/>
          </a:xfrm>
        </p:spPr>
        <p:txBody>
          <a:bodyPr>
            <a:normAutofit lnSpcReduction="10000"/>
          </a:bodyPr>
          <a:lstStyle/>
          <a:p>
            <a:r>
              <a:rPr lang="cs-CZ" i="1" smtClean="0">
                <a:latin typeface="Calibri" pitchFamily="34" charset="0"/>
              </a:rPr>
              <a:t>Slabé skloňování:</a:t>
            </a:r>
          </a:p>
          <a:p>
            <a:pPr marL="0" indent="0">
              <a:buNone/>
            </a:pPr>
            <a:r>
              <a:rPr lang="cs-CZ" i="1" smtClean="0">
                <a:latin typeface="Calibri" pitchFamily="34" charset="0"/>
              </a:rPr>
              <a:t>r Bulgare, r Däne, r Deutsche, r Finne, r Franzose, </a:t>
            </a:r>
          </a:p>
          <a:p>
            <a:pPr marL="0" indent="0">
              <a:buNone/>
            </a:pPr>
            <a:r>
              <a:rPr lang="cs-CZ" i="1" smtClean="0">
                <a:latin typeface="Calibri" pitchFamily="34" charset="0"/>
              </a:rPr>
              <a:t>r Grieche, r Brite, r Ire, r Kroate, r Pole, r Portugiese,</a:t>
            </a:r>
          </a:p>
          <a:p>
            <a:pPr marL="0" indent="0">
              <a:buNone/>
            </a:pPr>
            <a:r>
              <a:rPr lang="cs-CZ" i="1" smtClean="0">
                <a:latin typeface="Calibri" pitchFamily="34" charset="0"/>
              </a:rPr>
              <a:t>r Rumäne, r Russe, r Schwede, r Serbe, r Slowake,</a:t>
            </a:r>
          </a:p>
          <a:p>
            <a:pPr marL="0" indent="0">
              <a:buNone/>
            </a:pPr>
            <a:r>
              <a:rPr lang="cs-CZ" i="1" smtClean="0">
                <a:latin typeface="Calibri" pitchFamily="34" charset="0"/>
              </a:rPr>
              <a:t>r Tscheche, r Türke</a:t>
            </a:r>
          </a:p>
          <a:p>
            <a:pPr marL="0" indent="0">
              <a:buNone/>
            </a:pPr>
            <a:endParaRPr lang="cs-CZ" i="1" smtClean="0">
              <a:latin typeface="Calibri" pitchFamily="34" charset="0"/>
            </a:endParaRPr>
          </a:p>
          <a:p>
            <a:pPr marL="0" indent="0">
              <a:buNone/>
            </a:pPr>
            <a:r>
              <a:rPr lang="cs-CZ" i="1" smtClean="0">
                <a:latin typeface="Calibri" pitchFamily="34" charset="0"/>
              </a:rPr>
              <a:t>r Deutsche,-n, </a:t>
            </a:r>
            <a:r>
              <a:rPr lang="cs-CZ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ale i </a:t>
            </a:r>
            <a:r>
              <a:rPr lang="cs-CZ" i="1" smtClean="0">
                <a:latin typeface="Calibri" pitchFamily="34" charset="0"/>
              </a:rPr>
              <a:t>der BRD-Bürger,-</a:t>
            </a:r>
          </a:p>
          <a:p>
            <a:pPr marL="0" indent="0">
              <a:buNone/>
            </a:pPr>
            <a:r>
              <a:rPr lang="cs-CZ" i="1">
                <a:latin typeface="Calibri" pitchFamily="34" charset="0"/>
              </a:rPr>
              <a:t> </a:t>
            </a:r>
            <a:r>
              <a:rPr lang="cs-CZ" i="1" smtClean="0">
                <a:latin typeface="Calibri" pitchFamily="34" charset="0"/>
              </a:rPr>
              <a:t>                                  die BRD-Bürgerin, -nen</a:t>
            </a:r>
          </a:p>
          <a:p>
            <a:pPr marL="0" indent="0">
              <a:buNone/>
            </a:pPr>
            <a:r>
              <a:rPr lang="cs-CZ" i="1" smtClean="0">
                <a:latin typeface="Calibri" pitchFamily="34" charset="0"/>
              </a:rPr>
              <a:t>r Finne, -n                 der Finnländer</a:t>
            </a:r>
          </a:p>
          <a:p>
            <a:pPr marL="0" indent="0">
              <a:buNone/>
            </a:pPr>
            <a:r>
              <a:rPr lang="cs-CZ" i="1">
                <a:latin typeface="Calibri" pitchFamily="34" charset="0"/>
              </a:rPr>
              <a:t> </a:t>
            </a:r>
            <a:r>
              <a:rPr lang="cs-CZ" i="1" smtClean="0">
                <a:latin typeface="Calibri" pitchFamily="34" charset="0"/>
              </a:rPr>
              <a:t>                                  die Finnländerin, -nen</a:t>
            </a:r>
            <a:endParaRPr lang="cs-CZ" i="1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6488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786210"/>
          </a:xfrm>
        </p:spPr>
        <p:txBody>
          <a:bodyPr>
            <a:normAutofit/>
          </a:bodyPr>
          <a:lstStyle/>
          <a:p>
            <a:r>
              <a:rPr lang="cs-CZ" sz="2800" smtClean="0"/>
              <a:t>Ostatní jména obyvatelská mají skloňování silné :</a:t>
            </a:r>
            <a:br>
              <a:rPr lang="cs-CZ" sz="2800" smtClean="0"/>
            </a:br>
            <a:r>
              <a:rPr lang="cs-CZ" sz="2800" smtClean="0"/>
              <a:t>Sg.   </a:t>
            </a:r>
            <a:r>
              <a:rPr lang="cs-CZ" sz="2400" smtClean="0"/>
              <a:t>der Belgier, des Belgiers, dem Belgier, den Belgier</a:t>
            </a:r>
            <a:br>
              <a:rPr lang="cs-CZ" sz="2400" smtClean="0"/>
            </a:br>
            <a:r>
              <a:rPr lang="cs-CZ" sz="2400" smtClean="0"/>
              <a:t>Pl.     die Belgier, der Belgier, den Belgiern, die Belgier</a:t>
            </a:r>
            <a:endParaRPr lang="cs-CZ" sz="28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2780928"/>
            <a:ext cx="7772400" cy="3238872"/>
          </a:xfrm>
        </p:spPr>
        <p:txBody>
          <a:bodyPr/>
          <a:lstStyle/>
          <a:p>
            <a:r>
              <a:rPr lang="cs-CZ" i="1" u="sng" smtClean="0"/>
              <a:t>Přídavná jména se tvoří odvozováním pomocí přípony  </a:t>
            </a:r>
            <a:r>
              <a:rPr lang="cs-CZ" b="1" i="1" u="sng" smtClean="0"/>
              <a:t>- isch</a:t>
            </a:r>
            <a:r>
              <a:rPr lang="cs-CZ" i="1" u="sng" smtClean="0"/>
              <a:t>:</a:t>
            </a:r>
          </a:p>
          <a:p>
            <a:pPr marL="0" indent="0">
              <a:buNone/>
            </a:pPr>
            <a:r>
              <a:rPr lang="cs-CZ" i="1" smtClean="0"/>
              <a:t>Finnland  - finnisch </a:t>
            </a:r>
            <a:r>
              <a:rPr lang="cs-CZ" smtClean="0"/>
              <a:t>i </a:t>
            </a:r>
            <a:r>
              <a:rPr lang="cs-CZ" i="1" smtClean="0"/>
              <a:t>finnländisch</a:t>
            </a:r>
          </a:p>
          <a:p>
            <a:pPr marL="0" indent="0">
              <a:buNone/>
            </a:pPr>
            <a:r>
              <a:rPr lang="cs-CZ" i="1" smtClean="0"/>
              <a:t>Italien     -  italienisch</a:t>
            </a:r>
          </a:p>
          <a:p>
            <a:pPr marL="0" indent="0">
              <a:buNone/>
            </a:pPr>
            <a:r>
              <a:rPr lang="cs-CZ" i="1" smtClean="0"/>
              <a:t>Norwegen – norwegisch</a:t>
            </a:r>
          </a:p>
          <a:p>
            <a:pPr marL="0" indent="0">
              <a:buNone/>
            </a:pPr>
            <a:r>
              <a:rPr lang="cs-CZ" i="1" smtClean="0"/>
              <a:t>Russland  -  russisch</a:t>
            </a:r>
          </a:p>
          <a:p>
            <a:pPr marL="0" indent="0">
              <a:buNone/>
            </a:pPr>
            <a:r>
              <a:rPr lang="cs-CZ" i="1" smtClean="0"/>
              <a:t>Slowakei  -  slowakisch</a:t>
            </a:r>
          </a:p>
          <a:p>
            <a:pPr marL="0" indent="0">
              <a:buNone/>
            </a:pPr>
            <a:endParaRPr lang="cs-CZ" i="1"/>
          </a:p>
        </p:txBody>
      </p:sp>
    </p:spTree>
    <p:extLst>
      <p:ext uri="{BB962C8B-B14F-4D97-AF65-F5344CB8AC3E}">
        <p14:creationId xmlns:p14="http://schemas.microsoft.com/office/powerpoint/2010/main" val="212817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smtClean="0"/>
              <a:t>Erzähle bitte:</a:t>
            </a:r>
            <a:endParaRPr lang="cs-CZ" sz="32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772816"/>
            <a:ext cx="7772400" cy="4246984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mtClean="0"/>
              <a:t>Welche Länder hast du schon besucht?</a:t>
            </a:r>
          </a:p>
          <a:p>
            <a:pPr>
              <a:buFont typeface="Wingdings" pitchFamily="2" charset="2"/>
              <a:buChar char="Ø"/>
            </a:pPr>
            <a:r>
              <a:rPr lang="cs-CZ" smtClean="0"/>
              <a:t>Wie hat es dir dort gefallen ?</a:t>
            </a:r>
          </a:p>
          <a:p>
            <a:pPr>
              <a:buFont typeface="Wingdings" pitchFamily="2" charset="2"/>
              <a:buChar char="Ø"/>
            </a:pPr>
            <a:r>
              <a:rPr lang="cs-CZ" smtClean="0"/>
              <a:t> Waren die Leute freundlich ? </a:t>
            </a:r>
          </a:p>
          <a:p>
            <a:pPr>
              <a:buFont typeface="Wingdings" pitchFamily="2" charset="2"/>
              <a:buChar char="Ø"/>
            </a:pPr>
            <a:r>
              <a:rPr lang="cs-CZ" smtClean="0"/>
              <a:t>Kennst du ihre Feste und Bräuche?</a:t>
            </a:r>
          </a:p>
          <a:p>
            <a:pPr>
              <a:buFont typeface="Wingdings" pitchFamily="2" charset="2"/>
              <a:buChar char="Ø"/>
            </a:pPr>
            <a:r>
              <a:rPr lang="cs-CZ" smtClean="0"/>
              <a:t>Hast du dort ein typisches Gericht gegessen?</a:t>
            </a:r>
          </a:p>
          <a:p>
            <a:pPr>
              <a:buFont typeface="Wingdings" pitchFamily="2" charset="2"/>
              <a:buChar char="Ø"/>
            </a:pPr>
            <a:r>
              <a:rPr lang="cs-CZ" smtClean="0"/>
              <a:t>Mit wem warst du dort ?</a:t>
            </a:r>
          </a:p>
          <a:p>
            <a:pPr>
              <a:buFont typeface="Wingdings" pitchFamily="2" charset="2"/>
              <a:buChar char="Ø"/>
            </a:pPr>
            <a:r>
              <a:rPr lang="cs-CZ" smtClean="0"/>
              <a:t>Wohin möchtest du fahren?</a:t>
            </a:r>
          </a:p>
          <a:p>
            <a:pPr>
              <a:buFont typeface="Wingdings" pitchFamily="2" charset="2"/>
              <a:buChar char="Ø"/>
            </a:pPr>
            <a:r>
              <a:rPr lang="cs-CZ" smtClean="0"/>
              <a:t>Hast du irgendwelche Reisepläne?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0002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3014</TotalTime>
  <Words>589</Words>
  <Application>Microsoft Office PowerPoint</Application>
  <PresentationFormat>Předvádění na obrazovce (4:3)</PresentationFormat>
  <Paragraphs>100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Jmění</vt:lpstr>
      <vt:lpstr>Prezentace aplikace PowerPoint</vt:lpstr>
      <vt:lpstr>Prezentace aplikace PowerPoint</vt:lpstr>
      <vt:lpstr>Prezentace aplikace PowerPoint</vt:lpstr>
      <vt:lpstr>Die Erdteile</vt:lpstr>
      <vt:lpstr>Unsere Heimat                    unser Heimat-/Vaterland</vt:lpstr>
      <vt:lpstr>Země  -  die Länder</vt:lpstr>
      <vt:lpstr>die Bundesrepublik Deutschland – (s) Deutschland die Tschechische Republik   -  (s) Tschechien</vt:lpstr>
      <vt:lpstr>Jména obyvatelská</vt:lpstr>
      <vt:lpstr>Jména obyvatelská</vt:lpstr>
      <vt:lpstr>Ostatní jména obyvatelská mají skloňování silné : Sg.   der Belgier, des Belgiers, dem Belgier, den Belgier Pl.     die Belgier, der Belgier, den Belgiern, die Belgier</vt:lpstr>
      <vt:lpstr>Erzähle bitte: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salovar</dc:creator>
  <cp:lastModifiedBy>salovar</cp:lastModifiedBy>
  <cp:revision>199</cp:revision>
  <dcterms:created xsi:type="dcterms:W3CDTF">2012-10-28T12:20:09Z</dcterms:created>
  <dcterms:modified xsi:type="dcterms:W3CDTF">2013-07-25T03:19:54Z</dcterms:modified>
</cp:coreProperties>
</file>