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doc" ContentType="application/msword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5" r:id="rId1"/>
  </p:sldMasterIdLst>
  <p:notesMasterIdLst>
    <p:notesMasterId r:id="rId10"/>
  </p:notesMasterIdLst>
  <p:sldIdLst>
    <p:sldId id="266" r:id="rId2"/>
    <p:sldId id="260" r:id="rId3"/>
    <p:sldId id="261" r:id="rId4"/>
    <p:sldId id="262" r:id="rId5"/>
    <p:sldId id="263" r:id="rId6"/>
    <p:sldId id="264" r:id="rId7"/>
    <p:sldId id="265" r:id="rId8"/>
    <p:sldId id="267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39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4F92B1B-2B13-4A07-B199-ED29657A9C40}" type="datetimeFigureOut">
              <a:rPr lang="cs-CZ" smtClean="0"/>
              <a:t>25.7.2013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AE669C-0352-4411-82C2-55EDF2B4953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338379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11266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4813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12290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4813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13314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4813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14338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4813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15362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4813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16386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4813" cy="4114800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B6563E1-3FBA-4121-AAA9-CDD1A47D66B4}" type="datetime1">
              <a:rPr lang="cs-CZ" smtClean="0"/>
              <a:t>25.7.2013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 52 Inovace 62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E843569-FC70-4445-BF64-257F4F29922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837105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1CB4960-180E-4FCF-B78C-D4B38201737E}" type="datetime1">
              <a:rPr lang="cs-CZ" smtClean="0"/>
              <a:t>25.7.2013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 52 Inovace 62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E843569-FC70-4445-BF64-257F4F29922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348272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B24C339-DB49-483D-854B-BAF4F858AAA0}" type="datetime1">
              <a:rPr lang="cs-CZ" smtClean="0"/>
              <a:t>25.7.2013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 52 Inovace 62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E843569-FC70-4445-BF64-257F4F29922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69359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51D6ADA-4999-4B0E-8AE8-C64B24F540CA}" type="datetime1">
              <a:rPr lang="cs-CZ" smtClean="0"/>
              <a:t>25.7.2013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 52 Inovace 62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E843569-FC70-4445-BF64-257F4F29922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793642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AD94D2D-722C-4CCC-9457-9E1551081FA9}" type="datetime1">
              <a:rPr lang="cs-CZ" smtClean="0"/>
              <a:t>25.7.2013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 52 Inovace 62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E843569-FC70-4445-BF64-257F4F29922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188082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78D03342-B76B-4A33-B18D-ED133D6A23E6}" type="datetime1">
              <a:rPr lang="cs-CZ" smtClean="0"/>
              <a:t>25.7.2013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 52 Inovace 62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E843569-FC70-4445-BF64-257F4F29922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82458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F292DF2-A876-4EF9-98A9-FB8CEC91124D}" type="datetime1">
              <a:rPr lang="cs-CZ" smtClean="0"/>
              <a:t>25.7.2013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 52 Inovace 62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E843569-FC70-4445-BF64-257F4F29922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119468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7438619F-9CB7-4A8E-9CDD-5076C36E2993}" type="datetime1">
              <a:rPr lang="cs-CZ" smtClean="0"/>
              <a:t>25.7.2013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 52 Inovace 62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E843569-FC70-4445-BF64-257F4F29922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92608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C04A5BE4-EA39-4C73-AEAF-464724DE4DEC}" type="datetime1">
              <a:rPr lang="cs-CZ" smtClean="0"/>
              <a:t>25.7.2013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 52 Inovace 62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E843569-FC70-4445-BF64-257F4F29922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946906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9CF9D262-D3D1-41D7-905F-FBA34F937789}" type="datetime1">
              <a:rPr lang="cs-CZ" smtClean="0"/>
              <a:t>25.7.2013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 52 Inovace 62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E843569-FC70-4445-BF64-257F4F29922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147024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4A146967-5434-46AF-97BA-61432FE39FD8}" type="datetime1">
              <a:rPr lang="cs-CZ" smtClean="0"/>
              <a:t>25.7.2013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 52 Inovace 62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3E843569-FC70-4445-BF64-257F4F29922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071982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67544" y="16288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5868144" y="630932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aseline="0">
                <a:solidFill>
                  <a:srgbClr val="FFFF00"/>
                </a:solidFill>
              </a:defRPr>
            </a:lvl1pPr>
          </a:lstStyle>
          <a:p>
            <a:r>
              <a:rPr lang="cs-CZ" smtClean="0"/>
              <a:t>VY 52 Inovace 62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971985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00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rgbClr val="FFFF00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rgbClr val="FFFF00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rgbClr val="FFFF00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rgbClr val="FFFF00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rgbClr val="FFFF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.emf"/><Relationship Id="rId5" Type="http://schemas.openxmlformats.org/officeDocument/2006/relationships/oleObject" Target="../embeddings/Microsoft_Word_97_-_2003_Document1.doc"/><Relationship Id="rId4" Type="http://schemas.openxmlformats.org/officeDocument/2006/relationships/oleObject" Target="../embeddings/oleObject1.bin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 bright="70000" contrast="-70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 52 Inovace 62</a:t>
            </a:r>
            <a:endParaRPr lang="cs-CZ"/>
          </a:p>
        </p:txBody>
      </p:sp>
      <p:graphicFrame>
        <p:nvGraphicFramePr>
          <p:cNvPr id="3" name="Objek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13184545"/>
              </p:ext>
            </p:extLst>
          </p:nvPr>
        </p:nvGraphicFramePr>
        <p:xfrm>
          <a:off x="1441450" y="247650"/>
          <a:ext cx="6262688" cy="6362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Document" r:id="rId5" imgW="6262079" imgH="6362331" progId="Word.Document.8">
                  <p:embed/>
                </p:oleObj>
              </mc:Choice>
              <mc:Fallback>
                <p:oleObj name="Document" r:id="rId5" imgW="6262079" imgH="6362331" progId="Word.Document.8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441450" y="247650"/>
                        <a:ext cx="6262688" cy="6362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9654647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Text Box 1"/>
          <p:cNvSpPr txBox="1">
            <a:spLocks noChangeArrowheads="1"/>
          </p:cNvSpPr>
          <p:nvPr/>
        </p:nvSpPr>
        <p:spPr bwMode="auto">
          <a:xfrm>
            <a:off x="685800" y="1997075"/>
            <a:ext cx="7772400" cy="14319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anchor="b" anchorCtr="1"/>
          <a:lstStyle/>
          <a:p>
            <a:pPr algn="ctr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4400">
                <a:solidFill>
                  <a:srgbClr val="FFFF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Těžiště</a:t>
            </a:r>
          </a:p>
        </p:txBody>
      </p:sp>
      <p:sp>
        <p:nvSpPr>
          <p:cNvPr id="4098" name="Text Box 2"/>
          <p:cNvSpPr txBox="1">
            <a:spLocks noChangeArrowheads="1"/>
          </p:cNvSpPr>
          <p:nvPr/>
        </p:nvSpPr>
        <p:spPr bwMode="auto">
          <a:xfrm>
            <a:off x="1371600" y="3886200"/>
            <a:ext cx="6400800" cy="1752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 52 Inovace 62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0133924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Text Box 1"/>
          <p:cNvSpPr txBox="1">
            <a:spLocks noChangeArrowheads="1"/>
          </p:cNvSpPr>
          <p:nvPr/>
        </p:nvSpPr>
        <p:spPr bwMode="auto">
          <a:xfrm>
            <a:off x="457200" y="292100"/>
            <a:ext cx="8229600" cy="83343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anchor="ctr"/>
          <a:lstStyle/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4400">
                <a:solidFill>
                  <a:srgbClr val="FFFF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Těžiště</a:t>
            </a:r>
          </a:p>
        </p:txBody>
      </p:sp>
      <p:sp>
        <p:nvSpPr>
          <p:cNvPr id="5122" name="Text Box 2"/>
          <p:cNvSpPr txBox="1">
            <a:spLocks noChangeArrowheads="1"/>
          </p:cNvSpPr>
          <p:nvPr/>
        </p:nvSpPr>
        <p:spPr bwMode="auto">
          <a:xfrm>
            <a:off x="468313" y="1125538"/>
            <a:ext cx="8229600" cy="8763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marL="339725" indent="-339725">
              <a:spcBef>
                <a:spcPts val="700"/>
              </a:spcBef>
              <a:buClr>
                <a:srgbClr val="FFCC00"/>
              </a:buClr>
              <a:buSzPct val="120000"/>
              <a:buFont typeface="Tahoma" pitchFamily="32" charset="0"/>
              <a:buChar char="•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</a:pPr>
            <a:r>
              <a:rPr lang="cs-CZ" sz="2800">
                <a:solidFill>
                  <a:srgbClr val="FFFF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Těžiště je významný bod tělesa</a:t>
            </a:r>
          </a:p>
        </p:txBody>
      </p:sp>
      <p:grpSp>
        <p:nvGrpSpPr>
          <p:cNvPr id="5123" name="Group 3"/>
          <p:cNvGrpSpPr>
            <a:grpSpLocks/>
          </p:cNvGrpSpPr>
          <p:nvPr/>
        </p:nvGrpSpPr>
        <p:grpSpPr bwMode="auto">
          <a:xfrm>
            <a:off x="1122363" y="2133600"/>
            <a:ext cx="8020050" cy="4722813"/>
            <a:chOff x="707" y="1344"/>
            <a:chExt cx="5052" cy="2975"/>
          </a:xfrm>
        </p:grpSpPr>
        <p:pic>
          <p:nvPicPr>
            <p:cNvPr id="5124" name="Picture 4"/>
            <p:cNvPicPr>
              <a:picLocks noChangeAspect="1" noChangeArrowheads="1"/>
            </p:cNvPicPr>
            <p:nvPr/>
          </p:nvPicPr>
          <p:blipFill>
            <a:blip r:embed="rId3"/>
            <a:srcRect l="38298" t="42888" r="10587" b="16997"/>
            <a:stretch>
              <a:fillRect/>
            </a:stretch>
          </p:blipFill>
          <p:spPr bwMode="auto">
            <a:xfrm>
              <a:off x="707" y="1344"/>
              <a:ext cx="5053" cy="2976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  <a:effectLst/>
          </p:spPr>
        </p:pic>
        <p:sp>
          <p:nvSpPr>
            <p:cNvPr id="5125" name="Text Box 5"/>
            <p:cNvSpPr txBox="1">
              <a:spLocks noChangeArrowheads="1"/>
            </p:cNvSpPr>
            <p:nvPr/>
          </p:nvSpPr>
          <p:spPr bwMode="auto">
            <a:xfrm>
              <a:off x="707" y="1344"/>
              <a:ext cx="5053" cy="2976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</p:grp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 52 Inovace 62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59801861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2000"/>
                                        <p:tgtEl>
                                          <p:spTgt spid="5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2" dur="2000"/>
                                        <p:tgtEl>
                                          <p:spTgt spid="5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Text Box 1"/>
          <p:cNvSpPr txBox="1">
            <a:spLocks noChangeArrowheads="1"/>
          </p:cNvSpPr>
          <p:nvPr/>
        </p:nvSpPr>
        <p:spPr bwMode="auto">
          <a:xfrm>
            <a:off x="457200" y="292100"/>
            <a:ext cx="8229600" cy="13843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anchor="ctr"/>
          <a:lstStyle/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4400">
                <a:solidFill>
                  <a:srgbClr val="FFFF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Vlastnosti těžiště</a:t>
            </a:r>
          </a:p>
        </p:txBody>
      </p:sp>
      <p:sp>
        <p:nvSpPr>
          <p:cNvPr id="6146" name="Text Box 2"/>
          <p:cNvSpPr txBox="1">
            <a:spLocks noChangeArrowheads="1"/>
          </p:cNvSpPr>
          <p:nvPr/>
        </p:nvSpPr>
        <p:spPr bwMode="auto">
          <a:xfrm>
            <a:off x="457200" y="1905000"/>
            <a:ext cx="8229600" cy="41148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marL="339725" indent="-339725">
              <a:spcBef>
                <a:spcPts val="700"/>
              </a:spcBef>
              <a:buClr>
                <a:srgbClr val="FFCC00"/>
              </a:buClr>
              <a:buSzPct val="120000"/>
              <a:buFont typeface="Tahoma" pitchFamily="32" charset="0"/>
              <a:buChar char="•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</a:pPr>
            <a:r>
              <a:rPr lang="cs-CZ" sz="2800">
                <a:solidFill>
                  <a:srgbClr val="FFFF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Podepřeme-li těleso v těžišti, těleso zůstává       v klidu</a:t>
            </a:r>
          </a:p>
          <a:p>
            <a:pPr marL="339725" indent="-339725">
              <a:spcBef>
                <a:spcPts val="700"/>
              </a:spcBef>
              <a:buClr>
                <a:srgbClr val="FFCC00"/>
              </a:buClr>
              <a:buSzPct val="120000"/>
              <a:buFont typeface="Tahoma" pitchFamily="32" charset="0"/>
              <a:buChar char="•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</a:pPr>
            <a:r>
              <a:rPr lang="cs-CZ" sz="2800">
                <a:solidFill>
                  <a:srgbClr val="FFFF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Zavěsíme-li těleso, těžiště se nachází pod bodem závěsu</a:t>
            </a:r>
          </a:p>
          <a:p>
            <a:pPr marL="339725" indent="-339725">
              <a:spcBef>
                <a:spcPts val="700"/>
              </a:spcBef>
              <a:buClr>
                <a:srgbClr val="FFCC00"/>
              </a:buClr>
              <a:buSzPct val="120000"/>
              <a:buFont typeface="Tahoma" pitchFamily="32" charset="0"/>
              <a:buChar char="•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</a:pPr>
            <a:r>
              <a:rPr lang="cs-CZ" sz="2800">
                <a:solidFill>
                  <a:srgbClr val="FFFF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Každé těleso má pouze jedno těžiště</a:t>
            </a:r>
          </a:p>
          <a:p>
            <a:pPr marL="339725" indent="-339725">
              <a:spcBef>
                <a:spcPts val="700"/>
              </a:spcBef>
              <a:buClr>
                <a:srgbClr val="FFCC00"/>
              </a:buClr>
              <a:buSzPct val="120000"/>
              <a:buFont typeface="Tahoma" pitchFamily="32" charset="0"/>
              <a:buChar char="•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</a:pPr>
            <a:r>
              <a:rPr lang="cs-CZ" sz="2800">
                <a:solidFill>
                  <a:srgbClr val="FFFF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Poloha těžiště závisí na rozložení látky v tělese</a:t>
            </a:r>
          </a:p>
          <a:p>
            <a:pPr marL="339725" indent="-339725">
              <a:spcBef>
                <a:spcPts val="700"/>
              </a:spcBef>
              <a:buClr>
                <a:srgbClr val="FFCC00"/>
              </a:buClr>
              <a:buSzPct val="120000"/>
              <a:buFont typeface="Tahoma" pitchFamily="32" charset="0"/>
              <a:buChar char="•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</a:pPr>
            <a:r>
              <a:rPr lang="cs-CZ" sz="2800">
                <a:solidFill>
                  <a:srgbClr val="FFFF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Působiště gravitační síly je v těžišti</a:t>
            </a:r>
          </a:p>
          <a:p>
            <a:pPr marL="339725" indent="-339725">
              <a:spcBef>
                <a:spcPts val="700"/>
              </a:spcBef>
              <a:buClr>
                <a:srgbClr val="FFCC00"/>
              </a:buClr>
              <a:buSzPct val="120000"/>
              <a:buFont typeface="Tahoma" pitchFamily="32" charset="0"/>
              <a:buChar char="•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</a:pPr>
            <a:r>
              <a:rPr lang="cs-CZ" sz="2800">
                <a:solidFill>
                  <a:srgbClr val="FFFF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Těžiště může být mimo těleso  </a:t>
            </a:r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 52 Inovace 62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91352047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2000"/>
                                        <p:tgtEl>
                                          <p:spTgt spid="6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2" dur="2000"/>
                                        <p:tgtEl>
                                          <p:spTgt spid="6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7" dur="2000"/>
                                        <p:tgtEl>
                                          <p:spTgt spid="61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22" dur="2000"/>
                                        <p:tgtEl>
                                          <p:spTgt spid="61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27" dur="2000"/>
                                        <p:tgtEl>
                                          <p:spTgt spid="61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32" dur="2000"/>
                                        <p:tgtEl>
                                          <p:spTgt spid="614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37" dur="2000"/>
                                        <p:tgtEl>
                                          <p:spTgt spid="614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Text Box 1"/>
          <p:cNvSpPr txBox="1">
            <a:spLocks noChangeArrowheads="1"/>
          </p:cNvSpPr>
          <p:nvPr/>
        </p:nvSpPr>
        <p:spPr bwMode="auto">
          <a:xfrm>
            <a:off x="457200" y="292100"/>
            <a:ext cx="8229600" cy="13843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anchor="ctr"/>
          <a:lstStyle/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4400">
                <a:solidFill>
                  <a:srgbClr val="FFFF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Určení těžiště</a:t>
            </a:r>
          </a:p>
        </p:txBody>
      </p:sp>
      <p:grpSp>
        <p:nvGrpSpPr>
          <p:cNvPr id="7170" name="Group 2"/>
          <p:cNvGrpSpPr>
            <a:grpSpLocks/>
          </p:cNvGrpSpPr>
          <p:nvPr/>
        </p:nvGrpSpPr>
        <p:grpSpPr bwMode="auto">
          <a:xfrm>
            <a:off x="2051050" y="1538288"/>
            <a:ext cx="7091363" cy="5318125"/>
            <a:chOff x="1292" y="969"/>
            <a:chExt cx="4467" cy="3350"/>
          </a:xfrm>
        </p:grpSpPr>
        <p:pic>
          <p:nvPicPr>
            <p:cNvPr id="7171" name="Picture 3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292" y="969"/>
              <a:ext cx="4468" cy="3351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  <a:effectLst/>
          </p:spPr>
        </p:pic>
        <p:sp>
          <p:nvSpPr>
            <p:cNvPr id="7172" name="Text Box 4"/>
            <p:cNvSpPr txBox="1">
              <a:spLocks noChangeArrowheads="1"/>
            </p:cNvSpPr>
            <p:nvPr/>
          </p:nvSpPr>
          <p:spPr bwMode="auto">
            <a:xfrm>
              <a:off x="1292" y="969"/>
              <a:ext cx="4468" cy="3351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</p:grp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 52 Inovace 62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964668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193" name="Group 1"/>
          <p:cNvGrpSpPr>
            <a:grpSpLocks/>
          </p:cNvGrpSpPr>
          <p:nvPr/>
        </p:nvGrpSpPr>
        <p:grpSpPr bwMode="auto">
          <a:xfrm>
            <a:off x="539750" y="404813"/>
            <a:ext cx="8258175" cy="6323012"/>
            <a:chOff x="340" y="255"/>
            <a:chExt cx="5202" cy="3983"/>
          </a:xfrm>
        </p:grpSpPr>
        <p:pic>
          <p:nvPicPr>
            <p:cNvPr id="8194" name="Picture 2"/>
            <p:cNvPicPr>
              <a:picLocks noChangeAspect="1" noChangeArrowheads="1"/>
            </p:cNvPicPr>
            <p:nvPr/>
          </p:nvPicPr>
          <p:blipFill>
            <a:blip r:embed="rId3"/>
            <a:srcRect l="21716" t="30875" r="17937" b="7509"/>
            <a:stretch>
              <a:fillRect/>
            </a:stretch>
          </p:blipFill>
          <p:spPr bwMode="auto">
            <a:xfrm>
              <a:off x="340" y="255"/>
              <a:ext cx="5203" cy="3984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  <a:effectLst/>
          </p:spPr>
        </p:pic>
        <p:sp>
          <p:nvSpPr>
            <p:cNvPr id="8195" name="Text Box 3"/>
            <p:cNvSpPr txBox="1">
              <a:spLocks noChangeArrowheads="1"/>
            </p:cNvSpPr>
            <p:nvPr/>
          </p:nvSpPr>
          <p:spPr bwMode="auto">
            <a:xfrm>
              <a:off x="340" y="255"/>
              <a:ext cx="5203" cy="3984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</p:grp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 52 Inovace 62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0330062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17" name="Group 1"/>
          <p:cNvGrpSpPr>
            <a:grpSpLocks/>
          </p:cNvGrpSpPr>
          <p:nvPr/>
        </p:nvGrpSpPr>
        <p:grpSpPr bwMode="auto">
          <a:xfrm>
            <a:off x="827088" y="114300"/>
            <a:ext cx="7477125" cy="6742113"/>
            <a:chOff x="521" y="72"/>
            <a:chExt cx="4710" cy="4247"/>
          </a:xfrm>
        </p:grpSpPr>
        <p:pic>
          <p:nvPicPr>
            <p:cNvPr id="9218" name="Picture 2"/>
            <p:cNvPicPr>
              <a:picLocks noChangeAspect="1" noChangeArrowheads="1"/>
            </p:cNvPicPr>
            <p:nvPr/>
          </p:nvPicPr>
          <p:blipFill>
            <a:blip r:embed="rId3"/>
            <a:srcRect l="29274" t="28346" r="13219" b="2492"/>
            <a:stretch>
              <a:fillRect/>
            </a:stretch>
          </p:blipFill>
          <p:spPr bwMode="auto">
            <a:xfrm>
              <a:off x="521" y="72"/>
              <a:ext cx="4711" cy="4248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  <a:effectLst/>
          </p:spPr>
        </p:pic>
        <p:sp>
          <p:nvSpPr>
            <p:cNvPr id="9219" name="Text Box 3"/>
            <p:cNvSpPr txBox="1">
              <a:spLocks noChangeArrowheads="1"/>
            </p:cNvSpPr>
            <p:nvPr/>
          </p:nvSpPr>
          <p:spPr bwMode="auto">
            <a:xfrm>
              <a:off x="521" y="72"/>
              <a:ext cx="4711" cy="4248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cs-CZ"/>
            </a:p>
          </p:txBody>
        </p:sp>
      </p:grp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 52 Inovace 62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65608620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ROJKO a kol. </a:t>
            </a:r>
            <a:r>
              <a:rPr lang="cs-CZ" i="1" dirty="0"/>
              <a:t>Fyzika kolem nás</a:t>
            </a:r>
            <a:r>
              <a:rPr lang="cs-CZ" dirty="0"/>
              <a:t>. Praha: </a:t>
            </a:r>
            <a:r>
              <a:rPr lang="cs-CZ" dirty="0" err="1"/>
              <a:t>Scientia</a:t>
            </a:r>
            <a:r>
              <a:rPr lang="cs-CZ" dirty="0"/>
              <a:t> </a:t>
            </a:r>
            <a:r>
              <a:rPr lang="cs-CZ" dirty="0" err="1"/>
              <a:t>spol.s.r.o</a:t>
            </a:r>
            <a:r>
              <a:rPr lang="cs-CZ" dirty="0"/>
              <a:t>., 1996, ISBN 80-7381-057-7.</a:t>
            </a:r>
          </a:p>
          <a:p>
            <a:r>
              <a:rPr lang="cs-CZ"/>
              <a:t>Archív autora</a:t>
            </a:r>
          </a:p>
          <a:p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 52 Inovace 62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60128414"/>
      </p:ext>
    </p:extLst>
  </p:cSld>
  <p:clrMapOvr>
    <a:masterClrMapping/>
  </p:clrMapOvr>
</p:sld>
</file>

<file path=ppt/theme/theme1.xml><?xml version="1.0" encoding="utf-8"?>
<a:theme xmlns:a="http://schemas.openxmlformats.org/drawingml/2006/main" name="tedka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</TotalTime>
  <Words>92</Words>
  <Application>Microsoft Office PowerPoint</Application>
  <PresentationFormat>Předvádění na obrazovce (4:3)</PresentationFormat>
  <Paragraphs>22</Paragraphs>
  <Slides>8</Slides>
  <Notes>6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0" baseType="lpstr">
      <vt:lpstr>tedka</vt:lpstr>
      <vt:lpstr>Document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Kantor</dc:creator>
  <cp:lastModifiedBy>Kantor</cp:lastModifiedBy>
  <cp:revision>10</cp:revision>
  <dcterms:created xsi:type="dcterms:W3CDTF">2011-12-23T16:19:48Z</dcterms:created>
  <dcterms:modified xsi:type="dcterms:W3CDTF">2013-07-25T10:40:28Z</dcterms:modified>
</cp:coreProperties>
</file>