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7" r:id="rId3"/>
    <p:sldId id="258" r:id="rId4"/>
    <p:sldId id="260" r:id="rId5"/>
    <p:sldId id="263" r:id="rId6"/>
    <p:sldId id="264" r:id="rId7"/>
    <p:sldId id="266" r:id="rId8"/>
    <p:sldId id="261" r:id="rId9"/>
    <p:sldId id="265" r:id="rId10"/>
    <p:sldId id="262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E3D598-D305-47A9-B6F3-2999FD84FB20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967F40-10D6-4959-86FA-D777D5F45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574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967F40-10D6-4959-86FA-D777D5F452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76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BFC33BF-9CF2-4ECA-8662-FB2E3BA2BE17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65060B2-90A6-4FE5-BB9A-B1704B64F43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7/Janacek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5/Leos_Janacek_relief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a/Jenuf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7/Janacek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Název DUM:  </a:t>
            </a:r>
            <a:r>
              <a:rPr lang="cs-CZ" dirty="0" smtClean="0">
                <a:solidFill>
                  <a:schemeClr val="bg1"/>
                </a:solidFill>
              </a:rPr>
              <a:t>VY_32_INOVACE_XVII_2_02_Leoš Janáček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Šablona číslo:   </a:t>
            </a:r>
            <a:r>
              <a:rPr lang="cs-CZ" dirty="0" smtClean="0">
                <a:solidFill>
                  <a:schemeClr val="bg1"/>
                </a:solidFill>
              </a:rPr>
              <a:t>XVII</a:t>
            </a:r>
            <a:r>
              <a:rPr lang="cs-CZ" b="1" dirty="0" smtClean="0">
                <a:solidFill>
                  <a:schemeClr val="bg1"/>
                </a:solidFill>
              </a:rPr>
              <a:t>        Sada číslo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dirty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      Pořadové číslo DUM:  </a:t>
            </a:r>
            <a:r>
              <a:rPr lang="cs-CZ" dirty="0">
                <a:solidFill>
                  <a:schemeClr val="bg1"/>
                </a:solidFill>
              </a:rPr>
              <a:t>0</a:t>
            </a:r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  </a:t>
            </a:r>
            <a:r>
              <a:rPr lang="cs-CZ" dirty="0" smtClean="0">
                <a:solidFill>
                  <a:schemeClr val="bg1"/>
                </a:solidFill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</a:rPr>
              <a:t>Pácaltová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4211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404664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Anotace: </a:t>
            </a:r>
            <a:r>
              <a:rPr lang="cs-CZ" sz="2000" dirty="0" smtClean="0">
                <a:solidFill>
                  <a:schemeClr val="bg1"/>
                </a:solidFill>
              </a:rPr>
              <a:t>Seznámení s životem a tvorbou hudebního skladatele Leoše Janáčka. 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Očekávaný výstup: </a:t>
            </a:r>
            <a:r>
              <a:rPr lang="cs-CZ" sz="2000" dirty="0" smtClean="0">
                <a:solidFill>
                  <a:schemeClr val="bg1"/>
                </a:solidFill>
              </a:rPr>
              <a:t>Žák zná základní údaje o životě a tvorbě Leoše Janáčka a chápe vztah mezi nimi.</a:t>
            </a: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Druh učebního materiálu: </a:t>
            </a:r>
            <a:r>
              <a:rPr lang="cs-CZ" sz="2000" dirty="0" smtClean="0">
                <a:solidFill>
                  <a:schemeClr val="bg1"/>
                </a:solidFill>
              </a:rPr>
              <a:t>prezentace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Typická věková skupina: </a:t>
            </a:r>
            <a:r>
              <a:rPr lang="cs-CZ" sz="2000" dirty="0" smtClean="0">
                <a:solidFill>
                  <a:schemeClr val="bg1"/>
                </a:solidFill>
              </a:rPr>
              <a:t>9 – 11 let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Klíčová slova: </a:t>
            </a:r>
            <a:r>
              <a:rPr lang="cs-CZ" sz="2000" dirty="0" smtClean="0">
                <a:solidFill>
                  <a:schemeClr val="bg1"/>
                </a:solidFill>
              </a:rPr>
              <a:t>Leoš Janáček, hudební skladatel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Pomůcky a materiál: </a:t>
            </a:r>
            <a:r>
              <a:rPr lang="cs-CZ" sz="2000" dirty="0" smtClean="0">
                <a:solidFill>
                  <a:schemeClr val="bg1"/>
                </a:solidFill>
              </a:rPr>
              <a:t>interaktivní tabule</a:t>
            </a:r>
          </a:p>
          <a:p>
            <a:pPr algn="l"/>
            <a:endParaRPr lang="cs-CZ" sz="2000" b="1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Potřebný čas pro výuku DUM: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20 </a:t>
            </a:r>
            <a:r>
              <a:rPr lang="cs-CZ" sz="2000" dirty="0" smtClean="0">
                <a:solidFill>
                  <a:schemeClr val="bg1"/>
                </a:solidFill>
              </a:rPr>
              <a:t>minut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Metodické zhodnocení a popis práce s digitálním 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učebním materiálem:  </a:t>
            </a:r>
            <a:r>
              <a:rPr lang="cs-CZ" sz="2000" dirty="0" smtClean="0">
                <a:solidFill>
                  <a:schemeClr val="bg1"/>
                </a:solidFill>
              </a:rPr>
              <a:t>Žáci sledují prezentaci a podrobnější výklad učitele mohou doplnit vlastními poznatky o hudebním skladateli.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1573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29600" cy="1828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Leoš Janáček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Soubor:Janac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66822"/>
            <a:ext cx="3257641" cy="3744416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7515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81474" y="4005064"/>
            <a:ext cx="5292080" cy="273630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solidFill>
                  <a:schemeClr val="tx1"/>
                </a:solidFill>
                <a:effectLst/>
              </a:rPr>
              <a:t>* 3. </a:t>
            </a:r>
            <a:r>
              <a:rPr lang="cs-CZ" sz="2800" cap="none" dirty="0" smtClean="0">
                <a:solidFill>
                  <a:schemeClr val="tx1"/>
                </a:solidFill>
                <a:effectLst/>
              </a:rPr>
              <a:t>července 1854 Hukvaldy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  <a:effectLst/>
              </a:rPr>
              <a:t>Jeho otec byl učitelský pomocník.</a:t>
            </a:r>
          </a:p>
          <a:p>
            <a:pPr algn="l"/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</a:endParaRPr>
          </a:p>
        </p:txBody>
      </p:sp>
      <p:pic>
        <p:nvPicPr>
          <p:cNvPr id="6" name="Picture 2" descr="File:Leos Janacek relief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50" y="908720"/>
            <a:ext cx="3528392" cy="365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597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1700808"/>
            <a:ext cx="8064896" cy="489654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V jedenácti letech byl přijat do klášterní školy v Brně – hudební školy pro malé chlapce z chudých rodin.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Zpočátku tvrdou klášterní výchovu těžce snášel.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Dále studoval na varhanické škole          v Praze, později v Lipsku a ve Vídni.</a:t>
            </a:r>
          </a:p>
          <a:p>
            <a:pPr algn="l"/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65075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5241" y="1628800"/>
            <a:ext cx="8064896" cy="489654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Po studiu učil na varhanické škole          v Brně, kde pak 28 let působil jako ředitel.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Později učil na brněnské konzervatoři.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</a:rPr>
              <a:t>Oženil se se svou žákyní Zdeňkou Schulzovou. Měli dceru Olgu a syna Vladimíra. Obě děti jim zemřeli, což se promítlo i do Janáčkovy tvorby.</a:t>
            </a:r>
            <a:endParaRPr lang="cs-CZ" sz="2800" cap="none" dirty="0">
              <a:solidFill>
                <a:schemeClr val="tx1"/>
              </a:solidFill>
              <a:effectLst/>
            </a:endParaRP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940235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1700808"/>
            <a:ext cx="8064896" cy="489654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Přátelil se s Antonínem Dvořákem.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  <a:latin typeface="Lucida Sans" pitchFamily="34" charset="0"/>
              <a:cs typeface="Lucida Sans" pitchFamily="34" charset="0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Zapisoval lidskou řeč a jiné zvuky </a:t>
            </a:r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 (</a:t>
            </a:r>
            <a:r>
              <a:rPr lang="cs-CZ" sz="2800" cap="none" dirty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hlasy zvířat, ptáků, vrzání parket</a:t>
            </a:r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),  které pak převáděl do své hudby.</a:t>
            </a:r>
            <a:endParaRPr lang="cs-CZ" sz="2800" cap="none" dirty="0">
              <a:solidFill>
                <a:schemeClr val="tx1"/>
              </a:solidFill>
              <a:effectLst/>
              <a:latin typeface="Lucida Sans" pitchFamily="34" charset="0"/>
              <a:cs typeface="Lucida Sans" pitchFamily="34" charset="0"/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  <a:latin typeface="Lucida Sans" pitchFamily="34" charset="0"/>
              <a:cs typeface="Lucida Sans" pitchFamily="34" charset="0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Vycházel z lidové hudby moravských regionů (Slovácko, Lašsko</a:t>
            </a:r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).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  <a:effectLst/>
              <a:latin typeface="Lucida Sans" pitchFamily="34" charset="0"/>
              <a:cs typeface="Lucida Sans" pitchFamily="34" charset="0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" pitchFamily="34" charset="0"/>
                <a:cs typeface="Lucida Sans" pitchFamily="34" charset="0"/>
              </a:rPr>
              <a:t>Inspiroval se i v ruské lidové hudbě.</a:t>
            </a:r>
          </a:p>
          <a:p>
            <a:pPr algn="l"/>
            <a:endParaRPr lang="cs-CZ" sz="2800" cap="none" dirty="0">
              <a:solidFill>
                <a:schemeClr val="tx1"/>
              </a:solidFill>
              <a:effectLst/>
              <a:latin typeface="Lucida Sans" pitchFamily="34" charset="0"/>
              <a:cs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9614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Leoše Janáčka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06865" y="2564904"/>
            <a:ext cx="6453367" cy="273630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789436"/>
            <a:ext cx="576064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Opery:</a:t>
            </a: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Její Pastorkyňa</a:t>
            </a: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Příhody Lišky Bystroušky</a:t>
            </a: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Káťa Kabanová </a:t>
            </a: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Výlety pana Broučka</a:t>
            </a:r>
          </a:p>
          <a:p>
            <a:endParaRPr lang="cs-CZ" sz="28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Lašské tance (píseň Pilky)</a:t>
            </a:r>
          </a:p>
          <a:p>
            <a:endParaRPr lang="cs-CZ" sz="28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Klavírní skladby:</a:t>
            </a:r>
          </a:p>
          <a:p>
            <a:r>
              <a:rPr lang="cs-CZ" sz="2800" dirty="0" smtClean="0">
                <a:latin typeface="Lucida Sans Unicode" pitchFamily="34" charset="0"/>
                <a:cs typeface="Lucida Sans Unicode" pitchFamily="34" charset="0"/>
              </a:rPr>
              <a:t>Po zarostlém chodníčku </a:t>
            </a:r>
          </a:p>
          <a:p>
            <a:endParaRPr lang="cs-CZ" sz="2800" dirty="0">
              <a:latin typeface="Lucida Sans" pitchFamily="34" charset="0"/>
              <a:cs typeface="Lucida Sans" pitchFamily="34" charset="0"/>
            </a:endParaRPr>
          </a:p>
        </p:txBody>
      </p:sp>
      <p:pic>
        <p:nvPicPr>
          <p:cNvPr id="6" name="Picture 6" descr="http://upload.wikimedia.org/wikipedia/commons/4/46/Bystrous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92983"/>
            <a:ext cx="3120749" cy="485090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250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532656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06865" y="2564904"/>
            <a:ext cx="6453367" cy="2736304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6865" y="1599313"/>
            <a:ext cx="835292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 pitchFamily="34" charset="0"/>
                <a:cs typeface="Lucida Sans Unicode" pitchFamily="34" charset="0"/>
              </a:rPr>
              <a:t>Na uznání čekal do svých 62 let, kdy měla úspěch Její pastorkyňa. 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 Unicode" pitchFamily="34" charset="0"/>
              <a:cs typeface="Lucida Sans Unicode" pitchFamily="34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 pitchFamily="34" charset="0"/>
                <a:cs typeface="Lucida Sans Unicode" pitchFamily="34" charset="0"/>
              </a:rPr>
              <a:t>Velkou část díla vytvořil                                v posledních deseti letech                    svého života.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 Unicode" pitchFamily="34" charset="0"/>
              <a:cs typeface="Lucida Sans Unicode" pitchFamily="34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 pitchFamily="34" charset="0"/>
                <a:cs typeface="Lucida Sans Unicode" pitchFamily="34" charset="0"/>
              </a:rPr>
              <a:t>Na konci života měl velký                   úspěch hlavně v Anglii                                  a Itálii.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6" name="Picture 4" descr="File:Jenuf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64903"/>
            <a:ext cx="2784289" cy="407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755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620688"/>
            <a:ext cx="8229600" cy="532656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sz="1800" smtClean="0">
                <a:solidFill>
                  <a:schemeClr val="tx1"/>
                </a:solidFill>
              </a:rPr>
              <a:t>Leoš Janáček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23527" y="1556792"/>
            <a:ext cx="5616623" cy="3384376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effectLst/>
                <a:latin typeface="Lucida Sans Unicode" pitchFamily="34" charset="0"/>
                <a:cs typeface="Lucida Sans Unicode" pitchFamily="34" charset="0"/>
              </a:rPr>
              <a:t>† 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12. </a:t>
            </a:r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srpna 1928 Ostrava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Světově známý hudební skladatel uznávaný především pro operní tvorbu zemřel po nachlazení na zápal plic.</a:t>
            </a:r>
          </a:p>
        </p:txBody>
      </p:sp>
      <p:pic>
        <p:nvPicPr>
          <p:cNvPr id="1026" name="Picture 2" descr="Soubor:Janac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844824"/>
            <a:ext cx="3027833" cy="348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5344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836712"/>
            <a:ext cx="8229600" cy="316835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http://commons.wikimedia.org/wiki/File:Jenufa.jpg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http://commons.wikimedia.org/wiki/File:Leos_Janacek_relief.jpg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http://upload.wikimedia.org/wikipedia/commons/4/46/Bystrouska.jpg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http://cs.wikipedia.org/wiki/Soubor:Janacek.jpg</a:t>
            </a:r>
            <a:endParaRPr lang="cs-CZ" sz="24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2870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2320</TotalTime>
  <Words>315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Prezentace aplikace PowerPoint</vt:lpstr>
      <vt:lpstr>Leoš Janáček</vt:lpstr>
      <vt:lpstr>Leoš Janáček</vt:lpstr>
      <vt:lpstr>Leoš Janáček</vt:lpstr>
      <vt:lpstr>Leoš Janáček</vt:lpstr>
      <vt:lpstr>Leoš Janáček</vt:lpstr>
      <vt:lpstr>Dílo Leoše Janáčka</vt:lpstr>
      <vt:lpstr>Leoš Janáček</vt:lpstr>
      <vt:lpstr>Prezentace aplikace PowerPoint</vt:lpstr>
      <vt:lpstr>Zdroje:  http://commons.wikimedia.org/wiki/File:Jenufa.jpg http://commons.wikimedia.org/wiki/File:Leos_Janacek_relief.jpg http://upload.wikimedia.org/wikipedia/commons/4/46/Bystrouska.jpg http://cs.wikipedia.org/wiki/Soubor:Janacek.jpg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40</cp:revision>
  <dcterms:created xsi:type="dcterms:W3CDTF">2013-01-01T14:16:05Z</dcterms:created>
  <dcterms:modified xsi:type="dcterms:W3CDTF">2013-07-25T10:32:43Z</dcterms:modified>
</cp:coreProperties>
</file>