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9" r:id="rId4"/>
    <p:sldId id="260" r:id="rId5"/>
    <p:sldId id="257" r:id="rId6"/>
    <p:sldId id="262" r:id="rId7"/>
    <p:sldId id="263" r:id="rId8"/>
    <p:sldId id="264" r:id="rId9"/>
    <p:sldId id="258" r:id="rId10"/>
    <p:sldId id="261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807547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325932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40088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801998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86972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716173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532794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864720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554866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601210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615024"/>
      </p:ext>
    </p:extLst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00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FB5A46C-9344-4C0E-BF10-D9860FF70C4C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CF56D9-ECA8-4D8A-98DF-0C576B7DC97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bohuslav+martin%C5%AF&amp;source=images&amp;cd=&amp;cad=rja&amp;docid=PMz3RNTtVp5I-M&amp;tbnid=SOrP6t-D83Gq8M:&amp;ved=0CAUQjRw&amp;url=http://www.classical.net/music/comp.lst/martinu.php&amp;ei=iYmrUYoEwZY9v9iAyA0&amp;bvm=bv.47244034,d.Yms&amp;psig=AFQjCNEVez1e2Kl8jTF5P1JLdlb6RaoD0w&amp;ust=1370282613152486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chr%C3%A1m+sv.+jakuba+poli%C4%8Dka&amp;source=images&amp;cd=&amp;cad=rja&amp;docid=Rs7_-io8ZhD0GM&amp;tbnid=kx2Si-ZD8DIW5M:&amp;ved=0CAUQjRw&amp;url=http://www.radio.cz/cz/rubrika/cestujeme/policka&amp;ei=QYyrUZraLc3FPKnFgbAK&amp;bvm=bv.47244034,d.bGE&amp;psig=AFQjCNGoNqOG1zq0Q105M824N-ravGcoJQ&amp;ust=1370283419117126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hyperlink" Target="http://www.google.cz/url?sa=i&amp;rct=j&amp;q=chr%C3%A1m+sv.+jakuba+poli%C4%8Dka&amp;source=images&amp;cd=&amp;cad=rja&amp;docid=1DFt2SfSlAMLOM&amp;tbnid=cBM7S_92PceI6M:&amp;ved=0CAUQjRw&amp;url=http://www.portalpolicka.cz/tipy-na-vylet/&amp;ei=foyrUaHxL8jlOtO9gbAP&amp;bvm=bv.47244034,d.bGE&amp;psig=AFQjCNGoNqOG1zq0Q105M824N-ravGcoJQ&amp;ust=1370283419117126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bohuslav+martin%C5%AF&amp;source=images&amp;cd=&amp;cad=rja&amp;docid=XKo-0aRpSSyOPM&amp;tbnid=ghUT4Dk6xktvhM:&amp;ved=0CAUQjRw&amp;url=http://www.quido.cz/osobnosti/martinu.htm&amp;ei=EImrUcf-E4bHPauGgdgC&amp;bvm=bv.47244034,d.Yms&amp;psig=AFQjCNEVez1e2Kl8jTF5P1JLdlb6RaoD0w&amp;ust=1370282613152486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jpeg"/><Relationship Id="rId4" Type="http://schemas.openxmlformats.org/officeDocument/2006/relationships/hyperlink" Target="http://www.google.cz/url?sa=i&amp;rct=j&amp;q=bohuslav+martin%C5%AF&amp;source=images&amp;cd=&amp;cad=rja&amp;docid=kFgtX3yPQFyA1M&amp;tbnid=nKOaRGaANZVU8M:&amp;ved=0CAUQjRw&amp;url=http://cs.wikipedia.org/wiki/Bohuslav_Martin%C5%AF&amp;ei=0oqrUbjPOIbEPfn4gPAC&amp;bvm=bv.47244034,d.Yms&amp;psig=AFQjCNEVez1e2Kl8jTF5P1JLdlb6RaoD0w&amp;ust=137028261315248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z/url?sa=i&amp;rct=j&amp;q=bohuslav+martin%C5%AF&amp;source=images&amp;cd=&amp;cad=rja&amp;docid=Wb8dPrhIjNNxGM&amp;tbnid=rq3I5L3ZKQbzlM:&amp;ved=0CAUQjRw&amp;url=http://www.last.fm/music/Bohuslav+Martin%C5%AF&amp;ei=g4qrUYyXDMnMPdzYgJgB&amp;bvm=bv.47244034,d.Yms&amp;psig=AFQjCNEVez1e2Kl8jTF5P1JLdlb6RaoD0w&amp;ust=1370282613152486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bohuslav+martin%C5%AF&amp;source=images&amp;cd=&amp;cad=rja&amp;docid=PMz3RNTtVp5I-M&amp;tbnid=SOrP6t-D83Gq8M:&amp;ved=0CAUQjRw&amp;url=http://www.classical.net/music/comp.lst/martinu.php&amp;ei=iYmrUYoEwZY9v9iAyA0&amp;bvm=bv.47244034,d.Yms&amp;psig=AFQjCNEVez1e2Kl8jTF5P1JLdlb6RaoD0w&amp;ust=1370282613152486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VY_32_INOVACE_XVII_2_03_Bohuslav </a:t>
            </a:r>
            <a:r>
              <a:rPr lang="cs-CZ" dirty="0" smtClean="0"/>
              <a:t>Martinů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/>
              <a:t>0</a:t>
            </a:r>
            <a:r>
              <a:rPr lang="cs-CZ" dirty="0" smtClean="0"/>
              <a:t>3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5906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404664"/>
            <a:ext cx="8085584" cy="6120680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Seznámení s životem a tvorbou hudebního skladatele Bohuslava Martinů.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zná </a:t>
            </a:r>
            <a:r>
              <a:rPr lang="cs-CZ" sz="2000" dirty="0" smtClean="0"/>
              <a:t>základní údaje o životě a tvorbě Bohuslava </a:t>
            </a:r>
            <a:r>
              <a:rPr lang="cs-CZ" sz="2000" dirty="0" smtClean="0"/>
              <a:t>Martinů a chápe vztah mezi nimi.</a:t>
            </a:r>
            <a:endParaRPr lang="cs-CZ" sz="2000" dirty="0" smtClean="0"/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Bohuslav Martinů, hudební skladatel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</a:t>
            </a:r>
            <a:r>
              <a:rPr lang="cs-CZ" sz="2000" dirty="0" smtClean="0"/>
              <a:t>20 </a:t>
            </a:r>
            <a:r>
              <a:rPr lang="cs-CZ" sz="2000" dirty="0" smtClean="0"/>
              <a:t>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</a:t>
            </a:r>
            <a:r>
              <a:rPr lang="cs-CZ" sz="2000" b="1" dirty="0" smtClean="0"/>
              <a:t>učebním </a:t>
            </a:r>
            <a:r>
              <a:rPr lang="cs-CZ" sz="2000" b="1" dirty="0" smtClean="0"/>
              <a:t>materiálem:  </a:t>
            </a:r>
            <a:r>
              <a:rPr lang="cs-CZ" sz="2000" dirty="0" smtClean="0"/>
              <a:t>Žáci sledují prezentaci a podrobnější výklad učitele mohou doplnit vlastními poznatky o hudebním skladateli.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440973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BOHUSLAV </a:t>
            </a:r>
            <a:r>
              <a:rPr lang="cs-CZ" dirty="0" err="1" smtClean="0">
                <a:solidFill>
                  <a:schemeClr val="tx1"/>
                </a:solidFill>
              </a:rPr>
              <a:t>MARTINů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t3.gstatic.com/images?q=tbn:ANd9GcQ8yT57u2SRBAdJdLxXAqpbnk9Gmg-2ZqLP7leqkdZZIlK8J2uDg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79" y="3645024"/>
            <a:ext cx="2190750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6239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BOHUSLAV </a:t>
            </a:r>
            <a:r>
              <a:rPr lang="cs-CZ" sz="1800" dirty="0" err="1" smtClean="0">
                <a:solidFill>
                  <a:schemeClr val="tx1"/>
                </a:solidFill>
              </a:rPr>
              <a:t>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45024"/>
            <a:ext cx="4680520" cy="28803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* 8. prosince 1890 v Poličce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Narodil se ve věži kostela sv. Jakuba v rodině obuvníka a </a:t>
            </a:r>
            <a:r>
              <a:rPr lang="cs-CZ" dirty="0" err="1" smtClean="0"/>
              <a:t>pověžného</a:t>
            </a:r>
            <a:r>
              <a:rPr lang="cs-CZ" dirty="0"/>
              <a:t>.</a:t>
            </a:r>
          </a:p>
        </p:txBody>
      </p:sp>
      <p:pic>
        <p:nvPicPr>
          <p:cNvPr id="1030" name="Picture 6" descr="http://t2.gstatic.com/images?q=tbn:ANd9GcS4MYvvFqnRlCU89d7XRXxXCf6a89CCvHu1ZPiWDlN07AJc6-kB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3810000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3.gstatic.com/images?q=tbn:ANd9GcQezw0jJ4YfxWLGvkBlHk3WoPXONMPFo26QYGLDvZflvqT5lYaEP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3305175" cy="441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113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BOHUSLAV </a:t>
            </a:r>
            <a:r>
              <a:rPr lang="cs-CZ" sz="1800" dirty="0" err="1" smtClean="0">
                <a:solidFill>
                  <a:schemeClr val="tx1"/>
                </a:solidFill>
              </a:rPr>
              <a:t>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5203" y="3402748"/>
            <a:ext cx="5814989" cy="247452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Studoval hru na housle, klavír         a varhany na pražské konzervatoři.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Působil jako houslista               České filharmonie.</a:t>
            </a:r>
            <a:endParaRPr lang="cs-CZ" dirty="0"/>
          </a:p>
        </p:txBody>
      </p:sp>
      <p:pic>
        <p:nvPicPr>
          <p:cNvPr id="6" name="Picture 2" descr="http://t3.gstatic.com/images?q=tbn:ANd9GcSkRXSILXmWRw3SENQnJMdCSnM1_g5oZ79nJJWld5kYlOTXjXt57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165735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upload.wikimedia.org/wikipedia/commons/thumb/c/c7/Martinu_1897ca.jpg/220px-Martinu_1897c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136" y="3429000"/>
            <a:ext cx="20955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3801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BOHUSLAV </a:t>
            </a:r>
            <a:r>
              <a:rPr lang="cs-CZ" sz="1800" dirty="0" err="1" smtClean="0">
                <a:solidFill>
                  <a:schemeClr val="tx1"/>
                </a:solidFill>
              </a:rPr>
              <a:t>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632848" cy="3321149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Byl žákem Josefa Suka.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Později studoval ve Francii.                              Od roku 1923 žil trvale mimo vlast.</a:t>
            </a:r>
            <a:endParaRPr lang="cs-CZ" dirty="0"/>
          </a:p>
        </p:txBody>
      </p:sp>
      <p:pic>
        <p:nvPicPr>
          <p:cNvPr id="8" name="Picture 2" descr="http://t0.gstatic.com/images?q=tbn:ANd9GcRirXc_rIXNEtR5UiqFHB-TqGGBAGnciRLBVeKFm1gRf05A-ca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3476625" cy="260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5204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</a:t>
            </a:r>
            <a:r>
              <a:rPr lang="cs-CZ" sz="1800" dirty="0" err="1" smtClean="0">
                <a:solidFill>
                  <a:schemeClr val="tx1"/>
                </a:solidFill>
              </a:rPr>
              <a:t>BOHUSLAVa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628800"/>
            <a:ext cx="8280920" cy="508518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Inspiroval se lidovou hudbou,                              navázal na českou hudební tradici.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Zajímal se o jazz. </a:t>
            </a:r>
          </a:p>
          <a:p>
            <a:pPr algn="l"/>
            <a:r>
              <a:rPr lang="cs-CZ" dirty="0" smtClean="0"/>
              <a:t>(Jazzová suita, Kuchyňská revue, opera Tři přání)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0653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BOHUSLAVA 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920880" cy="4968552"/>
          </a:xfrm>
        </p:spPr>
        <p:txBody>
          <a:bodyPr>
            <a:normAutofit fontScale="92500" lnSpcReduction="20000"/>
          </a:bodyPr>
          <a:lstStyle/>
          <a:p>
            <a:pPr algn="l">
              <a:lnSpc>
                <a:spcPct val="150000"/>
              </a:lnSpc>
            </a:pPr>
            <a:r>
              <a:rPr lang="cs-CZ" dirty="0" smtClean="0"/>
              <a:t>Loutky I – III</a:t>
            </a:r>
          </a:p>
          <a:p>
            <a:pPr algn="l">
              <a:lnSpc>
                <a:spcPct val="150000"/>
              </a:lnSpc>
            </a:pPr>
            <a:r>
              <a:rPr lang="cs-CZ" dirty="0" err="1" smtClean="0"/>
              <a:t>Half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 smtClean="0"/>
          </a:p>
          <a:p>
            <a:pPr algn="l">
              <a:lnSpc>
                <a:spcPct val="150000"/>
              </a:lnSpc>
            </a:pPr>
            <a:r>
              <a:rPr lang="cs-CZ" dirty="0" smtClean="0"/>
              <a:t>Špalíček (balet)</a:t>
            </a:r>
          </a:p>
          <a:p>
            <a:pPr algn="l">
              <a:lnSpc>
                <a:spcPct val="150000"/>
              </a:lnSpc>
            </a:pPr>
            <a:r>
              <a:rPr lang="cs-CZ" dirty="0" smtClean="0"/>
              <a:t>Otvírání studánek – kantátový cyklus</a:t>
            </a:r>
          </a:p>
          <a:p>
            <a:pPr algn="l">
              <a:lnSpc>
                <a:spcPct val="150000"/>
              </a:lnSpc>
            </a:pPr>
            <a:r>
              <a:rPr lang="cs-CZ" dirty="0"/>
              <a:t>Polní mše – věnovaná Československým dobrovolníkům na francouzské frontě</a:t>
            </a:r>
          </a:p>
          <a:p>
            <a:pPr algn="l">
              <a:lnSpc>
                <a:spcPct val="150000"/>
              </a:lnSpc>
            </a:pPr>
            <a:r>
              <a:rPr lang="cs-CZ" dirty="0"/>
              <a:t>Julietta – „opera snů“</a:t>
            </a:r>
          </a:p>
          <a:p>
            <a:pPr algn="l">
              <a:lnSpc>
                <a:spcPct val="150000"/>
              </a:lnSpc>
            </a:pPr>
            <a:r>
              <a:rPr lang="cs-CZ" dirty="0" err="1"/>
              <a:t>Gilgameš</a:t>
            </a:r>
            <a:r>
              <a:rPr lang="cs-CZ" dirty="0"/>
              <a:t> - oratorium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59575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BOHUSLAV 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0768"/>
            <a:ext cx="8352928" cy="53285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† 28. srpna 1959 v </a:t>
            </a:r>
            <a:r>
              <a:rPr lang="cs-CZ" dirty="0" err="1" smtClean="0"/>
              <a:t>Liestalu</a:t>
            </a:r>
            <a:r>
              <a:rPr lang="cs-CZ" dirty="0" smtClean="0"/>
              <a:t> (Švýcarsko)</a:t>
            </a:r>
          </a:p>
          <a:p>
            <a:pPr algn="l"/>
            <a:endParaRPr lang="cs-CZ" b="1" dirty="0"/>
          </a:p>
          <a:p>
            <a:pPr algn="l"/>
            <a:r>
              <a:rPr lang="cs-CZ" dirty="0" smtClean="0"/>
              <a:t>V roce 1979 byly jeho ostatky převezeny do rodné Poličky, kde byl uložen vedle své ženy Charlotty.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V Poličce je zbudován památník                                     a muzeum.</a:t>
            </a:r>
            <a:endParaRPr lang="cs-CZ" dirty="0"/>
          </a:p>
        </p:txBody>
      </p:sp>
      <p:pic>
        <p:nvPicPr>
          <p:cNvPr id="4" name="Picture 2" descr="http://t3.gstatic.com/images?q=tbn:ANd9GcQ8yT57u2SRBAdJdLxXAqpbnk9Gmg-2ZqLP7leqkdZZIlK8J2uDg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45024"/>
            <a:ext cx="2190750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9246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BOHUSLAV 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0768"/>
            <a:ext cx="8352928" cy="5328592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Zdroje</a:t>
            </a:r>
            <a:r>
              <a:rPr lang="cs-CZ" sz="1600" dirty="0" smtClean="0"/>
              <a:t>:</a:t>
            </a:r>
          </a:p>
          <a:p>
            <a:pPr algn="l"/>
            <a:endParaRPr lang="cs-CZ" sz="1600" dirty="0" smtClean="0"/>
          </a:p>
          <a:p>
            <a:pPr algn="l"/>
            <a:r>
              <a:rPr lang="cs-CZ" sz="1600" dirty="0" smtClean="0"/>
              <a:t>http</a:t>
            </a:r>
            <a:r>
              <a:rPr lang="cs-CZ" sz="1600" dirty="0"/>
              <a:t>://www.google.cz/search?q=bohuslav+martin%C5%AF&amp;tbm=isch&amp;tbo=u&amp;source=univ&amp;sa=X&amp;ei=6IirUfCuKYa8PbC6gZAH&amp;ved=0CDQQsAQ&amp;biw=1438&amp;bih=708#facrc=_&amp;</a:t>
            </a:r>
            <a:r>
              <a:rPr lang="cs-CZ" sz="1600" dirty="0" smtClean="0"/>
              <a:t>imgrc=SOrP6t-D83Gq8M%3A%3BPMz3RNTtVp5I-M%3Bhttp%253A%252F%252Fwww.classical.net%252Fmusic%252Fimages%252Fcomposer%252Fm%252Fmartinu.jpg%3Bhttp%253A%252F%252Fwww.classical.net%252Fmusic%252Fcomp.lst%252Fmartinu.php%3B230%3B305</a:t>
            </a:r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http</a:t>
            </a:r>
            <a:r>
              <a:rPr lang="cs-CZ" sz="1600" dirty="0"/>
              <a:t>://www.google.cz/search?q=bohuslav+martin%C5%AF&amp;tbm=isch&amp;tbo=u&amp;source=univ&amp;sa=X&amp;ei=6IirUfCuKYa8PbC6gZAH&amp;ved=0CDQQsAQ&amp;biw=1438&amp;bih=708#facrc=_&amp;</a:t>
            </a:r>
            <a:r>
              <a:rPr lang="cs-CZ" sz="1600" dirty="0" smtClean="0"/>
              <a:t>imgrc=ghUT4Dk6xktvhM%3A%3BXKo-0aRpSSyOPM%3Bhttp%253A%252F%252Fwww.quido.cz%252Fosobnosti%252Fimages%252Fmartinu.gif%3Bhttp%253A%252F%252Fwww.quido.cz%252Fosobnosti%252Fmartinu.htm%3B174%3B220</a:t>
            </a:r>
          </a:p>
          <a:p>
            <a:pPr algn="l"/>
            <a:endParaRPr lang="cs-CZ" sz="1600" dirty="0" smtClean="0"/>
          </a:p>
          <a:p>
            <a:pPr algn="l"/>
            <a:r>
              <a:rPr lang="cs-CZ" sz="1600" dirty="0" smtClean="0"/>
              <a:t>http://www.last.fm/music/Bohuslav+Marin%C5%AF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819300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419472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BOHUSLAV MARTINŮ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24744"/>
            <a:ext cx="8352928" cy="5328592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/>
              <a:t>Zdroje:</a:t>
            </a:r>
          </a:p>
          <a:p>
            <a:pPr algn="l"/>
            <a:r>
              <a:rPr lang="cs-CZ" sz="1600" dirty="0"/>
              <a:t>http://www.google.cz/search?q=bohuslav+martin%C5%AF&amp;tbm=isch&amp;tbo=u&amp;source=univ&amp;sa=X&amp;ei=6IirUfCuKYa8PbC6gZAH&amp;ved=0CDQQsAQ&amp;biw=1438&amp;bih=708#facrc=_&amp;</a:t>
            </a:r>
            <a:r>
              <a:rPr lang="cs-CZ" sz="1600" dirty="0" smtClean="0"/>
              <a:t>imgrc=nKOaRGaANZVU8M%3A%3BkFgtX3yPQFyA1M%3Bhttp%253A%252F%252Fupload.wikimedia.org%252Fwikipedia%252Fcommons%252Fthumb%252Fc%252Fc7%252FMartinu_1897ca.jpg%252F220px-Martinu_1897ca.jpg%3Bhttp%253A%252F%252Fcs.wikipedia.org%252Fwiki%252FBohuslav_Martin%2525C5%2525AF%3B220%3B318</a:t>
            </a:r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http://www.google.cz/search?q=chr%C3%A1m+sv.+jakuba+poli%C4%8Dka&amp;tbm=isch&amp;tbo=u&amp;source=univ&amp;sa=X&amp;ei=BYyrUfioIcr0sgaK9YHoBg&amp;sqi=2&amp;ved=0CD8QsAQ&amp;biw=1438&amp;bih=708#facrc=_&amp;imgrc=kx2Si-ZD8DIW5M%3A%3BRs7_-</a:t>
            </a:r>
            <a:r>
              <a:rPr lang="cs-CZ" sz="1600" dirty="0" smtClean="0"/>
              <a:t>io8ZhD0GM%3Bhttp%253A%252F%252Fimg.radio.cz%252Fpictures%252Fczech%252Fpolicka_roddum_bmartinu.jpg%3Bhttp%253A%252F%252Fwww.radio.cz%252Fcz%252Frubrika%252Fcestujeme%252Fpolicka%3B400%3B289</a:t>
            </a:r>
          </a:p>
          <a:p>
            <a:pPr algn="l"/>
            <a:endParaRPr lang="cs-CZ" sz="1600" dirty="0" smtClean="0"/>
          </a:p>
          <a:p>
            <a:pPr algn="l"/>
            <a:r>
              <a:rPr lang="cs-CZ" sz="1600" dirty="0" smtClean="0"/>
              <a:t>http</a:t>
            </a:r>
            <a:r>
              <a:rPr lang="cs-CZ" sz="1600" dirty="0"/>
              <a:t>://www.google.cz/search?q=chr%C3%A1m+sv.+jakuba+poli%C4%8Dka&amp;tbm=isch&amp;tbo=u&amp;source=univ&amp;sa=X&amp;ei=BYyrUfioIcr0sgaK9YHoBg&amp;sqi=2&amp;ved=0CD8QsAQ&amp;biw=1438&amp;bih=708#facrc=_&amp;imgrc=cBM7S_92PceI6M%3A%3B1DFt2SfSlAMLOM%3Bhttp%253A%252F%252Fwww.portalymest.cz%252Fobrazky%252Fkostel-sv-jakuba-s-vezi.jpg%3Bhttp%253A%252F%252Fwww.portalpolicka.cz%252Ftipy-na-vylet%252F%3B716%3B954</a:t>
            </a:r>
          </a:p>
          <a:p>
            <a:pPr algn="l"/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4703886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11596</TotalTime>
  <Words>272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Vrchol</vt:lpstr>
      <vt:lpstr>Prezentace aplikace PowerPoint</vt:lpstr>
      <vt:lpstr>Prezentace aplikace PowerPoint</vt:lpstr>
      <vt:lpstr>BOHUSLAV MARTINů</vt:lpstr>
      <vt:lpstr>BOHUSLAV MARTINů</vt:lpstr>
      <vt:lpstr>BOHUSLAV MARTINů</vt:lpstr>
      <vt:lpstr>BOHUSLAV MARTINů</vt:lpstr>
      <vt:lpstr>Dílo BOHUSLAVa MARTINů</vt:lpstr>
      <vt:lpstr>Dílo BOHUSLAVA MARTINŮ</vt:lpstr>
      <vt:lpstr>BOHUSLAV MARTINŮ</vt:lpstr>
      <vt:lpstr>BOHUSLAV MARTINŮ</vt:lpstr>
      <vt:lpstr>BOHUSLAV MARTINŮ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BOHUSLAV MARTINů</dc:title>
  <dc:creator>Zuzana Pácaltová</dc:creator>
  <cp:lastModifiedBy>Zuzana Pácaltová</cp:lastModifiedBy>
  <cp:revision>25</cp:revision>
  <dcterms:created xsi:type="dcterms:W3CDTF">2013-01-02T13:22:07Z</dcterms:created>
  <dcterms:modified xsi:type="dcterms:W3CDTF">2013-07-25T10:38:47Z</dcterms:modified>
</cp:coreProperties>
</file>