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0"/>
  </p:notesMasterIdLst>
  <p:sldIdLst>
    <p:sldId id="265" r:id="rId3"/>
    <p:sldId id="256" r:id="rId4"/>
    <p:sldId id="257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F68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baseline="0" dirty="0" smtClean="0"/>
            <a:t>VY_32_INOVACE_02_ČJ_SPISOVATELÉ A ILUSTRÁTOŘI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Halže,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CZ.1.07/1.4.00/21.3551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Světlana Havránková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Bohumil Říha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2558" custLinFactNeighborY="121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2095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10741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Ang="0" custFlipVert="0" custScaleX="100000" custScaleY="54132" custLinFactNeighborY="-2879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Ang="0" custScaleY="73186" custLinFactNeighborY="-7907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7E5402B-8BFB-4729-96BA-7B3AB4980B24}" type="presOf" srcId="{B651F6E3-6281-48DB-9319-2AEAFDAE7572}" destId="{619D679B-A015-4ECF-8348-D1034C574F40}" srcOrd="0" destOrd="0" presId="urn:microsoft.com/office/officeart/2005/8/layout/target3"/>
    <dgm:cxn modelId="{3813E24E-5BA4-492E-B314-0FB0A3BF7750}" type="presOf" srcId="{D1B46980-6531-4606-95E6-44980827E919}" destId="{6140AFEC-043D-4C43-A2F9-D0F5331DF3A3}" srcOrd="0" destOrd="0" presId="urn:microsoft.com/office/officeart/2005/8/layout/target3"/>
    <dgm:cxn modelId="{2BF0DD59-EFF2-4C23-91A7-65332786604F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536BBED-D534-4B7D-8E97-DBE2BFA8FE89}" type="presOf" srcId="{4C35D32F-0EAB-4CD7-82EE-45574DC2A586}" destId="{890E4F0B-2866-4A3F-A3C7-2A14B1797930}" srcOrd="1" destOrd="0" presId="urn:microsoft.com/office/officeart/2005/8/layout/target3"/>
    <dgm:cxn modelId="{CE94CAC0-9246-49A8-A1D9-335C70DD569E}" type="presOf" srcId="{D1D4F407-5343-4D3F-B5B9-D407B03CAEB4}" destId="{AED2198E-93D5-4001-81B4-73124B309672}" srcOrd="1" destOrd="0" presId="urn:microsoft.com/office/officeart/2005/8/layout/target3"/>
    <dgm:cxn modelId="{2124E3B0-216D-4BA1-94CE-620454904E05}" type="presOf" srcId="{B651F6E3-6281-48DB-9319-2AEAFDAE7572}" destId="{6BB5E863-4638-4E1D-BFDE-399D028AC4ED}" srcOrd="1" destOrd="0" presId="urn:microsoft.com/office/officeart/2005/8/layout/target3"/>
    <dgm:cxn modelId="{1AE45325-2178-49FE-8F92-311BF45086DE}" type="presOf" srcId="{757F3AB3-0718-4624-B441-E567A8F0AB56}" destId="{333A1088-737F-45CB-B68E-254E46348037}" srcOrd="0" destOrd="0" presId="urn:microsoft.com/office/officeart/2005/8/layout/target3"/>
    <dgm:cxn modelId="{37816F86-88C6-4D40-916A-328847116E3F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E5CBD6A-495A-4EF3-BD7C-CC9507EA222E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D6AF313-9189-4512-9FDB-34BBD6A2A5D6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EC3F2DA-B20E-47A7-9DC2-88794AF35398}" type="presOf" srcId="{D8197B8C-B260-4A16-BDF4-0947B075E274}" destId="{5A5FFA88-C948-4069-8E93-59FA12366E83}" srcOrd="1" destOrd="0" presId="urn:microsoft.com/office/officeart/2005/8/layout/target3"/>
    <dgm:cxn modelId="{498FEC13-C062-4FDA-AE8D-08242AC7AE9E}" type="presParOf" srcId="{333A1088-737F-45CB-B68E-254E46348037}" destId="{F5ABB229-8D3B-4694-996A-96F23CF14429}" srcOrd="0" destOrd="0" presId="urn:microsoft.com/office/officeart/2005/8/layout/target3"/>
    <dgm:cxn modelId="{CC20C8BC-1538-44B2-BEEA-791636CD054C}" type="presParOf" srcId="{333A1088-737F-45CB-B68E-254E46348037}" destId="{F41139FD-01EE-4571-8B17-4FB00FC51163}" srcOrd="1" destOrd="0" presId="urn:microsoft.com/office/officeart/2005/8/layout/target3"/>
    <dgm:cxn modelId="{4017DD6B-D0F4-463F-A7F6-30B688188EBA}" type="presParOf" srcId="{333A1088-737F-45CB-B68E-254E46348037}" destId="{D005CE8C-CC26-4C3E-AC11-E15060ECD759}" srcOrd="2" destOrd="0" presId="urn:microsoft.com/office/officeart/2005/8/layout/target3"/>
    <dgm:cxn modelId="{163DF7B8-9D94-44D1-8BD3-0C7240752A86}" type="presParOf" srcId="{333A1088-737F-45CB-B68E-254E46348037}" destId="{2C702D82-9B77-49B7-9568-BB8EB47C3372}" srcOrd="3" destOrd="0" presId="urn:microsoft.com/office/officeart/2005/8/layout/target3"/>
    <dgm:cxn modelId="{7614C3A6-9EC6-4403-A56B-03D31FF6B29C}" type="presParOf" srcId="{333A1088-737F-45CB-B68E-254E46348037}" destId="{A52A0455-90FF-4808-ABD0-F02540D31D5A}" srcOrd="4" destOrd="0" presId="urn:microsoft.com/office/officeart/2005/8/layout/target3"/>
    <dgm:cxn modelId="{C95E4B30-05AD-41D2-BD56-8C1E2C09D573}" type="presParOf" srcId="{333A1088-737F-45CB-B68E-254E46348037}" destId="{6140AFEC-043D-4C43-A2F9-D0F5331DF3A3}" srcOrd="5" destOrd="0" presId="urn:microsoft.com/office/officeart/2005/8/layout/target3"/>
    <dgm:cxn modelId="{C995F1FA-9839-468F-A4A2-0021839D0BB8}" type="presParOf" srcId="{333A1088-737F-45CB-B68E-254E46348037}" destId="{9358AC05-5D7D-4327-9F80-1AD486AEA664}" srcOrd="6" destOrd="0" presId="urn:microsoft.com/office/officeart/2005/8/layout/target3"/>
    <dgm:cxn modelId="{E28008E3-9203-4070-9A18-46B751E6A0A9}" type="presParOf" srcId="{333A1088-737F-45CB-B68E-254E46348037}" destId="{313FC574-E1CD-4FB4-B054-0B805CE0447D}" srcOrd="7" destOrd="0" presId="urn:microsoft.com/office/officeart/2005/8/layout/target3"/>
    <dgm:cxn modelId="{669EE990-ACA3-4BD0-A8E0-0744D52A3ECA}" type="presParOf" srcId="{333A1088-737F-45CB-B68E-254E46348037}" destId="{619D679B-A015-4ECF-8348-D1034C574F40}" srcOrd="8" destOrd="0" presId="urn:microsoft.com/office/officeart/2005/8/layout/target3"/>
    <dgm:cxn modelId="{C99A85D6-0C69-49A7-A4A8-E92ED21C1553}" type="presParOf" srcId="{333A1088-737F-45CB-B68E-254E46348037}" destId="{322283A8-4A27-4CDA-BAE3-F381106A9174}" srcOrd="9" destOrd="0" presId="urn:microsoft.com/office/officeart/2005/8/layout/target3"/>
    <dgm:cxn modelId="{24CFA581-F400-4B7A-956B-83AFC407C868}" type="presParOf" srcId="{333A1088-737F-45CB-B68E-254E46348037}" destId="{FFC9F71D-1B4F-4AD9-A4A6-86ADEFC8AF5C}" srcOrd="10" destOrd="0" presId="urn:microsoft.com/office/officeart/2005/8/layout/target3"/>
    <dgm:cxn modelId="{66BACEE7-FC45-48C0-A732-7D4D9B1133A6}" type="presParOf" srcId="{333A1088-737F-45CB-B68E-254E46348037}" destId="{25B08C86-7E15-44DC-BE7F-FFB55DD49D12}" srcOrd="11" destOrd="0" presId="urn:microsoft.com/office/officeart/2005/8/layout/target3"/>
    <dgm:cxn modelId="{0375989A-43D5-4E9F-9A09-60C3D019BB57}" type="presParOf" srcId="{333A1088-737F-45CB-B68E-254E46348037}" destId="{76644BE8-9D7C-4C09-B250-3D10AF48CBB7}" srcOrd="12" destOrd="0" presId="urn:microsoft.com/office/officeart/2005/8/layout/target3"/>
    <dgm:cxn modelId="{0F7C11FF-45EC-4C8A-8C2C-5CA2809C3B56}" type="presParOf" srcId="{333A1088-737F-45CB-B68E-254E46348037}" destId="{EE85B701-7295-41C0-BA7A-34D3756A2AE6}" srcOrd="13" destOrd="0" presId="urn:microsoft.com/office/officeart/2005/8/layout/target3"/>
    <dgm:cxn modelId="{8D253DBC-FA53-4D6C-A750-15A0EACD261A}" type="presParOf" srcId="{333A1088-737F-45CB-B68E-254E46348037}" destId="{8BEBB6EC-1DAA-4CAC-8A25-BC0FCBD5DBD5}" srcOrd="14" destOrd="0" presId="urn:microsoft.com/office/officeart/2005/8/layout/target3"/>
    <dgm:cxn modelId="{EDA01924-1E3A-46AB-B00A-E70340DAECBE}" type="presParOf" srcId="{333A1088-737F-45CB-B68E-254E46348037}" destId="{AED2198E-93D5-4001-81B4-73124B309672}" srcOrd="15" destOrd="0" presId="urn:microsoft.com/office/officeart/2005/8/layout/target3"/>
    <dgm:cxn modelId="{B9B09C4E-4AB4-43F9-82C0-0EC06413EC8A}" type="presParOf" srcId="{333A1088-737F-45CB-B68E-254E46348037}" destId="{2BE915AB-18AA-4053-B92C-3BFC9ED204BB}" srcOrd="16" destOrd="0" presId="urn:microsoft.com/office/officeart/2005/8/layout/target3"/>
    <dgm:cxn modelId="{EF4176DC-C6A8-419C-BC63-CCDDD0159C55}" type="presParOf" srcId="{333A1088-737F-45CB-B68E-254E46348037}" destId="{6BB5E863-4638-4E1D-BFDE-399D028AC4ED}" srcOrd="17" destOrd="0" presId="urn:microsoft.com/office/officeart/2005/8/layout/target3"/>
    <dgm:cxn modelId="{90C51458-3F0E-4090-A167-401737950D94}" type="presParOf" srcId="{333A1088-737F-45CB-B68E-254E46348037}" destId="{5A5FFA88-C948-4069-8E93-59FA12366E83}" srcOrd="18" destOrd="0" presId="urn:microsoft.com/office/officeart/2005/8/layout/target3"/>
    <dgm:cxn modelId="{8AFAB8FE-5749-40E2-A561-0EA3F34C71A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4" cy="34563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3257" y="0"/>
          <a:ext cx="6120680" cy="34563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Halže, příspěvková organizace</a:t>
          </a:r>
          <a:endParaRPr lang="cs-CZ" sz="2000" kern="1200" dirty="0"/>
        </a:p>
      </dsp:txBody>
      <dsp:txXfrm>
        <a:off x="1713257" y="0"/>
        <a:ext cx="6120680" cy="553021"/>
      </dsp:txXfrm>
    </dsp:sp>
    <dsp:sp modelId="{A52A0455-90FF-4808-ABD0-F02540D31D5A}">
      <dsp:nvSpPr>
        <dsp:cNvPr id="0" name=""/>
        <dsp:cNvSpPr/>
      </dsp:nvSpPr>
      <dsp:spPr>
        <a:xfrm>
          <a:off x="293073" y="586142"/>
          <a:ext cx="2730543" cy="27305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2" y="553021"/>
          <a:ext cx="6120680" cy="27305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Světlana Havránková</a:t>
          </a:r>
          <a:endParaRPr lang="cs-CZ" sz="2000" kern="1200" dirty="0"/>
        </a:p>
      </dsp:txBody>
      <dsp:txXfrm>
        <a:off x="1728192" y="553021"/>
        <a:ext cx="6120680" cy="553021"/>
      </dsp:txXfrm>
    </dsp:sp>
    <dsp:sp modelId="{313FC574-E1CD-4FB4-B054-0B805CE0447D}">
      <dsp:nvSpPr>
        <dsp:cNvPr id="0" name=""/>
        <dsp:cNvSpPr/>
      </dsp:nvSpPr>
      <dsp:spPr>
        <a:xfrm>
          <a:off x="683842" y="1074589"/>
          <a:ext cx="2004702" cy="200470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28192" y="998380"/>
          <a:ext cx="6120680" cy="22200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baseline="0" dirty="0" smtClean="0"/>
            <a:t>VY_32_INOVACE_02_ČJ_SPISOVATELÉ A ILUSTRÁTOŘI</a:t>
          </a:r>
          <a:endParaRPr lang="cs-CZ" sz="2000" kern="1200" dirty="0"/>
        </a:p>
      </dsp:txBody>
      <dsp:txXfrm>
        <a:off x="1728192" y="998380"/>
        <a:ext cx="6120680" cy="612421"/>
      </dsp:txXfrm>
    </dsp:sp>
    <dsp:sp modelId="{FFC9F71D-1B4F-4AD9-A4A6-86ADEFC8AF5C}">
      <dsp:nvSpPr>
        <dsp:cNvPr id="0" name=""/>
        <dsp:cNvSpPr/>
      </dsp:nvSpPr>
      <dsp:spPr>
        <a:xfrm>
          <a:off x="1088760" y="1659064"/>
          <a:ext cx="1278862" cy="12788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28192" y="1584174"/>
          <a:ext cx="6120680" cy="6922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Bohumil Říha</a:t>
          </a:r>
          <a:endParaRPr lang="cs-CZ" sz="2000" kern="1200" dirty="0"/>
        </a:p>
      </dsp:txBody>
      <dsp:txXfrm>
        <a:off x="1728192" y="1584174"/>
        <a:ext cx="6120680" cy="299361"/>
      </dsp:txXfrm>
    </dsp:sp>
    <dsp:sp modelId="{EE85B701-7295-41C0-BA7A-34D3756A2AE6}">
      <dsp:nvSpPr>
        <dsp:cNvPr id="0" name=""/>
        <dsp:cNvSpPr/>
      </dsp:nvSpPr>
      <dsp:spPr>
        <a:xfrm>
          <a:off x="1451681" y="2212085"/>
          <a:ext cx="553021" cy="55302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28192" y="1848933"/>
          <a:ext cx="6120680" cy="4047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CZ.1.07/1.4.00/21.3551</a:t>
          </a:r>
          <a:endParaRPr lang="cs-CZ" sz="2000" kern="1200" dirty="0"/>
        </a:p>
      </dsp:txBody>
      <dsp:txXfrm>
        <a:off x="1728192" y="1848933"/>
        <a:ext cx="6120680" cy="4047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F18B24-9564-442A-A7F0-00CF646C8936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82E91E-5E0E-488E-864B-FD631B684F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2418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0141C-368C-4D7A-A656-9A81E2D2100D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D93AF-E1B1-4286-B888-0B08F1862A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441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750">
        <p:zoom/>
      </p:transition>
    </mc:Choice>
    <mc:Fallback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0141C-368C-4D7A-A656-9A81E2D2100D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D93AF-E1B1-4286-B888-0B08F1862A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8189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750">
        <p:zoom/>
      </p:transition>
    </mc:Choice>
    <mc:Fallback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0141C-368C-4D7A-A656-9A81E2D2100D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D93AF-E1B1-4286-B888-0B08F1862A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98075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750">
        <p:zoom/>
      </p:transition>
    </mc:Choice>
    <mc:Fallback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0141C-368C-4D7A-A656-9A81E2D2100D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D93AF-E1B1-4286-B888-0B08F1862A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6437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750">
        <p:zoom/>
      </p:transition>
    </mc:Choice>
    <mc:Fallback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0141C-368C-4D7A-A656-9A81E2D2100D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D93AF-E1B1-4286-B888-0B08F1862A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4763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750">
        <p:zoom/>
      </p:transition>
    </mc:Choice>
    <mc:Fallback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0141C-368C-4D7A-A656-9A81E2D2100D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D93AF-E1B1-4286-B888-0B08F1862A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41013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750">
        <p:zoom/>
      </p:transition>
    </mc:Choice>
    <mc:Fallback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0141C-368C-4D7A-A656-9A81E2D2100D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D93AF-E1B1-4286-B888-0B08F1862A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1088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750">
        <p:zoom/>
      </p:transition>
    </mc:Choice>
    <mc:Fallback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0141C-368C-4D7A-A656-9A81E2D2100D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D93AF-E1B1-4286-B888-0B08F1862A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79481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750">
        <p:zoom/>
      </p:transition>
    </mc:Choice>
    <mc:Fallback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0141C-368C-4D7A-A656-9A81E2D2100D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D93AF-E1B1-4286-B888-0B08F1862A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28442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750">
        <p:zoom/>
      </p:transition>
    </mc:Choice>
    <mc:Fallback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0141C-368C-4D7A-A656-9A81E2D2100D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D93AF-E1B1-4286-B888-0B08F1862A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823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750">
        <p:zoom/>
      </p:transition>
    </mc:Choice>
    <mc:Fallback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0141C-368C-4D7A-A656-9A81E2D2100D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D93AF-E1B1-4286-B888-0B08F1862A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51084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750">
        <p:zoom/>
      </p:transition>
    </mc:Choice>
    <mc:Fallback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DD6C7-7202-4F39-816D-CF88890516C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25.7.2013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4E15-8E26-418E-8709-ADB44BF24E6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7743693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DD6C7-7202-4F39-816D-CF88890516C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25.7.2013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4E15-8E26-418E-8709-ADB44BF24E6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6531271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DD6C7-7202-4F39-816D-CF88890516C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25.7.2013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4E15-8E26-418E-8709-ADB44BF24E6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89104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DD6C7-7202-4F39-816D-CF88890516C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25.7.2013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4E15-8E26-418E-8709-ADB44BF24E6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2402794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DD6C7-7202-4F39-816D-CF88890516C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25.7.2013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4E15-8E26-418E-8709-ADB44BF24E6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026490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DD6C7-7202-4F39-816D-CF88890516C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25.7.2013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4E15-8E26-418E-8709-ADB44BF24E6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78493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DD6C7-7202-4F39-816D-CF88890516C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25.7.2013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4E15-8E26-418E-8709-ADB44BF24E6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22609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DD6C7-7202-4F39-816D-CF88890516C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25.7.2013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4E15-8E26-418E-8709-ADB44BF24E6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1731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DD6C7-7202-4F39-816D-CF88890516C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25.7.2013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4E15-8E26-418E-8709-ADB44BF24E6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5287244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DD6C7-7202-4F39-816D-CF88890516C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25.7.2013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4E15-8E26-418E-8709-ADB44BF24E6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405236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DD6C7-7202-4F39-816D-CF88890516C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25.7.2013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4E15-8E26-418E-8709-ADB44BF24E6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84464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E0141C-368C-4D7A-A656-9A81E2D2100D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2D93AF-E1B1-4286-B888-0B08F1862A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2004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750">
        <p:zoom/>
      </p:transition>
    </mc:Choice>
    <mc:Fallback>
      <p:transition spd="slow">
        <p:zoom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8DDD6C7-7202-4F39-816D-CF88890516C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25.7.2013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8C54E15-8E26-418E-8709-ADB44BF24E6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40546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rozhlas.cz/archiv/osobnosti/_zprava/po-stopach-honzikovy-cesty-aneb-za-bohumilem-rihou--1022780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ntikopava.cz/upload/dedfbaha.jpg" TargetMode="External"/><Relationship Id="rId13" Type="http://schemas.openxmlformats.org/officeDocument/2006/relationships/hyperlink" Target="http://www.antikvariatik.cz/fotovelke/15701.jpg" TargetMode="External"/><Relationship Id="rId3" Type="http://schemas.openxmlformats.org/officeDocument/2006/relationships/hyperlink" Target="http://sechtl-vosecek.ucw.cz/cml/nikon/nfilm6235.jpg" TargetMode="External"/><Relationship Id="rId7" Type="http://schemas.openxmlformats.org/officeDocument/2006/relationships/hyperlink" Target="http://www.arara.cz/i/imgs_orig/587/129587.jpg" TargetMode="External"/><Relationship Id="rId12" Type="http://schemas.openxmlformats.org/officeDocument/2006/relationships/hyperlink" Target="http://data.bux.cz/book/008/848/0088487/large.jpg" TargetMode="External"/><Relationship Id="rId2" Type="http://schemas.openxmlformats.org/officeDocument/2006/relationships/hyperlink" Target="http://www.slovnikceskeliteratury.cz/getImage.jsp?docid=636&amp;thmb&amp;id=25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rila.sk/i/imgs_orig/789/116789.jpg" TargetMode="External"/><Relationship Id="rId11" Type="http://schemas.openxmlformats.org/officeDocument/2006/relationships/hyperlink" Target="http://knihy.abz.cz/imgs/products/img_281692_orig.jpg" TargetMode="External"/><Relationship Id="rId5" Type="http://schemas.openxmlformats.org/officeDocument/2006/relationships/hyperlink" Target="http://mluveny.panacek.com/wp-content/files/Cisarove-nove-saty-1978.jpeg" TargetMode="External"/><Relationship Id="rId10" Type="http://schemas.openxmlformats.org/officeDocument/2006/relationships/hyperlink" Target="http://www.kdb.cz/files/images/big/30567.jpg" TargetMode="External"/><Relationship Id="rId4" Type="http://schemas.openxmlformats.org/officeDocument/2006/relationships/hyperlink" Target="http://knihy.abz.cz/imgs/products/img_239294_orig.jpg" TargetMode="External"/><Relationship Id="rId9" Type="http://schemas.openxmlformats.org/officeDocument/2006/relationships/hyperlink" Target="http://data.bux.cz/preview/014/431/0144312/largea.jpg" TargetMode="External"/><Relationship Id="rId14" Type="http://schemas.openxmlformats.org/officeDocument/2006/relationships/hyperlink" Target="http://upload.wikimedia.org/wikipedia/commons/3/30/Anderson_(gold_medal).jpg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28812474"/>
              </p:ext>
            </p:extLst>
          </p:nvPr>
        </p:nvGraphicFramePr>
        <p:xfrm>
          <a:off x="467544" y="332656"/>
          <a:ext cx="7848872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5632921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4404270"/>
            <a:ext cx="77768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Prezentace je určena pro žáky 2. - 3. ročníku.</a:t>
            </a:r>
          </a:p>
          <a:p>
            <a:r>
              <a:rPr lang="cs-CZ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Žáci se seznamují se životem a dílem </a:t>
            </a:r>
            <a:r>
              <a:rPr lang="cs-CZ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Bohumila Říhy. </a:t>
            </a:r>
          </a:p>
          <a:p>
            <a:r>
              <a:rPr lang="cs-CZ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Obsahuje poslechovou ukázku ze života B. Říhy.</a:t>
            </a:r>
            <a:endParaRPr lang="cs-CZ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886607" y="4013672"/>
            <a:ext cx="1944216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      </a:t>
            </a:r>
            <a:r>
              <a:rPr lang="cs-CZ" b="1" dirty="0">
                <a:solidFill>
                  <a:prstClr val="black"/>
                </a:solidFill>
              </a:rPr>
              <a:t>ANOTACE</a:t>
            </a:r>
          </a:p>
        </p:txBody>
      </p:sp>
    </p:spTree>
    <p:extLst>
      <p:ext uri="{BB962C8B-B14F-4D97-AF65-F5344CB8AC3E}">
        <p14:creationId xmlns:p14="http://schemas.microsoft.com/office/powerpoint/2010/main" xmlns="" val="65133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E3F686"/>
            </a:gs>
            <a:gs pos="100000">
              <a:schemeClr val="bg1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685800" y="-45718"/>
            <a:ext cx="7772400" cy="457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0"/>
            <a:ext cx="9144000" cy="6858000"/>
          </a:xfrm>
        </p:spPr>
        <p:txBody>
          <a:bodyPr>
            <a:normAutofit lnSpcReduction="10000"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Bohumil Říha </a:t>
            </a:r>
          </a:p>
          <a:p>
            <a:pPr algn="l"/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Český spisovatel, psal knížky pro děti.</a:t>
            </a:r>
          </a:p>
          <a:p>
            <a:pPr algn="l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Byl synem vesnického kováře. </a:t>
            </a:r>
          </a:p>
          <a:p>
            <a:pPr algn="l"/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Stal se učitelem a po válce školním inspektorem.</a:t>
            </a:r>
          </a:p>
          <a:p>
            <a:pPr algn="l"/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algn="l"/>
            <a:endParaRPr lang="cs-CZ" sz="2400" dirty="0">
              <a:solidFill>
                <a:schemeClr val="tx1"/>
              </a:solidFill>
            </a:endParaRP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algn="l"/>
            <a:endParaRPr lang="cs-CZ" sz="2400" dirty="0">
              <a:solidFill>
                <a:schemeClr val="tx1"/>
              </a:solidFill>
            </a:endParaRP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algn="l"/>
            <a:endParaRPr lang="cs-CZ" sz="2400" dirty="0">
              <a:solidFill>
                <a:schemeClr val="tx1"/>
              </a:solidFill>
            </a:endParaRP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Nyní si poslechneme samotného pana Říhu, jak vypráví o krajích svého dětství:  </a:t>
            </a:r>
            <a:r>
              <a:rPr lang="cs-CZ" sz="2400" dirty="0" smtClean="0">
                <a:solidFill>
                  <a:schemeClr val="tx1"/>
                </a:solidFill>
                <a:hlinkClick r:id="rId2"/>
              </a:rPr>
              <a:t>http://www.rozhlas.cz/archiv/osobnosti/_zprava/po-stopach-honzikovy-cesty-aneb-za-bohumilem-rihou--1022780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/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7" y="2207741"/>
            <a:ext cx="2307233" cy="3168352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6644" y="2297031"/>
            <a:ext cx="3095275" cy="2989771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343226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75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400" dirty="0" smtClean="0"/>
              <a:t>V roce 1980 získal nejvyšší ocenění literatury pro děti</a:t>
            </a:r>
          </a:p>
          <a:p>
            <a:pPr marL="0" indent="0">
              <a:buNone/>
            </a:pPr>
            <a:r>
              <a:rPr lang="cs-CZ" sz="2400" dirty="0" smtClean="0"/>
              <a:t>           „Cenu Hanse Christiana Andersena“ </a:t>
            </a:r>
          </a:p>
          <a:p>
            <a:pPr marL="0" indent="0">
              <a:buNone/>
            </a:pPr>
            <a:endParaRPr lang="cs-CZ" sz="2400" dirty="0" smtClean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8922" y="2123550"/>
            <a:ext cx="2353525" cy="1944216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láček 3"/>
          <p:cNvSpPr/>
          <p:nvPr/>
        </p:nvSpPr>
        <p:spPr>
          <a:xfrm>
            <a:off x="3112336" y="1786372"/>
            <a:ext cx="2326095" cy="1296144"/>
          </a:xfrm>
          <a:prstGeom prst="cloudCallout">
            <a:avLst>
              <a:gd name="adj1" fmla="val -96893"/>
              <a:gd name="adj2" fmla="val 321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Znáš nějaké knížky H.CH. Andersena?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824549" y="3616799"/>
            <a:ext cx="1790476" cy="2743846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8922" y="4365104"/>
            <a:ext cx="2340138" cy="2309074"/>
          </a:xfrm>
          <a:prstGeom prst="rect">
            <a:avLst/>
          </a:prstGeom>
          <a:noFill/>
          <a:ln>
            <a:noFill/>
          </a:ln>
          <a:effectLst>
            <a:softEdge rad="127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113070"/>
            <a:ext cx="2233910" cy="2875651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76827"/>
            <a:ext cx="1466850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83143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75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64539"/>
            <a:ext cx="8640960" cy="95410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Víš, jak se jmenuje nejznámější kniha Bohumila Říhy? Označ písmena, která do slov 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nepatří, 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dozvíš se to!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28800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KULIČ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16046" y="1628799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32070" y="1628798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39752" y="1628797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MAMIN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34455" y="1628800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1628795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00097" y="1628794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KOC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53156" y="1628800"/>
            <a:ext cx="10359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OUR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01355" y="1628791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660232" y="1628800"/>
            <a:ext cx="2974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Z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833419" y="1628790"/>
            <a:ext cx="9189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ŽKA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7544" y="256490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32400" y="2564895"/>
            <a:ext cx="3165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Í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47994" y="2545272"/>
            <a:ext cx="11597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LAK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573974" y="2564904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DĚ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941953" y="2564903"/>
            <a:ext cx="3977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152150" y="2545271"/>
            <a:ext cx="6410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DA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745962" y="2564904"/>
            <a:ext cx="16820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F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2889889" y="2564904"/>
            <a:ext cx="3402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101129" y="2564894"/>
            <a:ext cx="14541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ERDA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106148" y="2575872"/>
            <a:ext cx="16120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480132" y="2564900"/>
            <a:ext cx="3520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673524" y="256490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465565" y="2575872"/>
            <a:ext cx="18372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020061" y="2575872"/>
            <a:ext cx="3641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212407" y="2575872"/>
            <a:ext cx="15399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UM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101518" y="2575872"/>
            <a:ext cx="130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PUN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646776" y="2564898"/>
            <a:ext cx="3809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837253" y="2564893"/>
            <a:ext cx="14854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ŤA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67544" y="3342183"/>
            <a:ext cx="15197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ŠK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956308" y="3342177"/>
            <a:ext cx="1686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OLA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717337" y="3342183"/>
            <a:ext cx="2280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VEVER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525923" y="3342183"/>
            <a:ext cx="3317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720083" y="3342183"/>
            <a:ext cx="6143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</a:t>
            </a:r>
            <a:endParaRPr lang="cs-CZ" sz="2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334455" y="3342176"/>
            <a:ext cx="3760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</a:t>
            </a:r>
            <a:endParaRPr lang="cs-CZ" sz="2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3539210" y="3342175"/>
            <a:ext cx="3204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</a:t>
            </a:r>
            <a:endParaRPr lang="cs-CZ" sz="2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740216" y="3342183"/>
            <a:ext cx="8150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EPŘ</a:t>
            </a:r>
            <a:endParaRPr lang="cs-CZ" sz="24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510021" y="3342183"/>
            <a:ext cx="8043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VIKT</a:t>
            </a:r>
            <a:endParaRPr lang="cs-CZ" sz="24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099204" y="3342174"/>
            <a:ext cx="3683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295706" y="3354571"/>
            <a:ext cx="730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OR</a:t>
            </a:r>
            <a:endParaRPr lang="cs-CZ" sz="2400" dirty="0"/>
          </a:p>
        </p:txBody>
      </p:sp>
      <p:cxnSp>
        <p:nvCxnSpPr>
          <p:cNvPr id="53" name="Přímá spojnice 52"/>
          <p:cNvCxnSpPr/>
          <p:nvPr/>
        </p:nvCxnSpPr>
        <p:spPr>
          <a:xfrm>
            <a:off x="395536" y="5373216"/>
            <a:ext cx="82089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ovéPole 54"/>
          <p:cNvSpPr txBox="1"/>
          <p:nvPr/>
        </p:nvSpPr>
        <p:spPr>
          <a:xfrm>
            <a:off x="4948581" y="1628800"/>
            <a:ext cx="3848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</a:t>
            </a:r>
            <a:endParaRPr lang="cs-CZ" sz="24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769683" y="3342183"/>
            <a:ext cx="530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7795247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75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81481E-6 L -0.09739 0.4914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78" y="245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81481E-6 L -0.29375 0.4914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687" y="245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81481E-6 L -0.43229 0.4914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615" y="245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4.81481E-6 L -0.56754 0.4914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385" y="245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-0.00208 L 0.14201 0.3527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92" y="177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1.11111E-6 L 0.03767 0.3548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75" y="177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11111E-6 L -0.02361 0.35486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1" y="177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11111E-6 L -0.15885 0.35486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51" y="177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7.40741E-7 L -0.28854 0.35324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27" y="17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11111E-6 L -0.28629 0.35486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323" y="177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33333E-6 L 0.50487 0.2416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243" y="120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33333E-6 L 0.3474 0.24167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61" y="120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33333E-6 L 0.26875 0.24167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438" y="120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0.12691 0.24167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37" y="120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3" grpId="0"/>
      <p:bldP spid="18" grpId="0"/>
      <p:bldP spid="23" grpId="0"/>
      <p:bldP spid="26" grpId="0"/>
      <p:bldP spid="29" grpId="0"/>
      <p:bldP spid="32" grpId="0"/>
      <p:bldP spid="35" grpId="0"/>
      <p:bldP spid="41" grpId="0"/>
      <p:bldP spid="47" grpId="0"/>
      <p:bldP spid="50" grpId="0"/>
      <p:bldP spid="55" grpId="0"/>
      <p:bldP spid="5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endParaRPr lang="cs-CZ" dirty="0" smtClean="0"/>
          </a:p>
          <a:p>
            <a:pPr algn="l"/>
            <a:r>
              <a:rPr lang="cs-CZ" b="1" dirty="0" smtClean="0">
                <a:ln w="10541" cmpd="sng">
                  <a:solidFill>
                    <a:srgbClr val="FF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Je to příběh malého Honzíka, který odjel vlakem </a:t>
            </a:r>
          </a:p>
          <a:p>
            <a:pPr algn="l"/>
            <a:r>
              <a:rPr lang="cs-CZ" b="1" dirty="0" smtClean="0">
                <a:ln w="10541" cmpd="sng">
                  <a:solidFill>
                    <a:srgbClr val="FF00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 babičce a dědečkovi na vesnici. Tady zažívá různá dobrodružství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274984"/>
            <a:ext cx="2116141" cy="2666184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 descr="http://data.bux.cz/preview/014/431/0144312/large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91796" y="2996952"/>
            <a:ext cx="3888432" cy="2817182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789040"/>
            <a:ext cx="2088232" cy="2747673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8318593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75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13285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l"/>
            <a:endParaRPr lang="cs-CZ" sz="2400" i="1" dirty="0" smtClean="0">
              <a:solidFill>
                <a:schemeClr val="tx1"/>
              </a:solidFill>
              <a:effectLst/>
            </a:endParaRPr>
          </a:p>
          <a:p>
            <a:pPr algn="l"/>
            <a:r>
              <a:rPr lang="cs-CZ" b="1" i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Další díla:</a:t>
            </a:r>
          </a:p>
          <a:p>
            <a:pPr algn="l"/>
            <a:endParaRPr lang="cs-CZ" sz="2000" i="1" dirty="0" smtClean="0">
              <a:solidFill>
                <a:schemeClr val="tx1"/>
              </a:solidFill>
              <a:effectLst/>
            </a:endParaRPr>
          </a:p>
          <a:p>
            <a:pPr algn="l"/>
            <a:r>
              <a:rPr lang="cs-CZ" sz="2000" i="1" dirty="0" smtClean="0">
                <a:solidFill>
                  <a:schemeClr val="tx1"/>
                </a:solidFill>
              </a:rPr>
              <a:t>  </a:t>
            </a:r>
            <a:r>
              <a:rPr lang="cs-CZ" sz="2000" i="1" dirty="0" smtClean="0">
                <a:solidFill>
                  <a:schemeClr val="tx1"/>
                </a:solidFill>
                <a:effectLst/>
              </a:rPr>
              <a:t>Honzíkova cesta</a:t>
            </a:r>
          </a:p>
          <a:p>
            <a:pPr algn="l"/>
            <a:r>
              <a:rPr lang="cs-CZ" sz="2000" i="1" dirty="0" smtClean="0">
                <a:solidFill>
                  <a:schemeClr val="tx1"/>
                </a:solidFill>
                <a:effectLst/>
              </a:rPr>
              <a:t>  O letadélku </a:t>
            </a:r>
            <a:r>
              <a:rPr lang="cs-CZ" sz="2000" i="1" dirty="0" smtClean="0">
                <a:solidFill>
                  <a:schemeClr val="tx1"/>
                </a:solidFill>
              </a:rPr>
              <a:t>Káněti</a:t>
            </a:r>
          </a:p>
          <a:p>
            <a:pPr algn="l"/>
            <a:r>
              <a:rPr lang="cs-CZ" sz="2000" i="1" dirty="0" smtClean="0">
                <a:solidFill>
                  <a:schemeClr val="tx1"/>
                </a:solidFill>
                <a:effectLst/>
              </a:rPr>
              <a:t>  Jak vodníci udobřili sumce</a:t>
            </a:r>
            <a:endParaRPr lang="cs-CZ" sz="2000" dirty="0" smtClean="0">
              <a:solidFill>
                <a:schemeClr val="tx1"/>
              </a:solidFill>
              <a:effectLst/>
            </a:endParaRPr>
          </a:p>
          <a:p>
            <a:pPr algn="l"/>
            <a:r>
              <a:rPr lang="cs-CZ" sz="2000" i="1" dirty="0" smtClean="0">
                <a:solidFill>
                  <a:schemeClr val="tx1"/>
                </a:solidFill>
                <a:effectLst/>
              </a:rPr>
              <a:t>  Velká obrázková knížka pro malé děti</a:t>
            </a:r>
            <a:endParaRPr lang="cs-CZ" sz="2000" dirty="0" smtClean="0">
              <a:solidFill>
                <a:schemeClr val="tx1"/>
              </a:solidFill>
              <a:effectLst/>
            </a:endParaRPr>
          </a:p>
          <a:p>
            <a:pPr algn="l"/>
            <a:r>
              <a:rPr lang="cs-CZ" sz="2000" i="1" dirty="0" smtClean="0">
                <a:solidFill>
                  <a:schemeClr val="tx1"/>
                </a:solidFill>
                <a:effectLst/>
              </a:rPr>
              <a:t>  Jak jel Vítek do Prahy</a:t>
            </a:r>
            <a:endParaRPr lang="cs-CZ" sz="2000" dirty="0" smtClean="0">
              <a:solidFill>
                <a:schemeClr val="tx1"/>
              </a:solidFill>
              <a:effectLst/>
            </a:endParaRPr>
          </a:p>
          <a:p>
            <a:pPr algn="l"/>
            <a:r>
              <a:rPr lang="cs-CZ" sz="2000" i="1" dirty="0" smtClean="0">
                <a:solidFill>
                  <a:schemeClr val="tx1"/>
                </a:solidFill>
                <a:effectLst/>
              </a:rPr>
              <a:t>  Dětská encyklopedie</a:t>
            </a:r>
            <a:endParaRPr lang="cs-CZ" sz="2000" dirty="0" smtClean="0">
              <a:solidFill>
                <a:schemeClr val="tx1"/>
              </a:solidFill>
              <a:effectLst/>
            </a:endParaRPr>
          </a:p>
          <a:p>
            <a:pPr algn="l"/>
            <a:r>
              <a:rPr lang="cs-CZ" sz="2000" i="1" dirty="0" smtClean="0">
                <a:solidFill>
                  <a:schemeClr val="tx1"/>
                </a:solidFill>
                <a:effectLst/>
              </a:rPr>
              <a:t>  Adam a Otka</a:t>
            </a:r>
          </a:p>
          <a:p>
            <a:pPr algn="l"/>
            <a:r>
              <a:rPr lang="cs-CZ" sz="2000" i="1" dirty="0">
                <a:solidFill>
                  <a:schemeClr val="tx1"/>
                </a:solidFill>
              </a:rPr>
              <a:t> </a:t>
            </a:r>
            <a:r>
              <a:rPr lang="cs-CZ" sz="2000" i="1" dirty="0" smtClean="0">
                <a:solidFill>
                  <a:schemeClr val="tx1"/>
                </a:solidFill>
              </a:rPr>
              <a:t> Klouček Smítko</a:t>
            </a:r>
            <a:endParaRPr lang="cs-CZ" sz="2000" i="1" dirty="0" smtClean="0">
              <a:solidFill>
                <a:schemeClr val="tx1"/>
              </a:solidFill>
              <a:effectLst/>
            </a:endParaRPr>
          </a:p>
          <a:p>
            <a:pPr algn="l"/>
            <a:endParaRPr lang="cs-CZ" sz="2000" dirty="0">
              <a:solidFill>
                <a:schemeClr val="tx1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32656"/>
            <a:ext cx="2428875" cy="3371850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88096" y="3616784"/>
            <a:ext cx="2241413" cy="2880320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53770" y="2492895"/>
            <a:ext cx="2161863" cy="3185145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48630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75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Citace: </a:t>
            </a:r>
            <a:r>
              <a:rPr lang="cs-CZ" u="sng" dirty="0">
                <a:hlinkClick r:id="rId2"/>
              </a:rPr>
              <a:t>http://www.slovnikceskeliteratury.cz/getImage.jsp?docid=636&amp;thmb&amp;id=257</a:t>
            </a:r>
            <a:endParaRPr lang="cs-CZ" dirty="0"/>
          </a:p>
          <a:p>
            <a:r>
              <a:rPr lang="cs-CZ" u="sng" dirty="0">
                <a:hlinkClick r:id="rId3"/>
              </a:rPr>
              <a:t>http://sechtl-vosecek.ucw.cz/cml/nikon/nfilm6235.jpg</a:t>
            </a:r>
            <a:endParaRPr lang="cs-CZ" dirty="0"/>
          </a:p>
          <a:p>
            <a:r>
              <a:rPr lang="cs-CZ" u="sng" dirty="0">
                <a:hlinkClick r:id="rId4"/>
              </a:rPr>
              <a:t>http://knihy.abz.cz/imgs/products/img_239294_orig.jpg</a:t>
            </a:r>
            <a:endParaRPr lang="cs-CZ" dirty="0"/>
          </a:p>
          <a:p>
            <a:r>
              <a:rPr lang="cs-CZ" u="sng" dirty="0">
                <a:hlinkClick r:id="rId5"/>
              </a:rPr>
              <a:t>http://mluveny.panacek.com/wp-content/files//Cisarove-nove-saty-1978.jpeg</a:t>
            </a:r>
            <a:endParaRPr lang="cs-CZ" dirty="0"/>
          </a:p>
          <a:p>
            <a:r>
              <a:rPr lang="cs-CZ" u="sng" dirty="0">
                <a:hlinkClick r:id="rId6"/>
              </a:rPr>
              <a:t>http://www.gorila.sk/i/imgs_orig/789/116789.jpg</a:t>
            </a:r>
            <a:endParaRPr lang="cs-CZ" dirty="0"/>
          </a:p>
          <a:p>
            <a:r>
              <a:rPr lang="cs-CZ" u="sng" dirty="0">
                <a:hlinkClick r:id="rId7"/>
              </a:rPr>
              <a:t>http://www.arara.cz/i/imgs_orig/587/129587.jpg</a:t>
            </a:r>
            <a:endParaRPr lang="cs-CZ" dirty="0"/>
          </a:p>
          <a:p>
            <a:r>
              <a:rPr lang="cs-CZ" u="sng" dirty="0">
                <a:hlinkClick r:id="rId8"/>
              </a:rPr>
              <a:t>http://www.antikopava.cz/upload/dedfbaha.jpg</a:t>
            </a:r>
            <a:endParaRPr lang="cs-CZ" dirty="0"/>
          </a:p>
          <a:p>
            <a:r>
              <a:rPr lang="cs-CZ" u="sng" dirty="0">
                <a:hlinkClick r:id="rId9"/>
              </a:rPr>
              <a:t>http://data.bux.cz/preview/014/431/0144312/largea.jpg</a:t>
            </a:r>
            <a:endParaRPr lang="cs-CZ" dirty="0"/>
          </a:p>
          <a:p>
            <a:r>
              <a:rPr lang="cs-CZ" u="sng" dirty="0">
                <a:hlinkClick r:id="rId10"/>
              </a:rPr>
              <a:t>http://www.kdb.cz/files/images/big/30567.jpg</a:t>
            </a:r>
            <a:endParaRPr lang="cs-CZ" dirty="0"/>
          </a:p>
          <a:p>
            <a:r>
              <a:rPr lang="cs-CZ" u="sng" dirty="0">
                <a:hlinkClick r:id="rId11"/>
              </a:rPr>
              <a:t>http://knihy.abz.cz/imgs/products/img_281692_orig.jpg</a:t>
            </a:r>
            <a:endParaRPr lang="cs-CZ" dirty="0"/>
          </a:p>
          <a:p>
            <a:r>
              <a:rPr lang="cs-CZ" u="sng" dirty="0">
                <a:hlinkClick r:id="rId12"/>
              </a:rPr>
              <a:t>http://data.bux.cz/book/008/848/0088487/large.jpg</a:t>
            </a:r>
            <a:endParaRPr lang="cs-CZ" dirty="0"/>
          </a:p>
          <a:p>
            <a:r>
              <a:rPr lang="cs-CZ" u="sng" dirty="0">
                <a:hlinkClick r:id="rId13"/>
              </a:rPr>
              <a:t>http://</a:t>
            </a:r>
            <a:r>
              <a:rPr lang="cs-CZ" u="sng" dirty="0" smtClean="0">
                <a:hlinkClick r:id="rId13"/>
              </a:rPr>
              <a:t>www.antikvariatik.cz/fotovelke/15701.jpg</a:t>
            </a:r>
            <a:endParaRPr lang="cs-CZ" u="sng" dirty="0" smtClean="0"/>
          </a:p>
          <a:p>
            <a:r>
              <a:rPr lang="cs-CZ" dirty="0" smtClean="0">
                <a:solidFill>
                  <a:srgbClr val="FF0000"/>
                </a:solidFill>
                <a:hlinkClick r:id="rId14"/>
              </a:rPr>
              <a:t>http://upload.wikimedia.org/wikipedia/commons/3/30/Anderson_%28gold_medal%29.jpg7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9661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75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309</Words>
  <Application>Microsoft Office PowerPoint</Application>
  <PresentationFormat>Předvádění na obrazovce (4:3)</PresentationFormat>
  <Paragraphs>102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Aerodynamika</vt:lpstr>
      <vt:lpstr>Snímek 1</vt:lpstr>
      <vt:lpstr>   </vt:lpstr>
      <vt:lpstr>  </vt:lpstr>
      <vt:lpstr>Snímek 4</vt:lpstr>
      <vt:lpstr>   </vt:lpstr>
      <vt:lpstr>  </vt:lpstr>
      <vt:lpstr>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Havránková Světlana</dc:creator>
  <cp:lastModifiedBy>Dum</cp:lastModifiedBy>
  <cp:revision>22</cp:revision>
  <dcterms:created xsi:type="dcterms:W3CDTF">2013-07-25T10:46:55Z</dcterms:created>
  <dcterms:modified xsi:type="dcterms:W3CDTF">2013-07-25T14:59:47Z</dcterms:modified>
</cp:coreProperties>
</file>