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7" r:id="rId3"/>
    <p:sldId id="259" r:id="rId4"/>
    <p:sldId id="263" r:id="rId5"/>
    <p:sldId id="265" r:id="rId6"/>
    <p:sldId id="267" r:id="rId7"/>
    <p:sldId id="268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F580B-568B-42DB-ADF0-C3FD1B3C4C59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0FE68-CC59-49C8-A0E6-520C8CC1E8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60381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F580B-568B-42DB-ADF0-C3FD1B3C4C59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0FE68-CC59-49C8-A0E6-520C8CC1E8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70427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F580B-568B-42DB-ADF0-C3FD1B3C4C59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0FE68-CC59-49C8-A0E6-520C8CC1E8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58768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F580B-568B-42DB-ADF0-C3FD1B3C4C59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0FE68-CC59-49C8-A0E6-520C8CC1E8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04115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F580B-568B-42DB-ADF0-C3FD1B3C4C59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0FE68-CC59-49C8-A0E6-520C8CC1E8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07949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F580B-568B-42DB-ADF0-C3FD1B3C4C59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0FE68-CC59-49C8-A0E6-520C8CC1E8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60677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F580B-568B-42DB-ADF0-C3FD1B3C4C59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0FE68-CC59-49C8-A0E6-520C8CC1E8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26314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F580B-568B-42DB-ADF0-C3FD1B3C4C59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0FE68-CC59-49C8-A0E6-520C8CC1E8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00227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F580B-568B-42DB-ADF0-C3FD1B3C4C59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0FE68-CC59-49C8-A0E6-520C8CC1E8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75435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F580B-568B-42DB-ADF0-C3FD1B3C4C59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0FE68-CC59-49C8-A0E6-520C8CC1E8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55530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F580B-568B-42DB-ADF0-C3FD1B3C4C59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50FE68-CC59-49C8-A0E6-520C8CC1E8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68076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3F580B-568B-42DB-ADF0-C3FD1B3C4C59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50FE68-CC59-49C8-A0E6-520C8CC1E8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83987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img.vo.msecnd.net/en-us/images/MH900318730.jpg" TargetMode="External"/><Relationship Id="rId3" Type="http://schemas.openxmlformats.org/officeDocument/2006/relationships/hyperlink" Target="http://officeimg.vo.msecnd.net/en-us/images/MH900354226.jpg" TargetMode="External"/><Relationship Id="rId7" Type="http://schemas.openxmlformats.org/officeDocument/2006/relationships/hyperlink" Target="http://officeimg.vo.msecnd.net/en-us/images/MH900231523.jpg" TargetMode="External"/><Relationship Id="rId2" Type="http://schemas.openxmlformats.org/officeDocument/2006/relationships/hyperlink" Target="http://officeimg.vo.msecnd.net/en-us/images/MH900422977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img.vo.msecnd.net/en-us/images/MH900020011.jpg" TargetMode="External"/><Relationship Id="rId5" Type="http://schemas.openxmlformats.org/officeDocument/2006/relationships/hyperlink" Target="http://officeimg.vo.msecnd.net/en-us/images/MH900231050.jpg" TargetMode="External"/><Relationship Id="rId4" Type="http://schemas.openxmlformats.org/officeDocument/2006/relationships/hyperlink" Target="http://officeimg.vo.msecnd.net/en-us/images/MH900295941.jpg" TargetMode="External"/><Relationship Id="rId9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457200" y="274638"/>
            <a:ext cx="8218488" cy="2146300"/>
          </a:xfrm>
        </p:spPr>
        <p:txBody>
          <a:bodyPr/>
          <a:lstStyle/>
          <a:p>
            <a: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Matematika</a:t>
            </a:r>
            <a:b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6000" b="1" dirty="0" smtClean="0">
                <a:solidFill>
                  <a:srgbClr val="FFCC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II. STUPEŇ</a:t>
            </a:r>
            <a:endParaRPr lang="cs-CZ" b="1" dirty="0">
              <a:solidFill>
                <a:srgbClr val="9999FF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8195" name="Picture 3"/>
          <p:cNvPicPr>
            <a:picLocks noGrp="1" noChangeAspect="1" noChangeArrowheads="1"/>
          </p:cNvPicPr>
          <p:nvPr>
            <p:ph type="body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76375" y="3213100"/>
            <a:ext cx="6408738" cy="936625"/>
          </a:xfrm>
        </p:spPr>
      </p:pic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1547664" y="5156478"/>
            <a:ext cx="6643292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VY_32_INOVACE_06_09_slovní úloha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3740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332656"/>
            <a:ext cx="8280920" cy="3024336"/>
          </a:xfrm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r"/>
            <a:r>
              <a:rPr lang="cs-CZ" dirty="0" smtClean="0"/>
              <a:t>Na sjezdovce lyžuje:</a:t>
            </a:r>
            <a:br>
              <a:rPr lang="cs-CZ" dirty="0" smtClean="0"/>
            </a:br>
            <a:r>
              <a:rPr lang="cs-CZ" dirty="0" smtClean="0"/>
              <a:t>MUŽŮ: </a:t>
            </a:r>
            <a:r>
              <a:rPr lang="cs-CZ" dirty="0" smtClean="0"/>
              <a:t>636</a:t>
            </a:r>
            <a:br>
              <a:rPr lang="cs-CZ" dirty="0" smtClean="0"/>
            </a:br>
            <a:r>
              <a:rPr lang="cs-CZ" dirty="0" smtClean="0"/>
              <a:t>ŽEN: 529</a:t>
            </a:r>
            <a:br>
              <a:rPr lang="cs-CZ" dirty="0" smtClean="0"/>
            </a:br>
            <a:r>
              <a:rPr lang="cs-CZ" dirty="0" smtClean="0"/>
              <a:t>DĚTÍ: 887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6638" y="4365104"/>
            <a:ext cx="8283834" cy="2232248"/>
          </a:xfrm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Kolik je žen a dětí?</a:t>
            </a:r>
          </a:p>
          <a:p>
            <a:r>
              <a:rPr lang="cs-CZ" sz="4000" dirty="0" smtClean="0">
                <a:solidFill>
                  <a:schemeClr val="bg1"/>
                </a:solidFill>
              </a:rPr>
              <a:t>Kolik je mužů a dětí?</a:t>
            </a:r>
          </a:p>
          <a:p>
            <a:r>
              <a:rPr lang="cs-CZ" sz="4000" dirty="0" smtClean="0">
                <a:solidFill>
                  <a:schemeClr val="bg1"/>
                </a:solidFill>
              </a:rPr>
              <a:t>Kolik je mužů a žen? 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55576" y="3593441"/>
            <a:ext cx="7771037" cy="707886"/>
          </a:xfrm>
          <a:prstGeom prst="rect">
            <a:avLst/>
          </a:prstGeom>
          <a:scene3d>
            <a:camera prst="perspectiveRelaxed"/>
            <a:lightRig rig="threePt" dir="t"/>
          </a:scene3d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Kolik je na sjezdovce celkem lyžařů?</a:t>
            </a:r>
            <a:endParaRPr lang="cs-CZ" sz="4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105" b="18000"/>
          <a:stretch/>
        </p:blipFill>
        <p:spPr bwMode="auto">
          <a:xfrm>
            <a:off x="755576" y="836712"/>
            <a:ext cx="3095625" cy="2008910"/>
          </a:xfrm>
          <a:prstGeom prst="homePlat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21573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9040" y="1061146"/>
            <a:ext cx="4646976" cy="3024336"/>
          </a:xfrm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l"/>
            <a:r>
              <a:rPr lang="cs-CZ" dirty="0" smtClean="0"/>
              <a:t>Na sjezdovce lyžuje:</a:t>
            </a:r>
            <a:br>
              <a:rPr lang="cs-CZ" dirty="0" smtClean="0"/>
            </a:br>
            <a:r>
              <a:rPr lang="cs-CZ" dirty="0" smtClean="0"/>
              <a:t>MUŽŮ: </a:t>
            </a:r>
            <a:r>
              <a:rPr lang="cs-CZ" dirty="0" smtClean="0"/>
              <a:t>636</a:t>
            </a:r>
            <a:br>
              <a:rPr lang="cs-CZ" dirty="0" smtClean="0"/>
            </a:br>
            <a:r>
              <a:rPr lang="cs-CZ" dirty="0" smtClean="0"/>
              <a:t>ŽEN: 529</a:t>
            </a:r>
            <a:br>
              <a:rPr lang="cs-CZ" dirty="0" smtClean="0"/>
            </a:br>
            <a:r>
              <a:rPr lang="cs-CZ" dirty="0" smtClean="0"/>
              <a:t>DĚTÍ: 887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5532" y="4802609"/>
            <a:ext cx="8283834" cy="792088"/>
          </a:xfrm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Na sjezdovce je celkem 2 052 lyžařů.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55575" y="332656"/>
            <a:ext cx="7771037" cy="707886"/>
          </a:xfrm>
          <a:prstGeom prst="rect">
            <a:avLst/>
          </a:prstGeom>
          <a:scene3d>
            <a:camera prst="perspectiveRelaxed"/>
            <a:lightRig rig="threePt" dir="t"/>
          </a:scene3d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Kolik je na sjezdovce celkem lyžařů?</a:t>
            </a:r>
            <a:endParaRPr lang="cs-CZ" sz="4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325479" y="1988261"/>
            <a:ext cx="1846165" cy="584775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 6 3 6</a:t>
            </a:r>
          </a:p>
        </p:txBody>
      </p:sp>
      <p:sp>
        <p:nvSpPr>
          <p:cNvPr id="8" name="Obdélník 7"/>
          <p:cNvSpPr/>
          <p:nvPr/>
        </p:nvSpPr>
        <p:spPr>
          <a:xfrm>
            <a:off x="4584225" y="2599196"/>
            <a:ext cx="1728192" cy="584775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  <a:latin typeface="Comic Sans MS" pitchFamily="66" charset="0"/>
              </a:rPr>
              <a:t>5 2 9</a:t>
            </a:r>
          </a:p>
        </p:txBody>
      </p:sp>
      <p:cxnSp>
        <p:nvCxnSpPr>
          <p:cNvPr id="9" name="Přímá spojnice 8"/>
          <p:cNvCxnSpPr/>
          <p:nvPr/>
        </p:nvCxnSpPr>
        <p:spPr>
          <a:xfrm>
            <a:off x="4067944" y="3878010"/>
            <a:ext cx="2216279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4262461" y="4211798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latin typeface="Comic Sans MS" pitchFamily="66" charset="0"/>
              </a:rPr>
              <a:t>2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786632" y="4211798"/>
            <a:ext cx="50581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latin typeface="Comic Sans MS" pitchFamily="66" charset="0"/>
              </a:rPr>
              <a:t>0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253012" y="4211798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760052" y="4204514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latin typeface="Comic Sans MS" pitchFamily="66" charset="0"/>
              </a:rPr>
              <a:t>2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4325478" y="3183971"/>
            <a:ext cx="1846165" cy="584775"/>
          </a:xfrm>
          <a:prstGeom prst="rect">
            <a:avLst/>
          </a:prstGeom>
          <a:noFill/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C000"/>
                </a:solidFill>
                <a:latin typeface="Comic Sans MS" pitchFamily="66" charset="0"/>
              </a:rPr>
              <a:t>  </a:t>
            </a:r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8 8 7</a:t>
            </a:r>
          </a:p>
        </p:txBody>
      </p:sp>
      <p:pic>
        <p:nvPicPr>
          <p:cNvPr id="2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4898" y="887202"/>
            <a:ext cx="1151125" cy="1151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986136" y="5589240"/>
            <a:ext cx="1080951" cy="10809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2631" y="2144886"/>
            <a:ext cx="1733124" cy="1733124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6" name="Přímá spojnice 15"/>
          <p:cNvCxnSpPr/>
          <p:nvPr/>
        </p:nvCxnSpPr>
        <p:spPr>
          <a:xfrm>
            <a:off x="6669675" y="3810619"/>
            <a:ext cx="2216279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6766935" y="4102534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291106" y="4102534"/>
            <a:ext cx="50581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757486" y="4102534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8264526" y="4095250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766935" y="1815738"/>
            <a:ext cx="2021764" cy="5847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solidFill>
                  <a:srgbClr val="FF0000"/>
                </a:solidFill>
                <a:latin typeface="Comic Sans MS" pitchFamily="66" charset="0"/>
              </a:rPr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6766933" y="2426673"/>
            <a:ext cx="2031053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6766934" y="3011448"/>
            <a:ext cx="2021763" cy="5847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rgbClr val="00B0F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0876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00"/>
                            </p:stCondLst>
                            <p:childTnLst>
                              <p:par>
                                <p:cTn id="3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5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000"/>
                            </p:stCondLst>
                            <p:childTnLst>
                              <p:par>
                                <p:cTn id="5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5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500"/>
                            </p:stCondLst>
                            <p:childTnLst>
                              <p:par>
                                <p:cTn id="11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animBg="1"/>
      <p:bldP spid="7" grpId="0"/>
      <p:bldP spid="8" grpId="0"/>
      <p:bldP spid="10" grpId="0" animBg="1"/>
      <p:bldP spid="11" grpId="0" animBg="1"/>
      <p:bldP spid="12" grpId="0" animBg="1"/>
      <p:bldP spid="13" grpId="0" animBg="1"/>
      <p:bldP spid="14" grpId="0"/>
      <p:bldP spid="17" grpId="0" animBg="1"/>
      <p:bldP spid="18" grpId="0" animBg="1"/>
      <p:bldP spid="19" grpId="0" animBg="1"/>
      <p:bldP spid="20" grpId="0" animBg="1"/>
      <p:bldP spid="24" grpId="0" animBg="1"/>
      <p:bldP spid="25" grpId="0" animBg="1"/>
      <p:bldP spid="2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332656"/>
            <a:ext cx="4752528" cy="3024336"/>
          </a:xfrm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l"/>
            <a:r>
              <a:rPr lang="cs-CZ" dirty="0" smtClean="0"/>
              <a:t>Na sjezdovce lyžuje:</a:t>
            </a:r>
            <a:br>
              <a:rPr lang="cs-CZ" dirty="0" smtClean="0"/>
            </a:br>
            <a:r>
              <a:rPr lang="cs-CZ" dirty="0" smtClean="0"/>
              <a:t>ŽEN: 529</a:t>
            </a:r>
            <a:br>
              <a:rPr lang="cs-CZ" dirty="0" smtClean="0"/>
            </a:br>
            <a:r>
              <a:rPr lang="cs-CZ" dirty="0" smtClean="0"/>
              <a:t>DĚTÍ: 887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015" b="12629"/>
          <a:stretch/>
        </p:blipFill>
        <p:spPr bwMode="auto">
          <a:xfrm>
            <a:off x="6904368" y="2557770"/>
            <a:ext cx="2080357" cy="14636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4149080"/>
            <a:ext cx="8283834" cy="864096"/>
          </a:xfrm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Kolik je žen a dětí?</a:t>
            </a: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323528" y="5229200"/>
            <a:ext cx="8283834" cy="864096"/>
          </a:xfrm>
          <a:prstGeom prst="rect">
            <a:avLst/>
          </a:prstGeom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dirty="0" smtClean="0">
                <a:solidFill>
                  <a:schemeClr val="bg1"/>
                </a:solidFill>
              </a:rPr>
              <a:t>Žen a dětí je 1 416.</a:t>
            </a:r>
          </a:p>
        </p:txBody>
      </p:sp>
      <p:sp>
        <p:nvSpPr>
          <p:cNvPr id="7" name="Obdélník 6"/>
          <p:cNvSpPr/>
          <p:nvPr/>
        </p:nvSpPr>
        <p:spPr>
          <a:xfrm>
            <a:off x="3328243" y="1558055"/>
            <a:ext cx="1986939" cy="5847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  <a:latin typeface="Comic Sans MS" pitchFamily="66" charset="0"/>
              </a:rPr>
              <a:t> 5 2 9</a:t>
            </a:r>
          </a:p>
        </p:txBody>
      </p:sp>
      <p:cxnSp>
        <p:nvCxnSpPr>
          <p:cNvPr id="8" name="Přímá spojnice 7"/>
          <p:cNvCxnSpPr/>
          <p:nvPr/>
        </p:nvCxnSpPr>
        <p:spPr>
          <a:xfrm>
            <a:off x="3070709" y="2836869"/>
            <a:ext cx="2365387" cy="0"/>
          </a:xfrm>
          <a:prstGeom prst="line">
            <a:avLst/>
          </a:prstGeom>
          <a:ln w="762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3265226" y="3170657"/>
            <a:ext cx="524171" cy="584775"/>
          </a:xfrm>
          <a:prstGeom prst="rect">
            <a:avLst/>
          </a:prstGeom>
          <a:solidFill>
            <a:schemeClr val="accent6">
              <a:lumMod val="75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solidFill>
                  <a:schemeClr val="bg1"/>
                </a:solidFill>
                <a:latin typeface="Comic Sans MS" pitchFamily="66" charset="0"/>
              </a:rPr>
              <a:t>1</a:t>
            </a:r>
            <a:endParaRPr lang="cs-CZ" sz="32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789397" y="3170657"/>
            <a:ext cx="505811" cy="584775"/>
          </a:xfrm>
          <a:prstGeom prst="rect">
            <a:avLst/>
          </a:prstGeom>
          <a:solidFill>
            <a:schemeClr val="accent6">
              <a:lumMod val="75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solidFill>
                  <a:schemeClr val="bg1"/>
                </a:solidFill>
                <a:latin typeface="Comic Sans MS" pitchFamily="66" charset="0"/>
              </a:rPr>
              <a:t>4</a:t>
            </a:r>
            <a:endParaRPr lang="cs-CZ" sz="32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255777" y="3170657"/>
            <a:ext cx="524171" cy="584775"/>
          </a:xfrm>
          <a:prstGeom prst="rect">
            <a:avLst/>
          </a:prstGeom>
          <a:solidFill>
            <a:schemeClr val="accent6">
              <a:lumMod val="75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solidFill>
                  <a:schemeClr val="bg1"/>
                </a:solidFill>
                <a:latin typeface="Comic Sans MS" pitchFamily="66" charset="0"/>
              </a:rPr>
              <a:t>1</a:t>
            </a:r>
            <a:endParaRPr lang="cs-CZ" sz="32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62817" y="3163373"/>
            <a:ext cx="524171" cy="584775"/>
          </a:xfrm>
          <a:prstGeom prst="rect">
            <a:avLst/>
          </a:prstGeom>
          <a:solidFill>
            <a:schemeClr val="accent6">
              <a:lumMod val="75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3328243" y="2142830"/>
            <a:ext cx="1986939" cy="5847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C000"/>
                </a:solidFill>
                <a:latin typeface="Comic Sans MS" pitchFamily="66" charset="0"/>
              </a:rPr>
              <a:t>  </a:t>
            </a:r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8 8 7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5911464" y="203562"/>
            <a:ext cx="1958745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rgbClr val="00B050"/>
              </a:solidFill>
              <a:latin typeface="Comic Sans MS" pitchFamily="66" charset="0"/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5653930" y="1482376"/>
            <a:ext cx="2374454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5848447" y="1816164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372618" y="1816164"/>
            <a:ext cx="50581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838998" y="1816164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346038" y="1808880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911464" y="788337"/>
            <a:ext cx="1958745" cy="5847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C000"/>
                </a:solidFill>
                <a:latin typeface="Comic Sans MS" pitchFamily="66" charset="0"/>
              </a:rPr>
              <a:t>  </a:t>
            </a:r>
            <a:endParaRPr lang="cs-CZ" sz="3200" b="1" dirty="0" smtClean="0">
              <a:solidFill>
                <a:srgbClr val="00B0F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472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0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odnadpis 2"/>
          <p:cNvSpPr txBox="1">
            <a:spLocks/>
          </p:cNvSpPr>
          <p:nvPr/>
        </p:nvSpPr>
        <p:spPr>
          <a:xfrm>
            <a:off x="323528" y="5229200"/>
            <a:ext cx="8283834" cy="864096"/>
          </a:xfrm>
          <a:prstGeom prst="rect">
            <a:avLst/>
          </a:prstGeom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dirty="0" smtClean="0">
                <a:solidFill>
                  <a:schemeClr val="bg1"/>
                </a:solidFill>
              </a:rPr>
              <a:t>Mužů a dětí je 1 523.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4149080"/>
            <a:ext cx="6322593" cy="864096"/>
          </a:xfrm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l"/>
            <a:r>
              <a:rPr lang="cs-CZ" sz="4000" dirty="0">
                <a:solidFill>
                  <a:schemeClr val="bg1"/>
                </a:solidFill>
              </a:rPr>
              <a:t>Kolik je mužů a dětí?</a:t>
            </a: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6121" y="3005073"/>
            <a:ext cx="2080111" cy="20801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332656"/>
            <a:ext cx="4752528" cy="3024336"/>
          </a:xfrm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l"/>
            <a:r>
              <a:rPr lang="cs-CZ" dirty="0"/>
              <a:t>Na sjezdovce lyžuje:</a:t>
            </a:r>
            <a:br>
              <a:rPr lang="cs-CZ" dirty="0"/>
            </a:br>
            <a:r>
              <a:rPr lang="cs-CZ" dirty="0" smtClean="0"/>
              <a:t>MUŽŮ: </a:t>
            </a:r>
            <a:r>
              <a:rPr lang="cs-CZ" dirty="0"/>
              <a:t>636</a:t>
            </a:r>
            <a:br>
              <a:rPr lang="cs-CZ" dirty="0"/>
            </a:br>
            <a:r>
              <a:rPr lang="cs-CZ" dirty="0" smtClean="0"/>
              <a:t>DĚTÍ: </a:t>
            </a:r>
            <a:r>
              <a:rPr lang="cs-CZ" dirty="0"/>
              <a:t>887</a:t>
            </a:r>
          </a:p>
        </p:txBody>
      </p:sp>
      <p:sp>
        <p:nvSpPr>
          <p:cNvPr id="7" name="Obdélník 6"/>
          <p:cNvSpPr/>
          <p:nvPr/>
        </p:nvSpPr>
        <p:spPr>
          <a:xfrm>
            <a:off x="3462797" y="1530751"/>
            <a:ext cx="1988999" cy="5847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  6 </a:t>
            </a:r>
            <a:r>
              <a:rPr lang="cs-CZ" sz="3200" b="1" dirty="0">
                <a:solidFill>
                  <a:srgbClr val="FF0000"/>
                </a:solidFill>
                <a:latin typeface="Comic Sans MS" pitchFamily="66" charset="0"/>
              </a:rPr>
              <a:t>3 6</a:t>
            </a:r>
            <a:endParaRPr lang="cs-CZ" sz="3200" b="1" dirty="0" smtClean="0">
              <a:solidFill>
                <a:srgbClr val="00B050"/>
              </a:solidFill>
              <a:latin typeface="Comic Sans MS" pitchFamily="66" charset="0"/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3205263" y="2809565"/>
            <a:ext cx="2446857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3399780" y="3143353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solidFill>
                  <a:schemeClr val="bg1"/>
                </a:solidFill>
                <a:latin typeface="Comic Sans MS" pitchFamily="66" charset="0"/>
              </a:rPr>
              <a:t>1</a:t>
            </a:r>
            <a:endParaRPr lang="cs-CZ" sz="32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923951" y="3143353"/>
            <a:ext cx="50581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latin typeface="Comic Sans MS" pitchFamily="66" charset="0"/>
              </a:rPr>
              <a:t>5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390331" y="3143353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latin typeface="Comic Sans MS" pitchFamily="66" charset="0"/>
              </a:rPr>
              <a:t>2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897371" y="3136069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3462797" y="2115526"/>
            <a:ext cx="1988999" cy="584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C000"/>
                </a:solidFill>
                <a:latin typeface="Comic Sans MS" pitchFamily="66" charset="0"/>
              </a:rPr>
              <a:t>  </a:t>
            </a:r>
            <a:r>
              <a:rPr lang="cs-CZ" sz="3200" b="1" dirty="0" smtClean="0">
                <a:solidFill>
                  <a:srgbClr val="00B0F0"/>
                </a:solidFill>
                <a:latin typeface="Comic Sans MS" pitchFamily="66" charset="0"/>
              </a:rPr>
              <a:t>8 8 7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6300192" y="445765"/>
            <a:ext cx="1988999" cy="5847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  </a:t>
            </a:r>
            <a:endParaRPr lang="cs-CZ" sz="3200" b="1" dirty="0" smtClean="0">
              <a:solidFill>
                <a:srgbClr val="00B050"/>
              </a:solidFill>
              <a:latin typeface="Comic Sans MS" pitchFamily="66" charset="0"/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6042658" y="1724579"/>
            <a:ext cx="2417774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6237175" y="2058367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761346" y="2058367"/>
            <a:ext cx="50581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227726" y="2058367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734766" y="2051083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300192" y="1030540"/>
            <a:ext cx="1988999" cy="58477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C000"/>
                </a:solidFill>
                <a:latin typeface="Comic Sans MS" pitchFamily="66" charset="0"/>
              </a:rPr>
              <a:t>  </a:t>
            </a:r>
            <a:endParaRPr lang="cs-CZ" sz="3200" b="1" dirty="0" smtClean="0">
              <a:solidFill>
                <a:srgbClr val="00B0F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3240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5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0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500"/>
                            </p:stCondLst>
                            <p:childTnLst>
                              <p:par>
                                <p:cTn id="5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000"/>
                            </p:stCondLst>
                            <p:childTnLst>
                              <p:par>
                                <p:cTn id="5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0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3" grpId="0" build="p" animBg="1"/>
      <p:bldP spid="2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5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052" y="3428456"/>
            <a:ext cx="1981394" cy="19813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3081" y="333987"/>
            <a:ext cx="4752528" cy="3024336"/>
          </a:xfrm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l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Na </a:t>
            </a:r>
            <a:r>
              <a:rPr lang="cs-CZ" dirty="0"/>
              <a:t>sjezdovce lyžuje:</a:t>
            </a:r>
            <a:br>
              <a:rPr lang="cs-CZ" dirty="0"/>
            </a:br>
            <a:r>
              <a:rPr lang="cs-CZ" dirty="0" smtClean="0"/>
              <a:t>MUŽŮ: </a:t>
            </a:r>
            <a:r>
              <a:rPr lang="cs-CZ" dirty="0"/>
              <a:t>636</a:t>
            </a:r>
            <a:br>
              <a:rPr lang="cs-CZ" dirty="0"/>
            </a:br>
            <a:r>
              <a:rPr lang="cs-CZ" dirty="0"/>
              <a:t>ŽEN: 529</a:t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26842" y="4221088"/>
            <a:ext cx="4680520" cy="864096"/>
          </a:xfrm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l"/>
            <a:r>
              <a:rPr lang="cs-CZ" sz="4000" dirty="0">
                <a:solidFill>
                  <a:schemeClr val="bg1"/>
                </a:solidFill>
              </a:rPr>
              <a:t>Kolik je mužů a žen? </a:t>
            </a: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323528" y="5229200"/>
            <a:ext cx="8283834" cy="864096"/>
          </a:xfrm>
          <a:prstGeom prst="rect">
            <a:avLst/>
          </a:prstGeom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000" dirty="0" smtClean="0">
                <a:solidFill>
                  <a:schemeClr val="bg1"/>
                </a:solidFill>
              </a:rPr>
              <a:t>Mužů a žen  je 1 265.</a:t>
            </a:r>
          </a:p>
        </p:txBody>
      </p:sp>
      <p:sp>
        <p:nvSpPr>
          <p:cNvPr id="7" name="Obdélník 6"/>
          <p:cNvSpPr/>
          <p:nvPr/>
        </p:nvSpPr>
        <p:spPr>
          <a:xfrm>
            <a:off x="3066427" y="1530751"/>
            <a:ext cx="2052016" cy="5847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  6 </a:t>
            </a:r>
            <a:r>
              <a:rPr lang="cs-CZ" sz="3200" b="1" dirty="0">
                <a:solidFill>
                  <a:srgbClr val="FF0000"/>
                </a:solidFill>
                <a:latin typeface="Comic Sans MS" pitchFamily="66" charset="0"/>
              </a:rPr>
              <a:t>3 6</a:t>
            </a:r>
            <a:endParaRPr lang="cs-CZ" sz="3200" b="1" dirty="0" smtClean="0">
              <a:solidFill>
                <a:srgbClr val="00B050"/>
              </a:solidFill>
              <a:latin typeface="Comic Sans MS" pitchFamily="66" charset="0"/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2871910" y="2809565"/>
            <a:ext cx="242017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3066427" y="3143353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solidFill>
                  <a:schemeClr val="bg1"/>
                </a:solidFill>
                <a:latin typeface="Comic Sans MS" pitchFamily="66" charset="0"/>
              </a:rPr>
              <a:t>1</a:t>
            </a:r>
            <a:endParaRPr lang="cs-CZ" sz="32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590598" y="3143353"/>
            <a:ext cx="50581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solidFill>
                  <a:schemeClr val="bg1"/>
                </a:solidFill>
                <a:latin typeface="Comic Sans MS" pitchFamily="66" charset="0"/>
              </a:rPr>
              <a:t>2</a:t>
            </a:r>
            <a:endParaRPr lang="cs-CZ" sz="32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056978" y="3143353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solidFill>
                  <a:schemeClr val="bg1"/>
                </a:solidFill>
                <a:latin typeface="Comic Sans MS" pitchFamily="66" charset="0"/>
              </a:rPr>
              <a:t>6</a:t>
            </a:r>
            <a:endParaRPr lang="cs-CZ" sz="32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564018" y="3136069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solidFill>
                  <a:schemeClr val="bg1"/>
                </a:solidFill>
                <a:latin typeface="Comic Sans MS" pitchFamily="66" charset="0"/>
              </a:rPr>
              <a:t>5</a:t>
            </a:r>
            <a:endParaRPr lang="cs-CZ" sz="32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066427" y="2115526"/>
            <a:ext cx="2052015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C000"/>
                </a:solidFill>
                <a:latin typeface="Comic Sans MS" pitchFamily="66" charset="0"/>
              </a:rPr>
              <a:t>  </a:t>
            </a:r>
            <a:r>
              <a:rPr lang="cs-CZ" sz="3200" b="1" dirty="0">
                <a:solidFill>
                  <a:srgbClr val="00B050"/>
                </a:solidFill>
                <a:latin typeface="Comic Sans MS" pitchFamily="66" charset="0"/>
              </a:rPr>
              <a:t>5 2 9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533817" y="467765"/>
            <a:ext cx="2052016" cy="5847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Comic Sans MS" pitchFamily="66" charset="0"/>
              </a:rPr>
              <a:t>  </a:t>
            </a:r>
            <a:endParaRPr lang="cs-CZ" sz="3200" b="1" dirty="0" smtClean="0">
              <a:solidFill>
                <a:srgbClr val="00B050"/>
              </a:solidFill>
              <a:latin typeface="Comic Sans MS" pitchFamily="66" charset="0"/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6339300" y="1746579"/>
            <a:ext cx="248117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6533817" y="2080367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057988" y="2080367"/>
            <a:ext cx="50581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7524368" y="2080367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8031408" y="2073083"/>
            <a:ext cx="524171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28575"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endParaRPr lang="cs-CZ" sz="3200" b="1" dirty="0" smtClean="0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533817" y="1052540"/>
            <a:ext cx="2052015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28575"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C000"/>
                </a:solidFill>
                <a:latin typeface="Comic Sans MS" pitchFamily="66" charset="0"/>
              </a:rPr>
              <a:t>  </a:t>
            </a:r>
            <a:endParaRPr lang="cs-CZ" sz="3200" b="1" dirty="0">
              <a:solidFill>
                <a:srgbClr val="00B05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2953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Slovní úloha</a:t>
            </a:r>
          </a:p>
          <a:p>
            <a:r>
              <a:rPr lang="cs-CZ" dirty="0"/>
              <a:t>Zadání slovní úlohy (snímek č. </a:t>
            </a:r>
            <a:r>
              <a:rPr lang="cs-CZ" dirty="0" smtClean="0"/>
              <a:t>2, pak po jednotlivých krocích vždy na každém následujícím snímku)</a:t>
            </a:r>
            <a:endParaRPr lang="cs-CZ" dirty="0"/>
          </a:p>
          <a:p>
            <a:r>
              <a:rPr lang="cs-CZ" dirty="0"/>
              <a:t>Žák vypočítá </a:t>
            </a:r>
            <a:r>
              <a:rPr lang="cs-CZ" dirty="0" smtClean="0"/>
              <a:t>do připravených obdélníčků, </a:t>
            </a:r>
            <a:r>
              <a:rPr lang="cs-CZ" dirty="0"/>
              <a:t>po kliknutí se objeví kontrola </a:t>
            </a:r>
            <a:endParaRPr lang="cs-CZ" dirty="0" smtClean="0"/>
          </a:p>
          <a:p>
            <a:r>
              <a:rPr lang="cs-CZ" dirty="0"/>
              <a:t>DUM lze použít pro výklad slovní úlohy, popř. pro diagnostiku (jako domácí úkol) nebo jen pro zopakování numerických operací.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2691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officeimg.vo.msecnd.net/en-us/images/MH900422977.jpg</a:t>
            </a:r>
            <a:endParaRPr lang="cs-CZ" sz="1400" dirty="0" smtClean="0"/>
          </a:p>
          <a:p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officeimg.vo.msecnd.net/en-us/images/MH900354226.jpg</a:t>
            </a:r>
            <a:endParaRPr lang="cs-CZ" sz="1400" dirty="0" smtClean="0"/>
          </a:p>
          <a:p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officeimg.vo.msecnd.net/en-us/images/MH900295941.jpg</a:t>
            </a:r>
            <a:endParaRPr lang="cs-CZ" sz="1400" dirty="0" smtClean="0"/>
          </a:p>
          <a:p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officeimg.vo.msecnd.net/en-us/images/MH900231050.jpg</a:t>
            </a:r>
            <a:endParaRPr lang="cs-CZ" sz="1400" dirty="0" smtClean="0"/>
          </a:p>
          <a:p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officeimg.vo.msecnd.net/en-us/images/MH900020011.jpg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</a:t>
            </a:r>
            <a:r>
              <a:rPr lang="cs-CZ" sz="1400" dirty="0">
                <a:hlinkClick r:id="rId7"/>
              </a:rPr>
              <a:t>://</a:t>
            </a:r>
            <a:r>
              <a:rPr lang="cs-CZ" sz="1400" dirty="0" smtClean="0">
                <a:hlinkClick r:id="rId7"/>
              </a:rPr>
              <a:t>officeimg.vo.msecnd.net/en-us/images/MH900231523.jpg</a:t>
            </a:r>
            <a:endParaRPr lang="cs-CZ" sz="1400" dirty="0" smtClean="0"/>
          </a:p>
          <a:p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officeimg.vo.msecnd.net/en-us/images/MH900318730.jpg</a:t>
            </a:r>
            <a:endParaRPr lang="cs-CZ" sz="14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01661" y="4365104"/>
            <a:ext cx="7891584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i="1" dirty="0"/>
              <a:t>Autorem materiálu a všech jeho částí , není-li uvedeno jinak,  je </a:t>
            </a:r>
            <a:r>
              <a:rPr lang="cs-CZ" i="1" dirty="0" smtClean="0"/>
              <a:t> Jana HLAVÁČKOVÁ</a:t>
            </a:r>
            <a:endParaRPr lang="cs-CZ" i="1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6013" y="5084763"/>
            <a:ext cx="7345362" cy="11922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02546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</TotalTime>
  <Words>248</Words>
  <Application>Microsoft Office PowerPoint</Application>
  <PresentationFormat>Předvádění na obrazovce (4:3)</PresentationFormat>
  <Paragraphs>65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Matematika II. STUPEŇ</vt:lpstr>
      <vt:lpstr>Na sjezdovce lyžuje: MUŽŮ: 636 ŽEN: 529 DĚTÍ: 887</vt:lpstr>
      <vt:lpstr>Na sjezdovce lyžuje: MUŽŮ: 636 ŽEN: 529 DĚTÍ: 887</vt:lpstr>
      <vt:lpstr>Na sjezdovce lyžuje: ŽEN: 529 DĚTÍ: 887</vt:lpstr>
      <vt:lpstr>Na sjezdovce lyžuje: MUŽŮ: 636 DĚTÍ: 887</vt:lpstr>
      <vt:lpstr> Na sjezdovce lyžuje: MUŽŮ: 636 ŽEN: 529 </vt:lpstr>
      <vt:lpstr>POPIS</vt:lpstr>
      <vt:lpstr>ZDDROJE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16</cp:revision>
  <dcterms:created xsi:type="dcterms:W3CDTF">2012-01-16T07:03:47Z</dcterms:created>
  <dcterms:modified xsi:type="dcterms:W3CDTF">2012-03-16T22:10:07Z</dcterms:modified>
</cp:coreProperties>
</file>