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8" r:id="rId2"/>
    <p:sldId id="257" r:id="rId3"/>
    <p:sldId id="260" r:id="rId4"/>
    <p:sldId id="261" r:id="rId5"/>
    <p:sldId id="262" r:id="rId6"/>
    <p:sldId id="263" r:id="rId7"/>
    <p:sldId id="272" r:id="rId8"/>
    <p:sldId id="268" r:id="rId9"/>
    <p:sldId id="269" r:id="rId10"/>
    <p:sldId id="270" r:id="rId11"/>
    <p:sldId id="273" r:id="rId12"/>
    <p:sldId id="274" r:id="rId13"/>
    <p:sldId id="259" r:id="rId14"/>
    <p:sldId id="275" r:id="rId15"/>
    <p:sldId id="276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CBE4"/>
    <a:srgbClr val="EF951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096" autoAdjust="0"/>
  </p:normalViewPr>
  <p:slideViewPr>
    <p:cSldViewPr>
      <p:cViewPr varScale="1">
        <p:scale>
          <a:sx n="76" d="100"/>
          <a:sy n="76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E8E6F46-11F1-440C-B858-2DB45C144236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7AD7E26-0DB0-4C0F-A0E1-EA02FF40DF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4126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7F92D27-ADEB-4C2E-8BF5-223EA0A1760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503D61-D57D-4BA8-BB40-FF37F8AD79A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dumlatek.cz</a:t>
            </a:r>
            <a:r>
              <a:rPr lang="cs-CZ" dirty="0" smtClean="0"/>
              <a:t>/9118-25210-</a:t>
            </a:r>
            <a:r>
              <a:rPr lang="cs-CZ" dirty="0" err="1" smtClean="0"/>
              <a:t>large</a:t>
            </a:r>
            <a:r>
              <a:rPr lang="cs-CZ" dirty="0" smtClean="0"/>
              <a:t>/</a:t>
            </a:r>
            <a:r>
              <a:rPr lang="cs-CZ" dirty="0" err="1" smtClean="0"/>
              <a:t>praci</a:t>
            </a:r>
            <a:r>
              <a:rPr lang="cs-CZ" dirty="0" smtClean="0"/>
              <a:t>-kord-</a:t>
            </a:r>
            <a:r>
              <a:rPr lang="cs-CZ" dirty="0" err="1" smtClean="0"/>
              <a:t>prouzkovany.jpg</a:t>
            </a:r>
            <a:r>
              <a:rPr lang="cs-CZ" dirty="0" smtClean="0"/>
              <a:t> 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  http://www.</a:t>
            </a:r>
            <a:r>
              <a:rPr lang="cs-CZ" dirty="0" err="1" smtClean="0"/>
              <a:t>dumlatek.cz</a:t>
            </a:r>
            <a:r>
              <a:rPr lang="cs-CZ" dirty="0" smtClean="0"/>
              <a:t>/9809-26939-</a:t>
            </a:r>
            <a:r>
              <a:rPr lang="cs-CZ" dirty="0" err="1" smtClean="0"/>
              <a:t>thickbox</a:t>
            </a:r>
            <a:r>
              <a:rPr lang="cs-CZ" dirty="0" smtClean="0"/>
              <a:t>/uplet-</a:t>
            </a:r>
            <a:r>
              <a:rPr lang="cs-CZ" dirty="0" err="1" smtClean="0"/>
              <a:t>vzorovany.jpg</a:t>
            </a:r>
            <a:endParaRPr lang="cs-CZ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</a:t>
            </a:r>
            <a:r>
              <a:rPr lang="cs-CZ" dirty="0" err="1" smtClean="0"/>
              <a:t>dumlatek.cz</a:t>
            </a:r>
            <a:r>
              <a:rPr lang="cs-CZ" dirty="0" smtClean="0"/>
              <a:t>/9116-25204-</a:t>
            </a:r>
            <a:r>
              <a:rPr lang="cs-CZ" dirty="0" err="1" smtClean="0"/>
              <a:t>large</a:t>
            </a:r>
            <a:r>
              <a:rPr lang="cs-CZ" dirty="0" smtClean="0"/>
              <a:t>/kanafas-</a:t>
            </a:r>
            <a:r>
              <a:rPr lang="cs-CZ" dirty="0" err="1" smtClean="0"/>
              <a:t>kostkovany.jpg</a:t>
            </a:r>
            <a:endParaRPr lang="cs-CZ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http://shops.fabfab.net/images/medium/37_4752_11.jpg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magicomundo.cz</a:t>
            </a:r>
            <a:r>
              <a:rPr lang="cs-CZ" dirty="0" smtClean="0"/>
              <a:t>/user/</a:t>
            </a:r>
            <a:r>
              <a:rPr lang="cs-CZ" dirty="0" err="1" smtClean="0"/>
              <a:t>shop</a:t>
            </a:r>
            <a:r>
              <a:rPr lang="cs-CZ" dirty="0" smtClean="0"/>
              <a:t>/</a:t>
            </a:r>
            <a:r>
              <a:rPr lang="cs-CZ" dirty="0" err="1" smtClean="0"/>
              <a:t>orig</a:t>
            </a:r>
            <a:r>
              <a:rPr lang="cs-CZ" dirty="0" smtClean="0"/>
              <a:t>_</a:t>
            </a:r>
            <a:r>
              <a:rPr lang="cs-CZ" dirty="0" err="1" smtClean="0"/>
              <a:t>small</a:t>
            </a:r>
            <a:r>
              <a:rPr lang="cs-CZ" dirty="0" smtClean="0"/>
              <a:t>/657(1).</a:t>
            </a:r>
            <a:r>
              <a:rPr lang="cs-CZ" dirty="0" err="1" smtClean="0"/>
              <a:t>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http://hitomat.cz/image/cache/data/020713/78-300x300.jpg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brandit.cz</a:t>
            </a:r>
            <a:r>
              <a:rPr lang="cs-CZ" dirty="0" smtClean="0"/>
              <a:t>/galerie/1_224/</a:t>
            </a:r>
            <a:r>
              <a:rPr lang="cs-CZ" dirty="0" err="1" smtClean="0"/>
              <a:t>kabat</a:t>
            </a:r>
            <a:r>
              <a:rPr lang="cs-CZ" dirty="0" smtClean="0"/>
              <a:t>-</a:t>
            </a:r>
            <a:r>
              <a:rPr lang="cs-CZ" dirty="0" err="1" smtClean="0"/>
              <a:t>brandit</a:t>
            </a:r>
            <a:r>
              <a:rPr lang="cs-CZ" dirty="0" smtClean="0"/>
              <a:t>-</a:t>
            </a:r>
            <a:r>
              <a:rPr lang="cs-CZ" dirty="0" err="1" smtClean="0"/>
              <a:t>rockaway</a:t>
            </a:r>
            <a:r>
              <a:rPr lang="cs-CZ" dirty="0" smtClean="0"/>
              <a:t>-</a:t>
            </a:r>
            <a:r>
              <a:rPr lang="cs-CZ" dirty="0" err="1" smtClean="0"/>
              <a:t>coat</a:t>
            </a:r>
            <a:r>
              <a:rPr lang="cs-CZ" dirty="0" smtClean="0"/>
              <a:t>-</a:t>
            </a:r>
            <a:r>
              <a:rPr lang="cs-CZ" dirty="0" err="1" smtClean="0"/>
              <a:t>kostkovany</a:t>
            </a:r>
            <a:r>
              <a:rPr lang="cs-CZ" dirty="0" smtClean="0"/>
              <a:t>-sedy-</a:t>
            </a:r>
            <a:r>
              <a:rPr lang="cs-CZ" dirty="0" err="1" smtClean="0"/>
              <a:t>original.jpg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http://damska-obuv.hledejceny.cz/data/images/507/img_507694.jpeg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http://www.4judo.cz/</a:t>
            </a:r>
            <a:r>
              <a:rPr lang="cs-CZ" dirty="0" err="1" smtClean="0"/>
              <a:t>shop</a:t>
            </a:r>
            <a:r>
              <a:rPr lang="cs-CZ" dirty="0" smtClean="0"/>
              <a:t>/23-</a:t>
            </a:r>
            <a:r>
              <a:rPr lang="cs-CZ" dirty="0" err="1" smtClean="0"/>
              <a:t>category</a:t>
            </a:r>
            <a:r>
              <a:rPr lang="cs-CZ" dirty="0" smtClean="0"/>
              <a:t>/judo-kalhoty.</a:t>
            </a:r>
            <a:r>
              <a:rPr lang="cs-CZ" dirty="0" err="1" smtClean="0"/>
              <a:t>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jenzeny.cz</a:t>
            </a:r>
            <a:r>
              <a:rPr lang="cs-CZ" dirty="0" smtClean="0"/>
              <a:t>/</a:t>
            </a:r>
            <a:r>
              <a:rPr lang="cs-CZ" dirty="0" err="1" smtClean="0"/>
              <a:t>tinymce</a:t>
            </a:r>
            <a:r>
              <a:rPr lang="cs-CZ" dirty="0" smtClean="0"/>
              <a:t>/</a:t>
            </a:r>
            <a:r>
              <a:rPr lang="cs-CZ" dirty="0" err="1" smtClean="0"/>
              <a:t>jscripts</a:t>
            </a:r>
            <a:r>
              <a:rPr lang="cs-CZ" dirty="0" smtClean="0"/>
              <a:t>/</a:t>
            </a:r>
            <a:r>
              <a:rPr lang="cs-CZ" dirty="0" err="1" smtClean="0"/>
              <a:t>tiny</a:t>
            </a:r>
            <a:r>
              <a:rPr lang="cs-CZ" dirty="0" smtClean="0"/>
              <a:t>_</a:t>
            </a:r>
            <a:r>
              <a:rPr lang="cs-CZ" dirty="0" err="1" smtClean="0"/>
              <a:t>mce</a:t>
            </a:r>
            <a:r>
              <a:rPr lang="cs-CZ" dirty="0" smtClean="0"/>
              <a:t>/</a:t>
            </a:r>
            <a:r>
              <a:rPr lang="cs-CZ" dirty="0" err="1" smtClean="0"/>
              <a:t>plugins</a:t>
            </a:r>
            <a:r>
              <a:rPr lang="cs-CZ" dirty="0" smtClean="0"/>
              <a:t>/</a:t>
            </a:r>
            <a:r>
              <a:rPr lang="cs-CZ" dirty="0" err="1" smtClean="0"/>
              <a:t>imagemanager</a:t>
            </a:r>
            <a:r>
              <a:rPr lang="cs-CZ" dirty="0" smtClean="0"/>
              <a:t>/soubory/</a:t>
            </a:r>
            <a:r>
              <a:rPr lang="cs-CZ" dirty="0" err="1" smtClean="0"/>
              <a:t>elle</a:t>
            </a:r>
            <a:r>
              <a:rPr lang="cs-CZ" dirty="0" smtClean="0"/>
              <a:t>-</a:t>
            </a:r>
            <a:r>
              <a:rPr lang="cs-CZ" dirty="0" err="1" smtClean="0"/>
              <a:t>suno</a:t>
            </a:r>
            <a:r>
              <a:rPr lang="cs-CZ" dirty="0" smtClean="0"/>
              <a:t>-</a:t>
            </a:r>
            <a:r>
              <a:rPr lang="cs-CZ" dirty="0" err="1" smtClean="0"/>
              <a:t>yellow</a:t>
            </a:r>
            <a:r>
              <a:rPr lang="cs-CZ" dirty="0" smtClean="0"/>
              <a:t>-lace-</a:t>
            </a:r>
            <a:r>
              <a:rPr lang="cs-CZ" dirty="0" err="1" smtClean="0"/>
              <a:t>dress</a:t>
            </a:r>
            <a:r>
              <a:rPr lang="cs-CZ" dirty="0" smtClean="0"/>
              <a:t>-de-</a:t>
            </a:r>
            <a:r>
              <a:rPr lang="cs-CZ" dirty="0" err="1" smtClean="0"/>
              <a:t>lgn.jpg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http://www.trika-jinak.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shops</a:t>
            </a:r>
            <a:r>
              <a:rPr lang="cs-CZ" dirty="0" smtClean="0"/>
              <a:t>/10248/</a:t>
            </a:r>
            <a:r>
              <a:rPr lang="cs-CZ" dirty="0" err="1" smtClean="0"/>
              <a:t>images</a:t>
            </a:r>
            <a:r>
              <a:rPr lang="cs-CZ" dirty="0" smtClean="0"/>
              <a:t>-</a:t>
            </a:r>
            <a:r>
              <a:rPr lang="cs-CZ" dirty="0" err="1" smtClean="0"/>
              <a:t>goods</a:t>
            </a:r>
            <a:r>
              <a:rPr lang="cs-CZ" dirty="0" smtClean="0"/>
              <a:t>/</a:t>
            </a:r>
            <a:r>
              <a:rPr lang="cs-CZ" dirty="0" err="1" smtClean="0"/>
              <a:t>braco</a:t>
            </a:r>
            <a:r>
              <a:rPr lang="cs-CZ" dirty="0" smtClean="0"/>
              <a:t>_</a:t>
            </a:r>
            <a:r>
              <a:rPr lang="cs-CZ" dirty="0" err="1" smtClean="0"/>
              <a:t>t.jpg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navody</a:t>
            </a:r>
            <a:r>
              <a:rPr lang="cs-CZ" dirty="0" smtClean="0"/>
              <a:t>-online.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</a:t>
            </a:r>
            <a:r>
              <a:rPr lang="cs-CZ" dirty="0" err="1" smtClean="0"/>
              <a:t>product</a:t>
            </a:r>
            <a:r>
              <a:rPr lang="cs-CZ" dirty="0" smtClean="0"/>
              <a:t>_1282046.jpg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trachten</a:t>
            </a:r>
            <a:r>
              <a:rPr lang="cs-CZ" dirty="0" smtClean="0"/>
              <a:t>-</a:t>
            </a:r>
            <a:r>
              <a:rPr lang="cs-CZ" dirty="0" err="1" smtClean="0"/>
              <a:t>fashion.de</a:t>
            </a:r>
            <a:r>
              <a:rPr lang="cs-CZ" dirty="0" smtClean="0"/>
              <a:t>/media/image/</a:t>
            </a:r>
            <a:r>
              <a:rPr lang="cs-CZ" dirty="0" err="1" smtClean="0"/>
              <a:t>thumbnail</a:t>
            </a:r>
            <a:r>
              <a:rPr lang="cs-CZ" dirty="0" smtClean="0"/>
              <a:t>/mini-dirndl-</a:t>
            </a:r>
            <a:r>
              <a:rPr lang="cs-CZ" dirty="0" err="1" smtClean="0"/>
              <a:t>mali</a:t>
            </a:r>
            <a:r>
              <a:rPr lang="cs-CZ" dirty="0" smtClean="0"/>
              <a:t>-</a:t>
            </a:r>
            <a:r>
              <a:rPr lang="cs-CZ" dirty="0" err="1" smtClean="0"/>
              <a:t>spieth</a:t>
            </a:r>
            <a:r>
              <a:rPr lang="cs-CZ" dirty="0" smtClean="0"/>
              <a:t>-0_600x800.jpg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selskabslegeogindslag.dk</a:t>
            </a:r>
            <a:r>
              <a:rPr lang="cs-CZ" dirty="0" smtClean="0"/>
              <a:t>/</a:t>
            </a:r>
            <a:r>
              <a:rPr lang="cs-CZ" dirty="0" err="1" smtClean="0"/>
              <a:t>wp</a:t>
            </a:r>
            <a:r>
              <a:rPr lang="cs-CZ" dirty="0" smtClean="0"/>
              <a:t>-</a:t>
            </a:r>
            <a:r>
              <a:rPr lang="cs-CZ" dirty="0" err="1" smtClean="0"/>
              <a:t>content</a:t>
            </a:r>
            <a:r>
              <a:rPr lang="cs-CZ" dirty="0" smtClean="0"/>
              <a:t>/</a:t>
            </a:r>
            <a:r>
              <a:rPr lang="cs-CZ" dirty="0" err="1" smtClean="0"/>
              <a:t>uploads</a:t>
            </a:r>
            <a:r>
              <a:rPr lang="cs-CZ" dirty="0" smtClean="0"/>
              <a:t>/2012/11/</a:t>
            </a:r>
            <a:r>
              <a:rPr lang="cs-CZ" dirty="0" err="1" smtClean="0"/>
              <a:t>oktoberfest</a:t>
            </a:r>
            <a:r>
              <a:rPr lang="cs-CZ" dirty="0" smtClean="0"/>
              <a:t>_</a:t>
            </a:r>
            <a:r>
              <a:rPr lang="cs-CZ" dirty="0" err="1" smtClean="0"/>
              <a:t>guy</a:t>
            </a:r>
            <a:r>
              <a:rPr lang="cs-CZ" dirty="0" smtClean="0"/>
              <a:t>_</a:t>
            </a:r>
            <a:r>
              <a:rPr lang="cs-CZ" dirty="0" err="1" smtClean="0"/>
              <a:t>adult</a:t>
            </a:r>
            <a:r>
              <a:rPr lang="cs-CZ" dirty="0" smtClean="0"/>
              <a:t>_</a:t>
            </a:r>
            <a:r>
              <a:rPr lang="cs-CZ" dirty="0" err="1" smtClean="0"/>
              <a:t>lederhosen</a:t>
            </a:r>
            <a:r>
              <a:rPr lang="cs-CZ" dirty="0" smtClean="0"/>
              <a:t>_</a:t>
            </a:r>
            <a:r>
              <a:rPr lang="cs-CZ" dirty="0" err="1" smtClean="0"/>
              <a:t>costume</a:t>
            </a:r>
            <a:r>
              <a:rPr lang="cs-CZ" dirty="0" smtClean="0"/>
              <a:t>_plus_ic5035.jpg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http://vektor.</a:t>
            </a:r>
            <a:r>
              <a:rPr lang="cs-CZ" dirty="0" err="1" smtClean="0"/>
              <a:t>pixmac.cz</a:t>
            </a:r>
            <a:r>
              <a:rPr lang="cs-CZ" dirty="0" smtClean="0"/>
              <a:t>/http://</a:t>
            </a:r>
            <a:r>
              <a:rPr lang="cs-CZ" dirty="0" err="1" smtClean="0"/>
              <a:t>thumbs.dreamstime.com</a:t>
            </a:r>
            <a:r>
              <a:rPr lang="cs-CZ" dirty="0" smtClean="0"/>
              <a:t>/</a:t>
            </a:r>
            <a:r>
              <a:rPr lang="cs-CZ" dirty="0" err="1" smtClean="0"/>
              <a:t>thumb</a:t>
            </a:r>
            <a:r>
              <a:rPr lang="cs-CZ" dirty="0" smtClean="0"/>
              <a:t>_28/113111786096T3mn.jpg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dumlatek.cz</a:t>
            </a:r>
            <a:r>
              <a:rPr lang="cs-CZ" dirty="0" smtClean="0"/>
              <a:t>/9118-25210-</a:t>
            </a:r>
            <a:r>
              <a:rPr lang="cs-CZ" dirty="0" err="1" smtClean="0"/>
              <a:t>large</a:t>
            </a:r>
            <a:r>
              <a:rPr lang="cs-CZ" dirty="0" smtClean="0"/>
              <a:t>/</a:t>
            </a:r>
            <a:r>
              <a:rPr lang="cs-CZ" dirty="0" err="1" smtClean="0"/>
              <a:t>praci</a:t>
            </a:r>
            <a:r>
              <a:rPr lang="cs-CZ" dirty="0" smtClean="0"/>
              <a:t>-kord-</a:t>
            </a:r>
            <a:r>
              <a:rPr lang="cs-CZ" dirty="0" err="1" smtClean="0"/>
              <a:t>prouzkovany.jpg</a:t>
            </a:r>
            <a:r>
              <a:rPr lang="cs-CZ" dirty="0" smtClean="0"/>
              <a:t>   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  http://www.</a:t>
            </a:r>
            <a:r>
              <a:rPr lang="cs-CZ" dirty="0" err="1" smtClean="0"/>
              <a:t>dumlatek.cz</a:t>
            </a:r>
            <a:r>
              <a:rPr lang="cs-CZ" dirty="0" smtClean="0"/>
              <a:t>/9809-26939-</a:t>
            </a:r>
            <a:r>
              <a:rPr lang="cs-CZ" dirty="0" err="1" smtClean="0"/>
              <a:t>thickbox</a:t>
            </a:r>
            <a:r>
              <a:rPr lang="cs-CZ" dirty="0" smtClean="0"/>
              <a:t>/uplet-</a:t>
            </a:r>
            <a:r>
              <a:rPr lang="cs-CZ" dirty="0" err="1" smtClean="0"/>
              <a:t>vzorovany.jpg</a:t>
            </a:r>
            <a:endParaRPr lang="cs-CZ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</a:t>
            </a:r>
            <a:r>
              <a:rPr lang="cs-CZ" dirty="0" err="1" smtClean="0"/>
              <a:t>dumlatek.cz</a:t>
            </a:r>
            <a:r>
              <a:rPr lang="cs-CZ" dirty="0" smtClean="0"/>
              <a:t>/9116-25204-</a:t>
            </a:r>
            <a:r>
              <a:rPr lang="cs-CZ" dirty="0" err="1" smtClean="0"/>
              <a:t>large</a:t>
            </a:r>
            <a:r>
              <a:rPr lang="cs-CZ" dirty="0" smtClean="0"/>
              <a:t>/kanafas-</a:t>
            </a:r>
            <a:r>
              <a:rPr lang="cs-CZ" dirty="0" err="1" smtClean="0"/>
              <a:t>kostkovany.jpg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dumlatek.cz</a:t>
            </a:r>
            <a:r>
              <a:rPr lang="cs-CZ" dirty="0" smtClean="0"/>
              <a:t>/9809-26939-</a:t>
            </a:r>
            <a:r>
              <a:rPr lang="cs-CZ" dirty="0" err="1" smtClean="0"/>
              <a:t>thickbox</a:t>
            </a:r>
            <a:r>
              <a:rPr lang="cs-CZ" dirty="0" smtClean="0"/>
              <a:t>/uplet-</a:t>
            </a:r>
            <a:r>
              <a:rPr lang="cs-CZ" dirty="0" err="1" smtClean="0"/>
              <a:t>vzorovany.jpg</a:t>
            </a:r>
            <a:endParaRPr lang="cs-CZ" dirty="0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magicomundo.cz</a:t>
            </a:r>
            <a:r>
              <a:rPr lang="cs-CZ" dirty="0" smtClean="0"/>
              <a:t>/user/</a:t>
            </a:r>
            <a:r>
              <a:rPr lang="cs-CZ" dirty="0" err="1" smtClean="0"/>
              <a:t>shop</a:t>
            </a:r>
            <a:r>
              <a:rPr lang="cs-CZ" dirty="0" smtClean="0"/>
              <a:t>/</a:t>
            </a:r>
            <a:r>
              <a:rPr lang="cs-CZ" dirty="0" err="1" smtClean="0"/>
              <a:t>orig</a:t>
            </a:r>
            <a:r>
              <a:rPr lang="cs-CZ" dirty="0" smtClean="0"/>
              <a:t>_</a:t>
            </a:r>
            <a:r>
              <a:rPr lang="cs-CZ" dirty="0" err="1" smtClean="0"/>
              <a:t>small</a:t>
            </a:r>
            <a:r>
              <a:rPr lang="cs-CZ" dirty="0" smtClean="0"/>
              <a:t>/657(1).</a:t>
            </a:r>
            <a:r>
              <a:rPr lang="cs-CZ" dirty="0" err="1" smtClean="0"/>
              <a:t>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http://hitomat.cz/image/cache/data/020713/78-300x300.jpg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brandit.cz</a:t>
            </a:r>
            <a:r>
              <a:rPr lang="cs-CZ" dirty="0" smtClean="0"/>
              <a:t>/galerie/1_224/</a:t>
            </a:r>
            <a:r>
              <a:rPr lang="cs-CZ" dirty="0" err="1" smtClean="0"/>
              <a:t>kabat</a:t>
            </a:r>
            <a:r>
              <a:rPr lang="cs-CZ" dirty="0" smtClean="0"/>
              <a:t>-</a:t>
            </a:r>
            <a:r>
              <a:rPr lang="cs-CZ" dirty="0" err="1" smtClean="0"/>
              <a:t>brandit</a:t>
            </a:r>
            <a:r>
              <a:rPr lang="cs-CZ" dirty="0" smtClean="0"/>
              <a:t>-</a:t>
            </a:r>
            <a:r>
              <a:rPr lang="cs-CZ" dirty="0" err="1" smtClean="0"/>
              <a:t>rockaway</a:t>
            </a:r>
            <a:r>
              <a:rPr lang="cs-CZ" dirty="0" smtClean="0"/>
              <a:t>-</a:t>
            </a:r>
            <a:r>
              <a:rPr lang="cs-CZ" dirty="0" err="1" smtClean="0"/>
              <a:t>coat</a:t>
            </a:r>
            <a:r>
              <a:rPr lang="cs-CZ" dirty="0" smtClean="0"/>
              <a:t>-</a:t>
            </a:r>
            <a:r>
              <a:rPr lang="cs-CZ" dirty="0" err="1" smtClean="0"/>
              <a:t>kostkovany</a:t>
            </a:r>
            <a:r>
              <a:rPr lang="cs-CZ" dirty="0" smtClean="0"/>
              <a:t>-sedy-</a:t>
            </a:r>
            <a:r>
              <a:rPr lang="cs-CZ" dirty="0" err="1" smtClean="0"/>
              <a:t>original.jpg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http://damska-obuv.hledejceny.cz/data/images/507/img_507694.jpeg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http://www.4judo.cz/</a:t>
            </a:r>
            <a:r>
              <a:rPr lang="cs-CZ" dirty="0" err="1" smtClean="0"/>
              <a:t>shop</a:t>
            </a:r>
            <a:r>
              <a:rPr lang="cs-CZ" dirty="0" smtClean="0"/>
              <a:t>/23-</a:t>
            </a:r>
            <a:r>
              <a:rPr lang="cs-CZ" dirty="0" err="1" smtClean="0"/>
              <a:t>category</a:t>
            </a:r>
            <a:r>
              <a:rPr lang="cs-CZ" dirty="0" smtClean="0"/>
              <a:t>/judo-kalhoty.</a:t>
            </a:r>
            <a:r>
              <a:rPr lang="cs-CZ" dirty="0" err="1" smtClean="0"/>
              <a:t>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jenzeny.cz</a:t>
            </a:r>
            <a:r>
              <a:rPr lang="cs-CZ" dirty="0" smtClean="0"/>
              <a:t>/</a:t>
            </a:r>
            <a:r>
              <a:rPr lang="cs-CZ" dirty="0" err="1" smtClean="0"/>
              <a:t>tinymce</a:t>
            </a:r>
            <a:r>
              <a:rPr lang="cs-CZ" dirty="0" smtClean="0"/>
              <a:t>/</a:t>
            </a:r>
            <a:r>
              <a:rPr lang="cs-CZ" dirty="0" err="1" smtClean="0"/>
              <a:t>jscripts</a:t>
            </a:r>
            <a:r>
              <a:rPr lang="cs-CZ" dirty="0" smtClean="0"/>
              <a:t>/</a:t>
            </a:r>
            <a:r>
              <a:rPr lang="cs-CZ" dirty="0" err="1" smtClean="0"/>
              <a:t>tiny</a:t>
            </a:r>
            <a:r>
              <a:rPr lang="cs-CZ" dirty="0" smtClean="0"/>
              <a:t>_</a:t>
            </a:r>
            <a:r>
              <a:rPr lang="cs-CZ" dirty="0" err="1" smtClean="0"/>
              <a:t>mce</a:t>
            </a:r>
            <a:r>
              <a:rPr lang="cs-CZ" dirty="0" smtClean="0"/>
              <a:t>/</a:t>
            </a:r>
            <a:r>
              <a:rPr lang="cs-CZ" dirty="0" err="1" smtClean="0"/>
              <a:t>plugins</a:t>
            </a:r>
            <a:r>
              <a:rPr lang="cs-CZ" dirty="0" smtClean="0"/>
              <a:t>/</a:t>
            </a:r>
            <a:r>
              <a:rPr lang="cs-CZ" dirty="0" err="1" smtClean="0"/>
              <a:t>imagemanager</a:t>
            </a:r>
            <a:r>
              <a:rPr lang="cs-CZ" dirty="0" smtClean="0"/>
              <a:t>/soubory/</a:t>
            </a:r>
            <a:r>
              <a:rPr lang="cs-CZ" dirty="0" err="1" smtClean="0"/>
              <a:t>elle</a:t>
            </a:r>
            <a:r>
              <a:rPr lang="cs-CZ" dirty="0" smtClean="0"/>
              <a:t>-</a:t>
            </a:r>
            <a:r>
              <a:rPr lang="cs-CZ" dirty="0" err="1" smtClean="0"/>
              <a:t>suno</a:t>
            </a:r>
            <a:r>
              <a:rPr lang="cs-CZ" dirty="0" smtClean="0"/>
              <a:t>-</a:t>
            </a:r>
            <a:r>
              <a:rPr lang="cs-CZ" dirty="0" err="1" smtClean="0"/>
              <a:t>yellow</a:t>
            </a:r>
            <a:r>
              <a:rPr lang="cs-CZ" dirty="0" smtClean="0"/>
              <a:t>-lace-</a:t>
            </a:r>
            <a:r>
              <a:rPr lang="cs-CZ" dirty="0" err="1" smtClean="0"/>
              <a:t>dress</a:t>
            </a:r>
            <a:r>
              <a:rPr lang="cs-CZ" dirty="0" smtClean="0"/>
              <a:t>-de-</a:t>
            </a:r>
            <a:r>
              <a:rPr lang="cs-CZ" dirty="0" err="1" smtClean="0"/>
              <a:t>lgn.jpg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http://www.trika-jinak.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shops</a:t>
            </a:r>
            <a:r>
              <a:rPr lang="cs-CZ" dirty="0" smtClean="0"/>
              <a:t>/10248/</a:t>
            </a:r>
            <a:r>
              <a:rPr lang="cs-CZ" dirty="0" err="1" smtClean="0"/>
              <a:t>images</a:t>
            </a:r>
            <a:r>
              <a:rPr lang="cs-CZ" dirty="0" smtClean="0"/>
              <a:t>-</a:t>
            </a:r>
            <a:r>
              <a:rPr lang="cs-CZ" dirty="0" err="1" smtClean="0"/>
              <a:t>goods</a:t>
            </a:r>
            <a:r>
              <a:rPr lang="cs-CZ" dirty="0" smtClean="0"/>
              <a:t>/</a:t>
            </a:r>
            <a:r>
              <a:rPr lang="cs-CZ" dirty="0" err="1" smtClean="0"/>
              <a:t>braco</a:t>
            </a:r>
            <a:r>
              <a:rPr lang="cs-CZ" dirty="0" smtClean="0"/>
              <a:t>_</a:t>
            </a:r>
            <a:r>
              <a:rPr lang="cs-CZ" dirty="0" err="1" smtClean="0"/>
              <a:t>t.jpg</a:t>
            </a: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navody</a:t>
            </a:r>
            <a:r>
              <a:rPr lang="cs-CZ" dirty="0" smtClean="0"/>
              <a:t>-online.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</a:t>
            </a:r>
            <a:r>
              <a:rPr lang="cs-CZ" dirty="0" err="1" smtClean="0"/>
              <a:t>product</a:t>
            </a:r>
            <a:r>
              <a:rPr lang="cs-CZ" dirty="0" smtClean="0"/>
              <a:t>_1282046.jpg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trachten</a:t>
            </a:r>
            <a:r>
              <a:rPr lang="cs-CZ" dirty="0" smtClean="0"/>
              <a:t>-</a:t>
            </a:r>
            <a:r>
              <a:rPr lang="cs-CZ" dirty="0" err="1" smtClean="0"/>
              <a:t>fashion.de</a:t>
            </a:r>
            <a:r>
              <a:rPr lang="cs-CZ" dirty="0" smtClean="0"/>
              <a:t>/media/image/</a:t>
            </a:r>
            <a:r>
              <a:rPr lang="cs-CZ" dirty="0" err="1" smtClean="0"/>
              <a:t>thumbnail</a:t>
            </a:r>
            <a:r>
              <a:rPr lang="cs-CZ" dirty="0" smtClean="0"/>
              <a:t>/mini-dirndl-</a:t>
            </a:r>
            <a:r>
              <a:rPr lang="cs-CZ" dirty="0" err="1" smtClean="0"/>
              <a:t>mali</a:t>
            </a:r>
            <a:r>
              <a:rPr lang="cs-CZ" dirty="0" smtClean="0"/>
              <a:t>-</a:t>
            </a:r>
            <a:r>
              <a:rPr lang="cs-CZ" dirty="0" err="1" smtClean="0"/>
              <a:t>spieth</a:t>
            </a:r>
            <a:r>
              <a:rPr lang="cs-CZ" dirty="0" smtClean="0"/>
              <a:t>-0_600x800.jpg</a:t>
            </a:r>
          </a:p>
          <a:p>
            <a:pPr>
              <a:spcBef>
                <a:spcPct val="0"/>
              </a:spcBef>
            </a:pPr>
            <a:r>
              <a:rPr lang="cs-CZ" dirty="0" smtClean="0"/>
              <a:t>http://www.</a:t>
            </a:r>
            <a:r>
              <a:rPr lang="cs-CZ" dirty="0" err="1" smtClean="0"/>
              <a:t>selskabslegeogindslag.dk</a:t>
            </a:r>
            <a:r>
              <a:rPr lang="cs-CZ" dirty="0" smtClean="0"/>
              <a:t>/</a:t>
            </a:r>
            <a:r>
              <a:rPr lang="cs-CZ" dirty="0" err="1" smtClean="0"/>
              <a:t>wp</a:t>
            </a:r>
            <a:r>
              <a:rPr lang="cs-CZ" dirty="0" smtClean="0"/>
              <a:t>-</a:t>
            </a:r>
            <a:r>
              <a:rPr lang="cs-CZ" dirty="0" err="1" smtClean="0"/>
              <a:t>content</a:t>
            </a:r>
            <a:r>
              <a:rPr lang="cs-CZ" dirty="0" smtClean="0"/>
              <a:t>/</a:t>
            </a:r>
            <a:r>
              <a:rPr lang="cs-CZ" dirty="0" err="1" smtClean="0"/>
              <a:t>uploads</a:t>
            </a:r>
            <a:r>
              <a:rPr lang="cs-CZ" dirty="0" smtClean="0"/>
              <a:t>/2012/11/</a:t>
            </a:r>
            <a:r>
              <a:rPr lang="cs-CZ" dirty="0" err="1" smtClean="0"/>
              <a:t>oktoberfest</a:t>
            </a:r>
            <a:r>
              <a:rPr lang="cs-CZ" dirty="0" smtClean="0"/>
              <a:t>_</a:t>
            </a:r>
            <a:r>
              <a:rPr lang="cs-CZ" dirty="0" err="1" smtClean="0"/>
              <a:t>guy</a:t>
            </a:r>
            <a:r>
              <a:rPr lang="cs-CZ" dirty="0" smtClean="0"/>
              <a:t>_</a:t>
            </a:r>
            <a:r>
              <a:rPr lang="cs-CZ" dirty="0" err="1" smtClean="0"/>
              <a:t>adult</a:t>
            </a:r>
            <a:r>
              <a:rPr lang="cs-CZ" dirty="0" smtClean="0"/>
              <a:t>_</a:t>
            </a:r>
            <a:r>
              <a:rPr lang="cs-CZ" dirty="0" err="1" smtClean="0"/>
              <a:t>lederhosen</a:t>
            </a:r>
            <a:r>
              <a:rPr lang="cs-CZ" dirty="0" smtClean="0"/>
              <a:t>_</a:t>
            </a:r>
            <a:r>
              <a:rPr lang="cs-CZ" dirty="0" err="1" smtClean="0"/>
              <a:t>costume</a:t>
            </a:r>
            <a:r>
              <a:rPr lang="cs-CZ" dirty="0" smtClean="0"/>
              <a:t>_plus_ic5035.jpg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536849-5C2F-4B81-9F6B-E71E16F66F1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2E02B1-11E2-42D8-BC98-943A2D3A72D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2E02B1-11E2-42D8-BC98-943A2D3A72D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2E02B1-11E2-42D8-BC98-943A2D3A72DA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AD88F-E7B6-461C-BB04-9D3BE1E3CB9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29B0B-577B-46D5-9D85-914A9B8604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5BEB6-F829-434F-8BAF-17A53D7EE9F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C2C8C-0019-4B85-A5DA-CE097E1459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B5A5B-27AC-4C47-A8A9-68381F8EA826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50C0A-6833-47C7-AE02-3C5AA15B78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CD7BE-A809-4444-AED5-3DB767421509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345EF-36F8-4388-A2C8-A3484E4011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4C701-FCF6-4B0D-9207-2A75D153C21E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E95EF-04E7-4BE4-9259-A3D467D68F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1C06A-EDDA-463E-ABA5-0049DBFDE209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2E14E-559E-4B58-AABC-545F3122EA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9B909-0C8F-47C5-99B2-E609DBF323C1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0123B-6A2F-426F-A11C-34BF465BD1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FD8FD-41A1-422A-9DAA-B4915FA5EE6E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1B263-1DD3-4A74-8755-E540A22567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2ACBE-F4FC-46BB-88A1-84BB173CF78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D50A-97AB-4161-8939-377819147B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216FD-2246-41A7-8F13-50451DBFC23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631B2-8AB8-4266-9949-75739829E1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5A03F-F867-49DB-998C-7376EC540408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DBBA6-A560-4042-B229-37BBA62A9B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EB284031-B758-49D8-911A-6B552FB79107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F8EAF8F6-1FE5-40F0-9DE9-91DCB8E7B2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hitomat.cz/image/cache/data/020713/78-300x300.jpg" TargetMode="External"/><Relationship Id="rId3" Type="http://schemas.openxmlformats.org/officeDocument/2006/relationships/hyperlink" Target="http://www.dumlatek.cz/9118-25210-large/praci-kord-prouzkovany.jpg" TargetMode="External"/><Relationship Id="rId7" Type="http://schemas.openxmlformats.org/officeDocument/2006/relationships/hyperlink" Target="http://www.magicomundo.cz/user/shop/orig_small/657(1)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hops.fabfab.net/images/medium/37_4752_11.jpg" TargetMode="External"/><Relationship Id="rId5" Type="http://schemas.openxmlformats.org/officeDocument/2006/relationships/hyperlink" Target="http://www.dumlatek.cz/9116-25204-large/kanafas-kostkovany.jpg" TargetMode="External"/><Relationship Id="rId4" Type="http://schemas.openxmlformats.org/officeDocument/2006/relationships/hyperlink" Target="http://www.dumlatek.cz/9809-26939-thickbox/uplet-vzorovany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andit.cz/galerie/1_224/kabat-brandit-rockaway-coat-kostkovany-sedy-original.jp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jenzeny.cz/tinymce/jscripts/tiny_mce/plugins/imagemanager/soubory/elle-suno-yellow-lace-dress-de-lgn.jpg" TargetMode="External"/><Relationship Id="rId5" Type="http://schemas.openxmlformats.org/officeDocument/2006/relationships/hyperlink" Target="http://www.4judo.cz/shop/23-category/judo-kalhoty.jpg" TargetMode="External"/><Relationship Id="rId4" Type="http://schemas.openxmlformats.org/officeDocument/2006/relationships/hyperlink" Target="http://damska-obuv.hledejceny.cz/data/images/507/img_507694.jpe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vody-online.cz/pictures/product_1282046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lskabslegeogindslag.dk/wp-content/uploads/2012/11/oktoberfest_guy_adult_lederhosen_costume_plus_ic5035.jpg" TargetMode="External"/><Relationship Id="rId4" Type="http://schemas.openxmlformats.org/officeDocument/2006/relationships/hyperlink" Target="http://www.trachten-fashion.de/media/image/thumbnail/mini-dirndl-mali-spieth-0_600x80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VY_32_INOVACE_09B_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Oblékání II. adjektiva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My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a svět kolem nás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17.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7. 2013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pro žáky 2. ročníků gymnázia, kteří mají německý jazyk jako druhý jazyk. Obsahem je slovní zásoba k tématu Oblečení  spojená s přídavným jménem v přísudku a především v přívlastku. 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Časová dotace je jedna vyučovací hodina.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obsahuje  slovní zásobu k tématu oblečení, rozšiřuje slovní zásobu o přívlastky. Rovněž je zde použito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prvku z reálií v oblasti oblékání. Jednotlivé části jsou koncipovány tak, aby se žák aktivně zapojoval do výuky, pomocí fixu nebo digitálního pera řeší postupně úkoly, spojené s osvojováním a procvičování si nové  látky.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Cvičení  jsou zaměřena rovněž na komunikativní stránku jazyka.  Jednotlivé úkoly jsou pojaty tak, aby práce v hodině byla různorodá a žák střídal aktivity.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Všechna cvičení jsou doplněna správným popř. alternativním řešením.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Cíl – žáci si osvojí nové znalostí slovní zásoby z oblasti Oblékání, procvičí si gramatickou kapitolu  přídavného jména v přísudku a v přívlastku. Během vyučovací hodiny se střídají různé aktivity – přes doplňování  správných tvarů po popis obrázku. Žák se aktivně účastní výuky po celou vyučovací hodinu.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Žáci si tímto materiálem procvičují především jazykovou kompetenci. Rovněž je uplatněn prvek z reálií německy mluvících zemí.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pro interaktivní výuku.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827584" y="1412776"/>
            <a:ext cx="1368152" cy="360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539552" y="548680"/>
            <a:ext cx="195034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Hose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556792"/>
            <a:ext cx="137890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r</a:t>
            </a:r>
            <a:r>
              <a:rPr lang="cs-CZ" sz="1400" dirty="0" smtClean="0">
                <a:solidFill>
                  <a:schemeClr val="bg1"/>
                </a:solidFill>
              </a:rPr>
              <a:t>ot</a:t>
            </a: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schwarz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weiß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gelb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rün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b</a:t>
            </a:r>
            <a:r>
              <a:rPr lang="cs-CZ" sz="1400" dirty="0" smtClean="0">
                <a:solidFill>
                  <a:schemeClr val="bg1"/>
                </a:solidFill>
              </a:rPr>
              <a:t>raun</a:t>
            </a: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grau</a:t>
            </a:r>
            <a:r>
              <a:rPr lang="cs-CZ" sz="1400" dirty="0">
                <a:solidFill>
                  <a:schemeClr val="bg1"/>
                </a:solidFill>
              </a:rPr>
              <a:t> 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r</a:t>
            </a:r>
            <a:r>
              <a:rPr lang="cs-CZ" sz="1400" dirty="0" smtClean="0">
                <a:solidFill>
                  <a:schemeClr val="bg1"/>
                </a:solidFill>
              </a:rPr>
              <a:t>osa</a:t>
            </a: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b</a:t>
            </a:r>
            <a:r>
              <a:rPr lang="cs-CZ" sz="1400" dirty="0" err="1" smtClean="0">
                <a:solidFill>
                  <a:schemeClr val="bg1"/>
                </a:solidFill>
              </a:rPr>
              <a:t>lau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beige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o</a:t>
            </a:r>
            <a:r>
              <a:rPr lang="cs-CZ" sz="1400" dirty="0" err="1" smtClean="0">
                <a:solidFill>
                  <a:schemeClr val="bg1"/>
                </a:solidFill>
              </a:rPr>
              <a:t>range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emustert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epunktet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estreift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kariert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1270" name="Picture 6" descr="http://www.dumlatek.cz/9118-25210-large/praci-kord-prouzkova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501008"/>
            <a:ext cx="1080120" cy="1080120"/>
          </a:xfrm>
          <a:prstGeom prst="rect">
            <a:avLst/>
          </a:prstGeom>
          <a:noFill/>
        </p:spPr>
      </p:pic>
      <p:pic>
        <p:nvPicPr>
          <p:cNvPr id="11272" name="Picture 8" descr="http://www.dumlatek.cz/9809-26939-thickbox/uplet-vzorova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573016"/>
            <a:ext cx="962472" cy="962472"/>
          </a:xfrm>
          <a:prstGeom prst="rect">
            <a:avLst/>
          </a:prstGeom>
          <a:noFill/>
        </p:spPr>
      </p:pic>
      <p:pic>
        <p:nvPicPr>
          <p:cNvPr id="11274" name="Picture 10" descr="http://www.dumlatek.cz/9116-25204-large/kanafas-kostkova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132856"/>
            <a:ext cx="1085106" cy="108510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004048" y="11247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9" name="Obdélník se zakulaceným příčným rohem 18"/>
          <p:cNvSpPr/>
          <p:nvPr/>
        </p:nvSpPr>
        <p:spPr>
          <a:xfrm>
            <a:off x="2771800" y="692696"/>
            <a:ext cx="914400" cy="914400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se zakulaceným příčným rohem 19"/>
          <p:cNvSpPr/>
          <p:nvPr/>
        </p:nvSpPr>
        <p:spPr>
          <a:xfrm>
            <a:off x="2699792" y="2348880"/>
            <a:ext cx="914400" cy="914400"/>
          </a:xfrm>
          <a:prstGeom prst="round2Diag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se zakulaceným příčným rohem 20"/>
          <p:cNvSpPr/>
          <p:nvPr/>
        </p:nvSpPr>
        <p:spPr>
          <a:xfrm>
            <a:off x="2699792" y="3861048"/>
            <a:ext cx="914400" cy="914400"/>
          </a:xfrm>
          <a:prstGeom prst="round2Diag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se zakulaceným příčným rohem 21"/>
          <p:cNvSpPr/>
          <p:nvPr/>
        </p:nvSpPr>
        <p:spPr>
          <a:xfrm>
            <a:off x="4644008" y="692696"/>
            <a:ext cx="914400" cy="914400"/>
          </a:xfrm>
          <a:prstGeom prst="round2DiagRect">
            <a:avLst/>
          </a:prstGeom>
          <a:solidFill>
            <a:srgbClr val="EF95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se zakulaceným příčným rohem 22"/>
          <p:cNvSpPr/>
          <p:nvPr/>
        </p:nvSpPr>
        <p:spPr>
          <a:xfrm>
            <a:off x="7812360" y="5373216"/>
            <a:ext cx="914400" cy="914400"/>
          </a:xfrm>
          <a:prstGeom prst="round2DiagRect">
            <a:avLst/>
          </a:prstGeom>
          <a:solidFill>
            <a:srgbClr val="FDCB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se zakulaceným příčným rohem 23"/>
          <p:cNvSpPr/>
          <p:nvPr/>
        </p:nvSpPr>
        <p:spPr>
          <a:xfrm>
            <a:off x="6300192" y="764704"/>
            <a:ext cx="914400" cy="914400"/>
          </a:xfrm>
          <a:prstGeom prst="round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se zakulaceným příčným rohem 24"/>
          <p:cNvSpPr/>
          <p:nvPr/>
        </p:nvSpPr>
        <p:spPr>
          <a:xfrm>
            <a:off x="2699792" y="5445224"/>
            <a:ext cx="914400" cy="914400"/>
          </a:xfrm>
          <a:prstGeom prst="round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se zakulaceným příčným rohem 25"/>
          <p:cNvSpPr/>
          <p:nvPr/>
        </p:nvSpPr>
        <p:spPr>
          <a:xfrm>
            <a:off x="4572000" y="5373216"/>
            <a:ext cx="914400" cy="914400"/>
          </a:xfrm>
          <a:prstGeom prst="round2Diag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se zakulaceným příčným rohem 26"/>
          <p:cNvSpPr/>
          <p:nvPr/>
        </p:nvSpPr>
        <p:spPr>
          <a:xfrm>
            <a:off x="7812360" y="836712"/>
            <a:ext cx="914400" cy="914400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se zakulaceným příčným rohem 27"/>
          <p:cNvSpPr/>
          <p:nvPr/>
        </p:nvSpPr>
        <p:spPr>
          <a:xfrm>
            <a:off x="6372200" y="5373216"/>
            <a:ext cx="914400" cy="914400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se zakulaceným příčným rohem 28"/>
          <p:cNvSpPr/>
          <p:nvPr/>
        </p:nvSpPr>
        <p:spPr>
          <a:xfrm>
            <a:off x="7884368" y="2564904"/>
            <a:ext cx="914400" cy="914400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923928" y="2276872"/>
            <a:ext cx="876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851920" y="39330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164288" y="2204864"/>
            <a:ext cx="516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64288" y="37170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28674" name="Picture 2" descr="http://shops.fabfab.net/images/medium/37_4752_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132856"/>
            <a:ext cx="1057300" cy="1057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624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Wir</a:t>
            </a:r>
            <a:r>
              <a:rPr lang="cs-CZ" dirty="0" smtClean="0"/>
              <a:t>  </a:t>
            </a:r>
            <a:r>
              <a:rPr lang="cs-CZ" dirty="0" err="1" smtClean="0"/>
              <a:t>packen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Koffer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.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geben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in den </a:t>
            </a:r>
            <a:r>
              <a:rPr lang="cs-CZ" dirty="0" err="1" smtClean="0"/>
              <a:t>Koffer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5601" name="Picture 1" descr="C:\Users\Máma\AppData\Local\Microsoft\Windows\Temporary Internet Files\Content.IE5\EEGG801D\MC9003898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908720"/>
            <a:ext cx="1800225" cy="1690688"/>
          </a:xfrm>
          <a:prstGeom prst="rect">
            <a:avLst/>
          </a:prstGeom>
          <a:noFill/>
        </p:spPr>
      </p:pic>
      <p:pic>
        <p:nvPicPr>
          <p:cNvPr id="25603" name="Picture 3" descr="http://www.magicomundo.cz/user/shop/orig_small/657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9" y="1934834"/>
            <a:ext cx="936104" cy="70207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14847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5</a:t>
            </a:r>
          </a:p>
        </p:txBody>
      </p:sp>
      <p:pic>
        <p:nvPicPr>
          <p:cNvPr id="25605" name="Picture 5" descr="http://hitomat.cz/image/cache/data/020713/78-300x3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996952"/>
            <a:ext cx="1584176" cy="158417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483768" y="31409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6</a:t>
            </a:r>
          </a:p>
        </p:txBody>
      </p:sp>
      <p:pic>
        <p:nvPicPr>
          <p:cNvPr id="25607" name="Picture 7" descr="http://www.brandit.cz/galerie/1_224/kabat-brandit-rockaway-coat-kostkovany-sedy-origin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555776" y="4293096"/>
            <a:ext cx="1475028" cy="230988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139952" y="45091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25609" name="Picture 9" descr="http://damska-obuv.hledejceny.cz/data/images/507/img_507694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581128"/>
            <a:ext cx="1326035" cy="973237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452320" y="436510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25611" name="Picture 11" descr="http://www.4judo.cz/shop/23-category/judo-kalhot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2204864"/>
            <a:ext cx="2822195" cy="1693317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707904" y="19168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25613" name="Picture 13" descr="http://www.jenzeny.cz/tinymce/jscripts/tiny_mce/plugins/imagemanager/soubory/elle-suno-yellow-lace-dress-de-lg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4293096"/>
            <a:ext cx="1490514" cy="2235771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6372200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pic>
        <p:nvPicPr>
          <p:cNvPr id="25615" name="Picture 15" descr="http://www.trika-jinak.cz/shops/10248/images-goods/braco_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5013176"/>
            <a:ext cx="1296144" cy="1443950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1619672" y="515719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25617" name="Picture 17" descr="http://www.navody-online.cz/pictures/product_128204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2708920"/>
            <a:ext cx="1224136" cy="1224136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8172400" y="328498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76256" y="5949280"/>
            <a:ext cx="2212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endParaRPr lang="cs-CZ" dirty="0" smtClean="0"/>
          </a:p>
          <a:p>
            <a:r>
              <a:rPr lang="cs-CZ" dirty="0" err="1" smtClean="0"/>
              <a:t>Koffer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4283968" y="980728"/>
            <a:ext cx="1656184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79512" y="5157192"/>
            <a:ext cx="468052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554" name="Picture 2" descr="http://www.trachten-fashion.de/media/image/thumbnail/mini-dirndl-mali-spieth-0_60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772816"/>
            <a:ext cx="2376264" cy="3168352"/>
          </a:xfrm>
          <a:prstGeom prst="rect">
            <a:avLst/>
          </a:prstGeom>
          <a:noFill/>
        </p:spPr>
      </p:pic>
      <p:pic>
        <p:nvPicPr>
          <p:cNvPr id="23556" name="Picture 4" descr="http://www.selskabslegeogindslag.dk/wp-content/uploads/2012/11/oktoberfest_guy_adult_lederhosen_costume_plus_ic50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836712"/>
            <a:ext cx="2493471" cy="560221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3568" y="548680"/>
            <a:ext cx="3549561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typisch</a:t>
            </a:r>
            <a:r>
              <a:rPr lang="cs-CZ" dirty="0" smtClean="0"/>
              <a:t> </a:t>
            </a:r>
            <a:r>
              <a:rPr lang="cs-CZ" dirty="0" err="1" smtClean="0"/>
              <a:t>deutsch</a:t>
            </a:r>
            <a:r>
              <a:rPr lang="cs-CZ" dirty="0" smtClean="0"/>
              <a:t>. </a:t>
            </a:r>
          </a:p>
          <a:p>
            <a:endParaRPr lang="cs-CZ" sz="1400" dirty="0"/>
          </a:p>
          <a:p>
            <a:r>
              <a:rPr lang="cs-CZ" sz="1400" dirty="0" err="1" smtClean="0"/>
              <a:t>Beschreibe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zwei</a:t>
            </a:r>
            <a:r>
              <a:rPr lang="cs-CZ" sz="1400" dirty="0" smtClean="0"/>
              <a:t> </a:t>
            </a:r>
            <a:r>
              <a:rPr lang="cs-CZ" sz="1400" dirty="0" err="1" smtClean="0"/>
              <a:t>Personen</a:t>
            </a:r>
            <a:r>
              <a:rPr lang="cs-CZ" sz="1400" dirty="0" smtClean="0"/>
              <a:t>. 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229200"/>
            <a:ext cx="3664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das</a:t>
            </a:r>
            <a:r>
              <a:rPr lang="cs-CZ" sz="1400" dirty="0" smtClean="0">
                <a:solidFill>
                  <a:schemeClr val="bg1"/>
                </a:solidFill>
              </a:rPr>
              <a:t> Dirndl, der Rock,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Schürze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Bluse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Schleife</a:t>
            </a:r>
            <a:r>
              <a:rPr lang="cs-CZ" sz="1400" dirty="0" smtClean="0">
                <a:solidFill>
                  <a:schemeClr val="bg1"/>
                </a:solidFill>
              </a:rPr>
              <a:t>, der </a:t>
            </a:r>
            <a:r>
              <a:rPr lang="cs-CZ" sz="1400" dirty="0" err="1" smtClean="0">
                <a:solidFill>
                  <a:schemeClr val="bg1"/>
                </a:solidFill>
              </a:rPr>
              <a:t>Oberteil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184482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40152" y="47667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1196752"/>
            <a:ext cx="18380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Lederhose</a:t>
            </a:r>
            <a:endParaRPr lang="cs-CZ" sz="1400" dirty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as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Hemd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d</a:t>
            </a:r>
            <a:r>
              <a:rPr lang="cs-CZ" sz="1400" dirty="0" smtClean="0">
                <a:solidFill>
                  <a:schemeClr val="bg1"/>
                </a:solidFill>
              </a:rPr>
              <a:t>er </a:t>
            </a:r>
            <a:r>
              <a:rPr lang="cs-CZ" sz="1400" dirty="0" err="1" smtClean="0">
                <a:solidFill>
                  <a:schemeClr val="bg1"/>
                </a:solidFill>
              </a:rPr>
              <a:t>Hut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der </a:t>
            </a:r>
            <a:r>
              <a:rPr lang="cs-CZ" sz="1400" dirty="0" err="1" smtClean="0">
                <a:solidFill>
                  <a:schemeClr val="bg1"/>
                </a:solidFill>
              </a:rPr>
              <a:t>Hosenträger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Kniestrümpfe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Schuhe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797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Zu</a:t>
            </a:r>
            <a:r>
              <a:rPr lang="cs-CZ" dirty="0" smtClean="0"/>
              <a:t> jedem </a:t>
            </a:r>
            <a:r>
              <a:rPr lang="cs-CZ" dirty="0" err="1" smtClean="0"/>
              <a:t>Buchstabe</a:t>
            </a:r>
            <a:r>
              <a:rPr lang="cs-CZ" dirty="0" smtClean="0"/>
              <a:t>  </a:t>
            </a:r>
            <a:r>
              <a:rPr lang="cs-CZ" dirty="0" err="1" smtClean="0"/>
              <a:t>schreibe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Adjektiv, </a:t>
            </a: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Klamotten</a:t>
            </a:r>
            <a:r>
              <a:rPr lang="cs-CZ" dirty="0" smtClean="0"/>
              <a:t> </a:t>
            </a:r>
            <a:r>
              <a:rPr lang="cs-CZ" dirty="0" err="1" smtClean="0"/>
              <a:t>sein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. </a:t>
            </a: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24000" y="1397000"/>
          <a:ext cx="6288363" cy="52003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8707"/>
                <a:gridCol w="698707"/>
                <a:gridCol w="698707"/>
                <a:gridCol w="698707"/>
                <a:gridCol w="698707"/>
                <a:gridCol w="698707"/>
                <a:gridCol w="698707"/>
                <a:gridCol w="698707"/>
                <a:gridCol w="698707"/>
              </a:tblGrid>
              <a:tr h="3714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827584" y="1484784"/>
            <a:ext cx="5256584" cy="28803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27584" y="692696"/>
            <a:ext cx="1224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Antworte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494686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err="1" smtClean="0">
                <a:solidFill>
                  <a:schemeClr val="bg1"/>
                </a:solidFill>
              </a:rPr>
              <a:t>Was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für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cs-CZ" dirty="0" err="1" smtClean="0">
                <a:solidFill>
                  <a:schemeClr val="bg1"/>
                </a:solidFill>
              </a:rPr>
              <a:t>Farben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passen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zu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dir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für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Farben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sind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jetzt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modern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Wann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ziehst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dich</a:t>
            </a:r>
            <a:r>
              <a:rPr lang="cs-CZ" dirty="0" smtClean="0">
                <a:solidFill>
                  <a:schemeClr val="bg1"/>
                </a:solidFill>
              </a:rPr>
              <a:t> elegant </a:t>
            </a:r>
            <a:r>
              <a:rPr lang="cs-CZ" dirty="0" err="1" smtClean="0">
                <a:solidFill>
                  <a:schemeClr val="bg1"/>
                </a:solidFill>
              </a:rPr>
              <a:t>an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Wann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ziehst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dich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sportlich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an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hast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heute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an</a:t>
            </a:r>
            <a:r>
              <a:rPr lang="cs-CZ" dirty="0" smtClean="0">
                <a:solidFill>
                  <a:schemeClr val="bg1"/>
                </a:solidFill>
              </a:rPr>
              <a:t>? </a:t>
            </a:r>
            <a:r>
              <a:rPr lang="cs-CZ" dirty="0" err="1" smtClean="0">
                <a:solidFill>
                  <a:schemeClr val="bg1"/>
                </a:solidFill>
              </a:rPr>
              <a:t>Mit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Adjektiven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.</a:t>
            </a:r>
          </a:p>
          <a:p>
            <a:pPr marL="342900" indent="-342900">
              <a:buAutoNum type="arabicPeriod"/>
            </a:pP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Was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für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Klamotten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magst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du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nicht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Was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für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Klamotten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tragen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junge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Leute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Was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für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Klamotten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würdest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du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nie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tragen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?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Máma\AppData\Local\Microsoft\Windows\Temporary Internet Files\Content.IE5\WGU77GOX\MC9003701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1675" y="981075"/>
            <a:ext cx="906463" cy="1814513"/>
          </a:xfrm>
          <a:prstGeom prst="rect">
            <a:avLst/>
          </a:prstGeom>
          <a:noFill/>
        </p:spPr>
      </p:pic>
      <p:pic>
        <p:nvPicPr>
          <p:cNvPr id="1027" name="Picture 3" descr="C:\Users\Máma\AppData\Local\Microsoft\Windows\Temporary Internet Files\Content.IE5\EEGG801D\MC9004114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2925" y="3468688"/>
            <a:ext cx="1685925" cy="1857375"/>
          </a:xfrm>
          <a:prstGeom prst="rect">
            <a:avLst/>
          </a:prstGeom>
          <a:noFill/>
        </p:spPr>
      </p:pic>
      <p:pic>
        <p:nvPicPr>
          <p:cNvPr id="1028" name="Picture 4" descr="C:\Users\Máma\AppData\Local\Microsoft\Windows\Temporary Internet Files\Content.IE5\IN791MIO\MC9003607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1938" y="4851400"/>
            <a:ext cx="1046162" cy="1795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827584" y="1412776"/>
            <a:ext cx="1368152" cy="3600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539552" y="548680"/>
            <a:ext cx="195034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Hose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556792"/>
            <a:ext cx="137890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r</a:t>
            </a:r>
            <a:r>
              <a:rPr lang="cs-CZ" sz="1400" dirty="0" smtClean="0">
                <a:solidFill>
                  <a:schemeClr val="bg1"/>
                </a:solidFill>
              </a:rPr>
              <a:t>ot</a:t>
            </a: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schwarz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weiß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gelb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rün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b</a:t>
            </a:r>
            <a:r>
              <a:rPr lang="cs-CZ" sz="1400" dirty="0" smtClean="0">
                <a:solidFill>
                  <a:schemeClr val="bg1"/>
                </a:solidFill>
              </a:rPr>
              <a:t>raun</a:t>
            </a: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grau</a:t>
            </a:r>
            <a:r>
              <a:rPr lang="cs-CZ" sz="1400" dirty="0">
                <a:solidFill>
                  <a:schemeClr val="bg1"/>
                </a:solidFill>
              </a:rPr>
              <a:t> 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>
                <a:solidFill>
                  <a:schemeClr val="bg1"/>
                </a:solidFill>
              </a:rPr>
              <a:t>r</a:t>
            </a:r>
            <a:r>
              <a:rPr lang="cs-CZ" sz="1400" dirty="0" smtClean="0">
                <a:solidFill>
                  <a:schemeClr val="bg1"/>
                </a:solidFill>
              </a:rPr>
              <a:t>osa</a:t>
            </a: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b</a:t>
            </a:r>
            <a:r>
              <a:rPr lang="cs-CZ" sz="1400" dirty="0" err="1" smtClean="0">
                <a:solidFill>
                  <a:schemeClr val="bg1"/>
                </a:solidFill>
              </a:rPr>
              <a:t>lau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 smtClean="0">
                <a:solidFill>
                  <a:schemeClr val="bg1"/>
                </a:solidFill>
              </a:rPr>
              <a:t>beige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o</a:t>
            </a:r>
            <a:r>
              <a:rPr lang="cs-CZ" sz="1400" dirty="0" err="1" smtClean="0">
                <a:solidFill>
                  <a:schemeClr val="bg1"/>
                </a:solidFill>
              </a:rPr>
              <a:t>range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emustert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epunktet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err="1">
                <a:solidFill>
                  <a:schemeClr val="bg1"/>
                </a:solidFill>
              </a:rPr>
              <a:t>g</a:t>
            </a:r>
            <a:r>
              <a:rPr lang="cs-CZ" sz="1400" dirty="0" err="1" smtClean="0">
                <a:solidFill>
                  <a:schemeClr val="bg1"/>
                </a:solidFill>
              </a:rPr>
              <a:t>estreift</a:t>
            </a:r>
            <a:endParaRPr lang="cs-CZ" sz="1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kariert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1270" name="Picture 6" descr="http://www.dumlatek.cz/9118-25210-large/praci-kord-prouzkova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501008"/>
            <a:ext cx="1080120" cy="1080120"/>
          </a:xfrm>
          <a:prstGeom prst="rect">
            <a:avLst/>
          </a:prstGeom>
          <a:noFill/>
        </p:spPr>
      </p:pic>
      <p:pic>
        <p:nvPicPr>
          <p:cNvPr id="11272" name="Picture 8" descr="http://www.dumlatek.cz/9809-26939-thickbox/uplet-vzorova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573016"/>
            <a:ext cx="962472" cy="962472"/>
          </a:xfrm>
          <a:prstGeom prst="rect">
            <a:avLst/>
          </a:prstGeom>
          <a:noFill/>
        </p:spPr>
      </p:pic>
      <p:pic>
        <p:nvPicPr>
          <p:cNvPr id="11274" name="Picture 10" descr="http://www.dumlatek.cz/9116-25204-large/kanafas-kostkova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060848"/>
            <a:ext cx="1085106" cy="108510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004048" y="11247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9" name="Obdélník se zakulaceným příčným rohem 18"/>
          <p:cNvSpPr/>
          <p:nvPr/>
        </p:nvSpPr>
        <p:spPr>
          <a:xfrm>
            <a:off x="2771800" y="692696"/>
            <a:ext cx="914400" cy="914400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se zakulaceným příčným rohem 19"/>
          <p:cNvSpPr/>
          <p:nvPr/>
        </p:nvSpPr>
        <p:spPr>
          <a:xfrm>
            <a:off x="2699792" y="2348880"/>
            <a:ext cx="914400" cy="914400"/>
          </a:xfrm>
          <a:prstGeom prst="round2Diag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se zakulaceným příčným rohem 20"/>
          <p:cNvSpPr/>
          <p:nvPr/>
        </p:nvSpPr>
        <p:spPr>
          <a:xfrm>
            <a:off x="2699792" y="3861048"/>
            <a:ext cx="914400" cy="914400"/>
          </a:xfrm>
          <a:prstGeom prst="round2Diag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se zakulaceným příčným rohem 21"/>
          <p:cNvSpPr/>
          <p:nvPr/>
        </p:nvSpPr>
        <p:spPr>
          <a:xfrm>
            <a:off x="4644008" y="692696"/>
            <a:ext cx="914400" cy="914400"/>
          </a:xfrm>
          <a:prstGeom prst="round2DiagRect">
            <a:avLst/>
          </a:prstGeom>
          <a:solidFill>
            <a:srgbClr val="EF95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se zakulaceným příčným rohem 22"/>
          <p:cNvSpPr/>
          <p:nvPr/>
        </p:nvSpPr>
        <p:spPr>
          <a:xfrm>
            <a:off x="7812360" y="5373216"/>
            <a:ext cx="914400" cy="914400"/>
          </a:xfrm>
          <a:prstGeom prst="round2DiagRect">
            <a:avLst/>
          </a:prstGeom>
          <a:solidFill>
            <a:srgbClr val="FDCB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se zakulaceným příčným rohem 23"/>
          <p:cNvSpPr/>
          <p:nvPr/>
        </p:nvSpPr>
        <p:spPr>
          <a:xfrm>
            <a:off x="6300192" y="764704"/>
            <a:ext cx="914400" cy="914400"/>
          </a:xfrm>
          <a:prstGeom prst="round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se zakulaceným příčným rohem 24"/>
          <p:cNvSpPr/>
          <p:nvPr/>
        </p:nvSpPr>
        <p:spPr>
          <a:xfrm>
            <a:off x="2699792" y="5445224"/>
            <a:ext cx="914400" cy="914400"/>
          </a:xfrm>
          <a:prstGeom prst="round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se zakulaceným příčným rohem 25"/>
          <p:cNvSpPr/>
          <p:nvPr/>
        </p:nvSpPr>
        <p:spPr>
          <a:xfrm>
            <a:off x="4572000" y="5373216"/>
            <a:ext cx="914400" cy="914400"/>
          </a:xfrm>
          <a:prstGeom prst="round2Diag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se zakulaceným příčným rohem 26"/>
          <p:cNvSpPr/>
          <p:nvPr/>
        </p:nvSpPr>
        <p:spPr>
          <a:xfrm>
            <a:off x="7812360" y="836712"/>
            <a:ext cx="914400" cy="914400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se zakulaceným příčným rohem 27"/>
          <p:cNvSpPr/>
          <p:nvPr/>
        </p:nvSpPr>
        <p:spPr>
          <a:xfrm>
            <a:off x="6372200" y="5373216"/>
            <a:ext cx="914400" cy="914400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se zakulaceným příčným rohem 28"/>
          <p:cNvSpPr/>
          <p:nvPr/>
        </p:nvSpPr>
        <p:spPr>
          <a:xfrm>
            <a:off x="7884368" y="2564904"/>
            <a:ext cx="914400" cy="914400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923928" y="2276872"/>
            <a:ext cx="876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851920" y="39330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164288" y="2204864"/>
            <a:ext cx="516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64288" y="37170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23528" y="5589240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987824" y="332656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788024" y="332656"/>
            <a:ext cx="41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444208" y="332656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956376" y="4766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915816" y="1916832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7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355976" y="1844824"/>
            <a:ext cx="487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13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2" name="Picture 2" descr="http://shops.fabfab.net/images/medium/37_4752_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132856"/>
            <a:ext cx="1057300" cy="1057300"/>
          </a:xfrm>
          <a:prstGeom prst="rect">
            <a:avLst/>
          </a:prstGeom>
          <a:noFill/>
        </p:spPr>
      </p:pic>
      <p:sp>
        <p:nvSpPr>
          <p:cNvPr id="43" name="TextovéPole 42"/>
          <p:cNvSpPr txBox="1"/>
          <p:nvPr/>
        </p:nvSpPr>
        <p:spPr>
          <a:xfrm>
            <a:off x="6228184" y="1844824"/>
            <a:ext cx="41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8100392" y="2204864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6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843808" y="35730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644008" y="3212976"/>
            <a:ext cx="41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6228184" y="3212976"/>
            <a:ext cx="415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2915816" y="51571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788024" y="50131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9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516216" y="508518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956376" y="5013176"/>
            <a:ext cx="300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8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624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Wir</a:t>
            </a:r>
            <a:r>
              <a:rPr lang="cs-CZ" dirty="0" smtClean="0"/>
              <a:t>  </a:t>
            </a:r>
            <a:r>
              <a:rPr lang="cs-CZ" dirty="0" err="1" smtClean="0"/>
              <a:t>packen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Koffer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.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geben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in den </a:t>
            </a:r>
            <a:r>
              <a:rPr lang="cs-CZ" dirty="0" err="1" smtClean="0"/>
              <a:t>Koffer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5601" name="Picture 1" descr="C:\Users\Máma\AppData\Local\Microsoft\Windows\Temporary Internet Files\Content.IE5\EEGG801D\MC9003898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908720"/>
            <a:ext cx="1800225" cy="1690688"/>
          </a:xfrm>
          <a:prstGeom prst="rect">
            <a:avLst/>
          </a:prstGeom>
          <a:noFill/>
        </p:spPr>
      </p:pic>
      <p:pic>
        <p:nvPicPr>
          <p:cNvPr id="25603" name="Picture 3" descr="http://www.magicomundo.cz/user/shop/orig_small/657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9" y="1934834"/>
            <a:ext cx="936104" cy="70207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14847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5</a:t>
            </a:r>
          </a:p>
        </p:txBody>
      </p:sp>
      <p:pic>
        <p:nvPicPr>
          <p:cNvPr id="25605" name="Picture 5" descr="http://hitomat.cz/image/cache/data/020713/78-300x3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996952"/>
            <a:ext cx="1584176" cy="158417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483768" y="31409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6</a:t>
            </a:r>
          </a:p>
        </p:txBody>
      </p:sp>
      <p:pic>
        <p:nvPicPr>
          <p:cNvPr id="25607" name="Picture 7" descr="http://www.brandit.cz/galerie/1_224/kabat-brandit-rockaway-coat-kostkovany-sedy-origin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555776" y="4293096"/>
            <a:ext cx="1475028" cy="230988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139952" y="45091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25609" name="Picture 9" descr="http://damska-obuv.hledejceny.cz/data/images/507/img_507694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581128"/>
            <a:ext cx="1326035" cy="973237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452320" y="436510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25611" name="Picture 11" descr="http://www.4judo.cz/shop/23-category/judo-kalhot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2204864"/>
            <a:ext cx="2822195" cy="1693317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707904" y="19168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25613" name="Picture 13" descr="http://www.jenzeny.cz/tinymce/jscripts/tiny_mce/plugins/imagemanager/soubory/elle-suno-yellow-lace-dress-de-lg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4293096"/>
            <a:ext cx="1490514" cy="2235771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6372200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pic>
        <p:nvPicPr>
          <p:cNvPr id="25615" name="Picture 15" descr="http://www.trika-jinak.cz/shops/10248/images-goods/braco_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5013176"/>
            <a:ext cx="1296144" cy="1443950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1619672" y="515719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25617" name="Picture 17" descr="http://www.navody-online.cz/pictures/product_128204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2708920"/>
            <a:ext cx="1224136" cy="1224136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8172400" y="328498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76256" y="5949280"/>
            <a:ext cx="21870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endParaRPr lang="cs-CZ" dirty="0" smtClean="0"/>
          </a:p>
          <a:p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endParaRPr lang="cs-CZ" dirty="0" smtClean="0"/>
          </a:p>
          <a:p>
            <a:r>
              <a:rPr lang="cs-CZ" dirty="0" err="1" smtClean="0"/>
              <a:t>Koffer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7544" y="260648"/>
            <a:ext cx="8762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Řešení:  </a:t>
            </a:r>
            <a:r>
              <a:rPr lang="cs-CZ" sz="1200" dirty="0" err="1" smtClean="0">
                <a:solidFill>
                  <a:srgbClr val="FF0000"/>
                </a:solidFill>
              </a:rPr>
              <a:t>Wir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packen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geblühmten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Hut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weiße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Hose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gemusterten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Pulli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blaues</a:t>
            </a:r>
            <a:r>
              <a:rPr lang="cs-CZ" sz="1200" dirty="0" smtClean="0">
                <a:solidFill>
                  <a:srgbClr val="FF0000"/>
                </a:solidFill>
              </a:rPr>
              <a:t> T-</a:t>
            </a:r>
            <a:r>
              <a:rPr lang="cs-CZ" sz="1200" dirty="0" err="1" smtClean="0">
                <a:solidFill>
                  <a:srgbClr val="FF0000"/>
                </a:solidFill>
              </a:rPr>
              <a:t>shirt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karierten</a:t>
            </a:r>
            <a:r>
              <a:rPr lang="cs-CZ" sz="1200" dirty="0" smtClean="0">
                <a:solidFill>
                  <a:srgbClr val="FF0000"/>
                </a:solidFill>
              </a:rPr>
              <a:t> Man-</a:t>
            </a:r>
          </a:p>
          <a:p>
            <a:r>
              <a:rPr lang="cs-CZ" sz="1200" dirty="0" smtClean="0">
                <a:solidFill>
                  <a:srgbClr val="FF0000"/>
                </a:solidFill>
              </a:rPr>
              <a:t>tel, </a:t>
            </a:r>
            <a:r>
              <a:rPr lang="cs-CZ" sz="1200" dirty="0" err="1" smtClean="0">
                <a:solidFill>
                  <a:srgbClr val="FF0000"/>
                </a:solidFill>
              </a:rPr>
              <a:t>ein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gelbes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Kleid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gestreiften</a:t>
            </a:r>
            <a:r>
              <a:rPr lang="cs-CZ" sz="1200" dirty="0" smtClean="0">
                <a:solidFill>
                  <a:srgbClr val="FF0000"/>
                </a:solidFill>
              </a:rPr>
              <a:t> Rock, </a:t>
            </a:r>
            <a:r>
              <a:rPr lang="cs-CZ" sz="1200" dirty="0" err="1" smtClean="0">
                <a:solidFill>
                  <a:srgbClr val="FF0000"/>
                </a:solidFill>
              </a:rPr>
              <a:t>gepunktete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Gummistiefel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</a:t>
            </a:r>
            <a:r>
              <a:rPr lang="cs-CZ" sz="1200" dirty="0" smtClean="0">
                <a:solidFill>
                  <a:srgbClr val="FF0000"/>
                </a:solidFill>
              </a:rPr>
              <a:t>.  </a:t>
            </a:r>
            <a:endParaRPr lang="cs-CZ" sz="12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259632" y="1340768"/>
            <a:ext cx="57294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err="1" smtClean="0">
                <a:solidFill>
                  <a:srgbClr val="FF0000"/>
                </a:solidFill>
              </a:rPr>
              <a:t>Im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Koffer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haben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wir</a:t>
            </a:r>
            <a:r>
              <a:rPr lang="cs-CZ" sz="1200" dirty="0" smtClean="0">
                <a:solidFill>
                  <a:srgbClr val="FF0000"/>
                </a:solidFill>
              </a:rPr>
              <a:t> den </a:t>
            </a:r>
            <a:r>
              <a:rPr lang="cs-CZ" sz="1200" dirty="0" err="1" smtClean="0">
                <a:solidFill>
                  <a:srgbClr val="FF0000"/>
                </a:solidFill>
              </a:rPr>
              <a:t>geblümten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Hut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die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wieße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Hose</a:t>
            </a:r>
            <a:r>
              <a:rPr lang="cs-CZ" sz="1200" dirty="0" smtClean="0">
                <a:solidFill>
                  <a:srgbClr val="FF0000"/>
                </a:solidFill>
              </a:rPr>
              <a:t>, den </a:t>
            </a:r>
            <a:r>
              <a:rPr lang="cs-CZ" sz="1200" dirty="0" err="1" smtClean="0">
                <a:solidFill>
                  <a:srgbClr val="FF0000"/>
                </a:solidFill>
              </a:rPr>
              <a:t>gemusterten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Pulli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das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blaue</a:t>
            </a:r>
            <a:r>
              <a:rPr lang="cs-CZ" sz="1200" dirty="0" smtClean="0">
                <a:solidFill>
                  <a:srgbClr val="FF0000"/>
                </a:solidFill>
              </a:rPr>
              <a:t> T-</a:t>
            </a:r>
            <a:r>
              <a:rPr lang="cs-CZ" sz="1200" dirty="0" err="1" smtClean="0">
                <a:solidFill>
                  <a:srgbClr val="FF0000"/>
                </a:solidFill>
              </a:rPr>
              <a:t>shirt</a:t>
            </a:r>
            <a:r>
              <a:rPr lang="cs-CZ" sz="1200" dirty="0" smtClean="0">
                <a:solidFill>
                  <a:srgbClr val="FF0000"/>
                </a:solidFill>
              </a:rPr>
              <a:t>, den </a:t>
            </a:r>
            <a:r>
              <a:rPr lang="cs-CZ" sz="1200" dirty="0" err="1" smtClean="0">
                <a:solidFill>
                  <a:srgbClr val="FF0000"/>
                </a:solidFill>
              </a:rPr>
              <a:t>karierten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Mantel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das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gelbe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Klied</a:t>
            </a:r>
            <a:r>
              <a:rPr lang="cs-CZ" sz="1200" dirty="0" smtClean="0">
                <a:solidFill>
                  <a:srgbClr val="FF0000"/>
                </a:solidFill>
              </a:rPr>
              <a:t>, den </a:t>
            </a:r>
            <a:r>
              <a:rPr lang="cs-CZ" sz="1200" dirty="0" err="1" smtClean="0">
                <a:solidFill>
                  <a:srgbClr val="FF0000"/>
                </a:solidFill>
              </a:rPr>
              <a:t>gestreiften</a:t>
            </a:r>
            <a:r>
              <a:rPr lang="cs-CZ" sz="1200" dirty="0" smtClean="0">
                <a:solidFill>
                  <a:srgbClr val="FF0000"/>
                </a:solidFill>
              </a:rPr>
              <a:t> Rock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und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die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gepunkteten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Gummistiefel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4283968" y="980728"/>
            <a:ext cx="1656184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79512" y="5157192"/>
            <a:ext cx="468052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554" name="Picture 2" descr="http://www.trachten-fashion.de/media/image/thumbnail/mini-dirndl-mali-spieth-0_600x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772816"/>
            <a:ext cx="2376264" cy="3168352"/>
          </a:xfrm>
          <a:prstGeom prst="rect">
            <a:avLst/>
          </a:prstGeom>
          <a:noFill/>
        </p:spPr>
      </p:pic>
      <p:pic>
        <p:nvPicPr>
          <p:cNvPr id="23556" name="Picture 4" descr="http://www.selskabslegeogindslag.dk/wp-content/uploads/2012/11/oktoberfest_guy_adult_lederhosen_costume_plus_ic50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836712"/>
            <a:ext cx="2493471" cy="560221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3568" y="548680"/>
            <a:ext cx="3549561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typisch</a:t>
            </a:r>
            <a:r>
              <a:rPr lang="cs-CZ" dirty="0" smtClean="0"/>
              <a:t> </a:t>
            </a:r>
            <a:r>
              <a:rPr lang="cs-CZ" dirty="0" err="1" smtClean="0"/>
              <a:t>deutsch</a:t>
            </a:r>
            <a:r>
              <a:rPr lang="cs-CZ" dirty="0" smtClean="0"/>
              <a:t>. </a:t>
            </a:r>
          </a:p>
          <a:p>
            <a:endParaRPr lang="cs-CZ" sz="1400" dirty="0"/>
          </a:p>
          <a:p>
            <a:r>
              <a:rPr lang="cs-CZ" sz="1400" dirty="0" err="1" smtClean="0"/>
              <a:t>Beschreibe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zwei</a:t>
            </a:r>
            <a:r>
              <a:rPr lang="cs-CZ" sz="1400" dirty="0" smtClean="0"/>
              <a:t> </a:t>
            </a:r>
            <a:r>
              <a:rPr lang="cs-CZ" sz="1400" dirty="0" err="1" smtClean="0"/>
              <a:t>Personen</a:t>
            </a:r>
            <a:r>
              <a:rPr lang="cs-CZ" sz="1400" dirty="0" smtClean="0"/>
              <a:t>. 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229200"/>
            <a:ext cx="3664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err="1" smtClean="0">
                <a:solidFill>
                  <a:schemeClr val="bg1"/>
                </a:solidFill>
              </a:rPr>
              <a:t>das</a:t>
            </a:r>
            <a:r>
              <a:rPr lang="cs-CZ" sz="1400" dirty="0" smtClean="0">
                <a:solidFill>
                  <a:schemeClr val="bg1"/>
                </a:solidFill>
              </a:rPr>
              <a:t> Dirndl, der Rock,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Schürze</a:t>
            </a:r>
            <a:r>
              <a:rPr lang="cs-CZ" sz="1400" dirty="0" smtClean="0">
                <a:solidFill>
                  <a:schemeClr val="bg1"/>
                </a:solidFill>
              </a:rPr>
              <a:t>, </a:t>
            </a:r>
            <a:r>
              <a:rPr lang="cs-CZ" sz="1400" dirty="0" err="1" smtClean="0">
                <a:solidFill>
                  <a:schemeClr val="bg1"/>
                </a:solidFill>
              </a:rPr>
              <a:t>die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Bluse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Schleife</a:t>
            </a:r>
            <a:r>
              <a:rPr lang="cs-CZ" sz="1400" dirty="0" smtClean="0">
                <a:solidFill>
                  <a:schemeClr val="bg1"/>
                </a:solidFill>
              </a:rPr>
              <a:t>, der </a:t>
            </a:r>
            <a:r>
              <a:rPr lang="cs-CZ" sz="1400" dirty="0" err="1" smtClean="0">
                <a:solidFill>
                  <a:schemeClr val="bg1"/>
                </a:solidFill>
              </a:rPr>
              <a:t>Oberteil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184482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40152" y="47667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1196752"/>
            <a:ext cx="18380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Lederhose</a:t>
            </a:r>
            <a:endParaRPr lang="cs-CZ" sz="1400" dirty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as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Hemd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d</a:t>
            </a:r>
            <a:r>
              <a:rPr lang="cs-CZ" sz="1400" dirty="0" smtClean="0">
                <a:solidFill>
                  <a:schemeClr val="bg1"/>
                </a:solidFill>
              </a:rPr>
              <a:t>er </a:t>
            </a:r>
            <a:r>
              <a:rPr lang="cs-CZ" sz="1400" dirty="0" err="1" smtClean="0">
                <a:solidFill>
                  <a:schemeClr val="bg1"/>
                </a:solidFill>
              </a:rPr>
              <a:t>Hut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der </a:t>
            </a:r>
            <a:r>
              <a:rPr lang="cs-CZ" sz="1400" dirty="0" err="1" smtClean="0">
                <a:solidFill>
                  <a:schemeClr val="bg1"/>
                </a:solidFill>
              </a:rPr>
              <a:t>Hosenträger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Kniestrümpfe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err="1">
                <a:solidFill>
                  <a:schemeClr val="bg1"/>
                </a:solidFill>
              </a:rPr>
              <a:t>d</a:t>
            </a:r>
            <a:r>
              <a:rPr lang="cs-CZ" sz="1400" dirty="0" err="1" smtClean="0">
                <a:solidFill>
                  <a:schemeClr val="bg1"/>
                </a:solidFill>
              </a:rPr>
              <a:t>ie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Schuhe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7504" y="191683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err="1" smtClean="0">
                <a:solidFill>
                  <a:srgbClr val="FF0000"/>
                </a:solidFill>
              </a:rPr>
              <a:t>Rešení</a:t>
            </a:r>
            <a:r>
              <a:rPr lang="cs-CZ" sz="1200" dirty="0" smtClean="0">
                <a:solidFill>
                  <a:srgbClr val="FF0000"/>
                </a:solidFill>
              </a:rPr>
              <a:t>: Die </a:t>
            </a:r>
            <a:r>
              <a:rPr lang="cs-CZ" sz="1200" dirty="0" err="1" smtClean="0">
                <a:solidFill>
                  <a:srgbClr val="FF0000"/>
                </a:solidFill>
              </a:rPr>
              <a:t>Frau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hat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</a:t>
            </a:r>
            <a:r>
              <a:rPr lang="cs-CZ" sz="1200" dirty="0" smtClean="0">
                <a:solidFill>
                  <a:srgbClr val="FF0000"/>
                </a:solidFill>
              </a:rPr>
              <a:t> Dirndl </a:t>
            </a:r>
            <a:r>
              <a:rPr lang="cs-CZ" sz="1200" dirty="0" err="1" smtClean="0">
                <a:solidFill>
                  <a:srgbClr val="FF0000"/>
                </a:solidFill>
              </a:rPr>
              <a:t>an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endParaRPr lang="cs-CZ" sz="12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6165304"/>
            <a:ext cx="6246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err="1" smtClean="0">
                <a:solidFill>
                  <a:srgbClr val="FF0000"/>
                </a:solidFill>
              </a:rPr>
              <a:t>Sie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hat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karierten</a:t>
            </a:r>
            <a:r>
              <a:rPr lang="cs-CZ" sz="1200" dirty="0" smtClean="0">
                <a:solidFill>
                  <a:srgbClr val="FF0000"/>
                </a:solidFill>
              </a:rPr>
              <a:t> Rock, </a:t>
            </a:r>
            <a:r>
              <a:rPr lang="cs-CZ" sz="1200" dirty="0" err="1" smtClean="0">
                <a:solidFill>
                  <a:srgbClr val="FF0000"/>
                </a:solidFill>
              </a:rPr>
              <a:t>eine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gelbe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Schürze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mit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einer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roten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Schleife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weiße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Bluse</a:t>
            </a:r>
            <a:endParaRPr lang="cs-CZ" sz="1200" dirty="0" smtClean="0">
              <a:solidFill>
                <a:srgbClr val="FF0000"/>
              </a:solidFill>
            </a:endParaRPr>
          </a:p>
          <a:p>
            <a:r>
              <a:rPr lang="cs-CZ" sz="1200" dirty="0" err="1" smtClean="0">
                <a:solidFill>
                  <a:srgbClr val="FF0000"/>
                </a:solidFill>
              </a:rPr>
              <a:t>und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dunklen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Oberteil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an</a:t>
            </a:r>
            <a:r>
              <a:rPr lang="cs-CZ" sz="1200" dirty="0" smtClean="0">
                <a:solidFill>
                  <a:srgbClr val="FF0000"/>
                </a:solidFill>
              </a:rPr>
              <a:t>.</a:t>
            </a:r>
            <a:endParaRPr lang="cs-CZ" sz="12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188640"/>
            <a:ext cx="9192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err="1" smtClean="0">
                <a:solidFill>
                  <a:srgbClr val="FF0000"/>
                </a:solidFill>
              </a:rPr>
              <a:t>Er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hat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eine</a:t>
            </a:r>
            <a:r>
              <a:rPr lang="cs-CZ" sz="1200" dirty="0" smtClean="0">
                <a:solidFill>
                  <a:srgbClr val="FF0000"/>
                </a:solidFill>
              </a:rPr>
              <a:t> kurze braune  </a:t>
            </a:r>
            <a:r>
              <a:rPr lang="cs-CZ" sz="1200" dirty="0" err="1" smtClean="0">
                <a:solidFill>
                  <a:srgbClr val="FF0000"/>
                </a:solidFill>
              </a:rPr>
              <a:t>Lederhose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mit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einem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schwarzen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Hosenträger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weißes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Hemd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einen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braunen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Hut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weiße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Kniestrümpfe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und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schwere</a:t>
            </a:r>
            <a:r>
              <a:rPr lang="cs-CZ" sz="1200" dirty="0" smtClean="0">
                <a:solidFill>
                  <a:srgbClr val="FF0000"/>
                </a:solidFill>
              </a:rPr>
              <a:t> braune </a:t>
            </a:r>
            <a:r>
              <a:rPr lang="cs-CZ" sz="1200" dirty="0" err="1" smtClean="0">
                <a:solidFill>
                  <a:srgbClr val="FF0000"/>
                </a:solidFill>
              </a:rPr>
              <a:t>Schuhe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an</a:t>
            </a:r>
            <a:r>
              <a:rPr lang="cs-CZ" sz="1200" dirty="0" smtClean="0">
                <a:solidFill>
                  <a:srgbClr val="FF0000"/>
                </a:solidFill>
              </a:rPr>
              <a:t>.  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797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Zu</a:t>
            </a:r>
            <a:r>
              <a:rPr lang="cs-CZ" dirty="0" smtClean="0"/>
              <a:t> jedem </a:t>
            </a:r>
            <a:r>
              <a:rPr lang="cs-CZ" dirty="0" err="1" smtClean="0"/>
              <a:t>Buchstabe</a:t>
            </a:r>
            <a:r>
              <a:rPr lang="cs-CZ" dirty="0" smtClean="0"/>
              <a:t>  </a:t>
            </a:r>
            <a:r>
              <a:rPr lang="cs-CZ" dirty="0" err="1" smtClean="0"/>
              <a:t>schreibe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Adjektiv, </a:t>
            </a: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Klamotten</a:t>
            </a:r>
            <a:r>
              <a:rPr lang="cs-CZ" dirty="0" smtClean="0"/>
              <a:t> </a:t>
            </a:r>
            <a:r>
              <a:rPr lang="cs-CZ" dirty="0" err="1" smtClean="0"/>
              <a:t>sein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. </a:t>
            </a: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24000" y="1397000"/>
          <a:ext cx="6288363" cy="52003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8707"/>
                <a:gridCol w="698707"/>
                <a:gridCol w="698707"/>
                <a:gridCol w="698707"/>
                <a:gridCol w="698707"/>
                <a:gridCol w="698707"/>
                <a:gridCol w="698707"/>
                <a:gridCol w="698707"/>
                <a:gridCol w="698707"/>
              </a:tblGrid>
              <a:tr h="3714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95536" y="260648"/>
            <a:ext cx="41111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Řešení je individuální, toto je jen jedna z možných variant.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827584" y="1484784"/>
            <a:ext cx="5256584" cy="28803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27584" y="692696"/>
            <a:ext cx="1224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Antworte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494686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err="1" smtClean="0">
                <a:solidFill>
                  <a:schemeClr val="bg1"/>
                </a:solidFill>
              </a:rPr>
              <a:t>Was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für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cs-CZ" dirty="0" err="1" smtClean="0">
                <a:solidFill>
                  <a:schemeClr val="bg1"/>
                </a:solidFill>
              </a:rPr>
              <a:t>Farben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passen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zu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dir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für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Farben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sind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jetzt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modern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Wann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ziehst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dich</a:t>
            </a:r>
            <a:r>
              <a:rPr lang="cs-CZ" dirty="0" smtClean="0">
                <a:solidFill>
                  <a:schemeClr val="bg1"/>
                </a:solidFill>
              </a:rPr>
              <a:t> elegant </a:t>
            </a:r>
            <a:r>
              <a:rPr lang="cs-CZ" dirty="0" err="1" smtClean="0">
                <a:solidFill>
                  <a:schemeClr val="bg1"/>
                </a:solidFill>
              </a:rPr>
              <a:t>an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Wann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ziehst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dich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sportlich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an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hast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du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heute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an</a:t>
            </a:r>
            <a:r>
              <a:rPr lang="cs-CZ" dirty="0" smtClean="0">
                <a:solidFill>
                  <a:schemeClr val="bg1"/>
                </a:solidFill>
              </a:rPr>
              <a:t>? </a:t>
            </a:r>
            <a:r>
              <a:rPr lang="cs-CZ" dirty="0" err="1" smtClean="0">
                <a:solidFill>
                  <a:schemeClr val="bg1"/>
                </a:solidFill>
              </a:rPr>
              <a:t>Mit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Adjektiven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.</a:t>
            </a:r>
          </a:p>
          <a:p>
            <a:pPr marL="342900" indent="-342900">
              <a:buAutoNum type="arabicPeriod"/>
            </a:pP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Was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für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Klamotten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magst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du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nicht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Was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für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Klamotten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tragen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junge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Leute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?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Was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für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Klamotten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würdest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du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nie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sym typeface="Wingdings" pitchFamily="2" charset="2"/>
              </a:rPr>
              <a:t>tragen</a:t>
            </a:r>
            <a:r>
              <a:rPr lang="cs-CZ" dirty="0" smtClean="0">
                <a:solidFill>
                  <a:schemeClr val="bg1"/>
                </a:solidFill>
                <a:sym typeface="Wingdings" pitchFamily="2" charset="2"/>
              </a:rPr>
              <a:t>?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Máma\AppData\Local\Microsoft\Windows\Temporary Internet Files\Content.IE5\WGU77GOX\MC9003701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1675" y="981075"/>
            <a:ext cx="906463" cy="1814513"/>
          </a:xfrm>
          <a:prstGeom prst="rect">
            <a:avLst/>
          </a:prstGeom>
          <a:noFill/>
        </p:spPr>
      </p:pic>
      <p:pic>
        <p:nvPicPr>
          <p:cNvPr id="1027" name="Picture 3" descr="C:\Users\Máma\AppData\Local\Microsoft\Windows\Temporary Internet Files\Content.IE5\EEGG801D\MC9004114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2925" y="3468688"/>
            <a:ext cx="1685925" cy="1857375"/>
          </a:xfrm>
          <a:prstGeom prst="rect">
            <a:avLst/>
          </a:prstGeom>
          <a:noFill/>
        </p:spPr>
      </p:pic>
      <p:pic>
        <p:nvPicPr>
          <p:cNvPr id="1028" name="Picture 4" descr="C:\Users\Máma\AppData\Local\Microsoft\Windows\Temporary Internet Files\Content.IE5\IN791MIO\MC9003607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1938" y="4851400"/>
            <a:ext cx="1046162" cy="1795463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67544" y="4725144"/>
            <a:ext cx="54825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Řešení je opět individuální. Např.  </a:t>
            </a:r>
            <a:r>
              <a:rPr lang="cs-CZ" sz="1200" dirty="0" err="1" smtClean="0">
                <a:solidFill>
                  <a:srgbClr val="FF0000"/>
                </a:solidFill>
              </a:rPr>
              <a:t>Zu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mir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passen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helle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Farben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Jetzt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ist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modern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graue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Farbe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r>
              <a:rPr lang="cs-CZ" sz="1200" dirty="0" err="1" smtClean="0">
                <a:solidFill>
                  <a:srgbClr val="FF0000"/>
                </a:solidFill>
              </a:rPr>
              <a:t>Ins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Theater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ziehe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ich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mich</a:t>
            </a:r>
            <a:r>
              <a:rPr lang="cs-CZ" sz="1200" dirty="0" smtClean="0">
                <a:solidFill>
                  <a:srgbClr val="FF0000"/>
                </a:solidFill>
              </a:rPr>
              <a:t> elegant </a:t>
            </a:r>
            <a:r>
              <a:rPr lang="cs-CZ" sz="1200" dirty="0" err="1" smtClean="0">
                <a:solidFill>
                  <a:srgbClr val="FF0000"/>
                </a:solidFill>
              </a:rPr>
              <a:t>an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Sportlich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ziehe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ich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mich</a:t>
            </a:r>
            <a:r>
              <a:rPr lang="cs-CZ" sz="1200" dirty="0" smtClean="0">
                <a:solidFill>
                  <a:srgbClr val="FF0000"/>
                </a:solidFill>
              </a:rPr>
              <a:t> in </a:t>
            </a:r>
            <a:r>
              <a:rPr lang="cs-CZ" sz="1200" dirty="0" err="1" smtClean="0">
                <a:solidFill>
                  <a:srgbClr val="FF0000"/>
                </a:solidFill>
              </a:rPr>
              <a:t>die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Schule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r>
              <a:rPr lang="cs-CZ" sz="1200" dirty="0" err="1" smtClean="0">
                <a:solidFill>
                  <a:srgbClr val="FF0000"/>
                </a:solidFill>
              </a:rPr>
              <a:t>Heute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habe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ich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blaue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Jeans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und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ein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kariertes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Hemd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an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r>
              <a:rPr lang="cs-CZ" sz="1200" dirty="0" err="1" smtClean="0">
                <a:solidFill>
                  <a:srgbClr val="FF0000"/>
                </a:solidFill>
              </a:rPr>
              <a:t>Unbequeme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Klamotten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mag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ich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nicht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r>
              <a:rPr lang="cs-CZ" sz="1200" dirty="0" err="1" smtClean="0">
                <a:solidFill>
                  <a:srgbClr val="FF0000"/>
                </a:solidFill>
              </a:rPr>
              <a:t>Junge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Leute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tragen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1200" dirty="0" err="1" smtClean="0">
                <a:solidFill>
                  <a:srgbClr val="FF0000"/>
                </a:solidFill>
              </a:rPr>
              <a:t>Markenklamotten</a:t>
            </a:r>
            <a:r>
              <a:rPr lang="cs-CZ" sz="1200" dirty="0" smtClean="0">
                <a:solidFill>
                  <a:srgbClr val="FF0000"/>
                </a:solidFill>
              </a:rPr>
              <a:t>.  </a:t>
            </a:r>
            <a:r>
              <a:rPr lang="cs-CZ" sz="1200" dirty="0" err="1" smtClean="0">
                <a:solidFill>
                  <a:srgbClr val="FF0000"/>
                </a:solidFill>
              </a:rPr>
              <a:t>Altmodische</a:t>
            </a:r>
            <a:r>
              <a:rPr lang="cs-CZ" sz="1200" dirty="0" smtClean="0">
                <a:solidFill>
                  <a:srgbClr val="FF0000"/>
                </a:solidFill>
              </a:rPr>
              <a:t>, </a:t>
            </a:r>
            <a:r>
              <a:rPr lang="cs-CZ" sz="1200" dirty="0" err="1" smtClean="0">
                <a:solidFill>
                  <a:srgbClr val="FF0000"/>
                </a:solidFill>
              </a:rPr>
              <a:t>schmutzige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Kleidung</a:t>
            </a:r>
            <a:r>
              <a:rPr lang="cs-CZ" sz="1200" dirty="0" smtClean="0">
                <a:solidFill>
                  <a:srgbClr val="FF0000"/>
                </a:solidFill>
              </a:rPr>
              <a:t> trage </a:t>
            </a:r>
            <a:r>
              <a:rPr lang="cs-CZ" sz="1200" dirty="0" err="1" smtClean="0">
                <a:solidFill>
                  <a:srgbClr val="FF0000"/>
                </a:solidFill>
              </a:rPr>
              <a:t>ich</a:t>
            </a:r>
            <a:r>
              <a:rPr lang="cs-CZ" sz="1200" dirty="0" smtClean="0">
                <a:solidFill>
                  <a:srgbClr val="FF0000"/>
                </a:solidFill>
              </a:rPr>
              <a:t> </a:t>
            </a:r>
            <a:r>
              <a:rPr lang="cs-CZ" sz="1200" dirty="0" err="1" smtClean="0">
                <a:solidFill>
                  <a:srgbClr val="FF0000"/>
                </a:solidFill>
              </a:rPr>
              <a:t>nie</a:t>
            </a:r>
            <a:r>
              <a:rPr lang="cs-CZ" sz="1200" dirty="0" smtClean="0">
                <a:solidFill>
                  <a:srgbClr val="FF0000"/>
                </a:solidFill>
              </a:rPr>
              <a:t>. 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529" y="1124744"/>
            <a:ext cx="849662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AUTOR </a:t>
            </a:r>
            <a:r>
              <a:rPr lang="cs-CZ" dirty="0"/>
              <a:t>NEUVEDEN. </a:t>
            </a:r>
            <a:r>
              <a:rPr lang="cs-CZ" i="1" dirty="0"/>
              <a:t>dumlatek.cz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www.dumlatek.cz/9118-25210-large/praci-kord-prouzkovany.jpg</a:t>
            </a:r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/>
              <a:t>AUTOR NEUVEDEN. </a:t>
            </a:r>
            <a:r>
              <a:rPr lang="cs-CZ" i="1" dirty="0"/>
              <a:t>dumlatek.cz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www.dumlatek.cz/9809-26939-thickbox/uplet-vzorovany.jpg</a:t>
            </a: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AUTOR NEUVEDEN. </a:t>
            </a:r>
            <a:r>
              <a:rPr lang="cs-CZ" i="1" dirty="0"/>
              <a:t>dumlatek.cz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www.dumlatek.cz/9116-25204-large/kanafas-kostkovany.jpg</a:t>
            </a: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AUTOR NEUVEDEN. </a:t>
            </a:r>
            <a:r>
              <a:rPr lang="cs-CZ" i="1" dirty="0"/>
              <a:t>shops.fabfab.net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shops.fabfab.net/images/medium/37_4752_11.jpg</a:t>
            </a: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AUTOR NEUVEDEN. </a:t>
            </a:r>
            <a:r>
              <a:rPr lang="cs-CZ" i="1" dirty="0"/>
              <a:t>magicomundo.cz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7"/>
              </a:rPr>
              <a:t>http://www.magicomundo.cz/user/shop/orig_small/657(1).</a:t>
            </a:r>
            <a:r>
              <a:rPr lang="cs-CZ" dirty="0" smtClean="0">
                <a:hlinkClick r:id="rId7"/>
              </a:rPr>
              <a:t>jpg</a:t>
            </a: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/>
              <a:t>AUTOR NEUVEDEN. </a:t>
            </a:r>
            <a:r>
              <a:rPr lang="cs-CZ" i="1" dirty="0"/>
              <a:t>hitomat.cz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hitomat.cz/image/cache/data/020713/78-300x300.jpg</a:t>
            </a: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529" y="1124744"/>
            <a:ext cx="8496622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cs-CZ" dirty="0"/>
              <a:t>AUTOR NEUVEDEN. </a:t>
            </a:r>
            <a:r>
              <a:rPr lang="cs-CZ" i="1" dirty="0"/>
              <a:t>brandit.cz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www.brandit.cz/galerie/1_224/kabat-brandit-rockaway-coat-kostkovany-sedy-original.jpg</a:t>
            </a: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r>
              <a:rPr lang="cs-CZ" dirty="0"/>
              <a:t>AUTOR NEUVEDEN. </a:t>
            </a:r>
            <a:r>
              <a:rPr lang="cs-CZ" i="1" dirty="0"/>
              <a:t>damska-obuv.hledejceny.cz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damska-obuv.hledejceny.cz/data/images/507/img_507694.jpeg</a:t>
            </a: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r>
              <a:rPr lang="pt-BR" dirty="0"/>
              <a:t>AUTOR NEUVEDEN. </a:t>
            </a:r>
            <a:r>
              <a:rPr lang="pt-BR" i="1" dirty="0"/>
              <a:t>4judo.cz</a:t>
            </a:r>
            <a:r>
              <a:rPr lang="pt-BR" dirty="0"/>
              <a:t> [online]. [cit. 24.7.2013]. Dostupný na WWW: </a:t>
            </a:r>
            <a:r>
              <a:rPr lang="pt-BR" dirty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www.4judo.cz/shop/23-category/judo-kalhoty.jpg</a:t>
            </a: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Font typeface="+mj-lt"/>
              <a:buAutoNum type="arabicPeriod" startAt="7"/>
            </a:pPr>
            <a:r>
              <a:rPr lang="cs-CZ" dirty="0"/>
              <a:t>AUTOR NEUVEDEN. </a:t>
            </a:r>
            <a:r>
              <a:rPr lang="cs-CZ" i="1" dirty="0"/>
              <a:t>jenzeny.cz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www.jenzeny.cz/tinymce/jscripts/tiny_mce/plugins/imagemanager/soubory/elle-suno-yellow-lace-dress-de-lgn.jpg</a:t>
            </a: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Font typeface="+mj-lt"/>
              <a:buAutoNum type="arabicPeriod" startAt="7"/>
            </a:pPr>
            <a:r>
              <a:rPr lang="cs-CZ" dirty="0"/>
              <a:t>AUTOR NEUVEDEN. </a:t>
            </a:r>
            <a:r>
              <a:rPr lang="cs-CZ" i="1" dirty="0"/>
              <a:t>trika-jinak.cz</a:t>
            </a:r>
            <a:r>
              <a:rPr lang="cs-CZ" dirty="0"/>
              <a:t> [online]. [cit. 24.7.2013]. Dostupný na WWW: http://www.trika-jinak.cz/shops/10248/images-goods/braco_t.jpg</a:t>
            </a: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Font typeface="+mj-lt"/>
              <a:buAutoNum type="arabicPeriod" startAt="7"/>
            </a:pPr>
            <a:endParaRPr lang="cs-CZ" dirty="0" smtClean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Font typeface="+mj-lt"/>
              <a:buAutoNum type="arabicPeriod" startAt="7"/>
            </a:pPr>
            <a:endParaRPr lang="cs-CZ" dirty="0"/>
          </a:p>
          <a:p>
            <a:pPr marL="342900" indent="-342900">
              <a:buAutoNum type="arabicPeriod" startAt="7"/>
            </a:pPr>
            <a:endParaRPr lang="cs-CZ" dirty="0" smtClean="0"/>
          </a:p>
          <a:p>
            <a:pPr marL="342900" indent="-342900">
              <a:buAutoNum type="arabicPeriod" startAt="7"/>
            </a:pPr>
            <a:endParaRPr lang="cs-CZ" dirty="0"/>
          </a:p>
          <a:p>
            <a:pPr marL="342900" indent="-342900">
              <a:buAutoNum type="arabicPeriod" startAt="7"/>
            </a:pPr>
            <a:endParaRPr lang="cs-CZ" dirty="0" smtClean="0"/>
          </a:p>
          <a:p>
            <a:pPr marL="342900" indent="-342900">
              <a:buAutoNum type="arabicPeriod" startAt="7"/>
            </a:pPr>
            <a:endParaRPr lang="cs-CZ" dirty="0"/>
          </a:p>
          <a:p>
            <a:pPr marL="342900" indent="-342900">
              <a:buAutoNum type="arabicPeriod" startAt="7"/>
            </a:pPr>
            <a:endParaRPr lang="cs-CZ" dirty="0" smtClean="0"/>
          </a:p>
          <a:p>
            <a:pPr marL="342900" indent="-342900">
              <a:buAutoNum type="arabicPeriod" startAt="7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8950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529" y="1124744"/>
            <a:ext cx="8496622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12"/>
            </a:pPr>
            <a:r>
              <a:rPr lang="cs-CZ" dirty="0"/>
              <a:t>AUTOR NEUVEDEN. </a:t>
            </a:r>
            <a:r>
              <a:rPr lang="cs-CZ" i="1" dirty="0"/>
              <a:t>navody-online.cz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www.navody-online.cz/pictures/product_1282046.jpg</a:t>
            </a: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r>
              <a:rPr lang="cs-CZ" dirty="0"/>
              <a:t>AUTOR NEUVEDEN. </a:t>
            </a:r>
            <a:r>
              <a:rPr lang="cs-CZ" i="1" dirty="0"/>
              <a:t>trachten-fashion.de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www.trachten-fashion.de/media/image/thumbnail/mini-dirndl-mali-spieth-0_600x800.jpg</a:t>
            </a: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r>
              <a:rPr lang="cs-CZ" dirty="0"/>
              <a:t>AUTOR NEUVEDEN. </a:t>
            </a:r>
            <a:r>
              <a:rPr lang="cs-CZ" i="1" dirty="0"/>
              <a:t>selskabslegeogindslag.dk</a:t>
            </a:r>
            <a:r>
              <a:rPr lang="cs-CZ" dirty="0"/>
              <a:t> [online]. [cit. 24.7.2013].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selskabslegeogindslag.dk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wp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content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uploads</a:t>
            </a:r>
            <a:r>
              <a:rPr lang="cs-CZ" dirty="0" smtClean="0">
                <a:hlinkClick r:id="rId5"/>
              </a:rPr>
              <a:t>/2012/11/</a:t>
            </a:r>
            <a:r>
              <a:rPr lang="cs-CZ" dirty="0" err="1" smtClean="0">
                <a:hlinkClick r:id="rId5"/>
              </a:rPr>
              <a:t>oktoberfest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guy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adult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lederhosen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costume</a:t>
            </a:r>
            <a:r>
              <a:rPr lang="cs-CZ" dirty="0" smtClean="0">
                <a:hlinkClick r:id="rId5"/>
              </a:rPr>
              <a:t>_plus_ic5035.jpg</a:t>
            </a: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r>
              <a:rPr lang="cs-CZ" dirty="0" smtClean="0"/>
              <a:t>Pro ostatní obrázky použito materiálů z Klipartu</a:t>
            </a:r>
          </a:p>
          <a:p>
            <a:pPr marL="342900" indent="-342900">
              <a:buFont typeface="+mj-lt"/>
              <a:buAutoNum type="arabicPeriod" startAt="12"/>
            </a:pP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 smtClean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Font typeface="+mj-lt"/>
              <a:buAutoNum type="arabicPeriod" startAt="12"/>
            </a:pPr>
            <a:endParaRPr lang="cs-CZ" dirty="0"/>
          </a:p>
          <a:p>
            <a:pPr marL="342900" indent="-342900">
              <a:buAutoNum type="arabicPeriod" startAt="12"/>
            </a:pPr>
            <a:endParaRPr lang="cs-CZ" dirty="0" smtClean="0"/>
          </a:p>
          <a:p>
            <a:pPr marL="342900" indent="-342900">
              <a:buAutoNum type="arabicPeriod" startAt="12"/>
            </a:pPr>
            <a:endParaRPr lang="cs-CZ" dirty="0"/>
          </a:p>
          <a:p>
            <a:pPr marL="342900" indent="-342900">
              <a:buAutoNum type="arabicPeriod" startAt="12"/>
            </a:pPr>
            <a:endParaRPr lang="cs-CZ" dirty="0" smtClean="0"/>
          </a:p>
          <a:p>
            <a:pPr marL="342900" indent="-342900">
              <a:buAutoNum type="arabicPeriod" startAt="12"/>
            </a:pPr>
            <a:endParaRPr lang="cs-CZ" dirty="0"/>
          </a:p>
          <a:p>
            <a:pPr marL="342900" indent="-342900">
              <a:buAutoNum type="arabicPeriod" startAt="12"/>
            </a:pPr>
            <a:endParaRPr lang="cs-CZ" dirty="0" smtClean="0"/>
          </a:p>
          <a:p>
            <a:pPr marL="342900" indent="-342900">
              <a:buAutoNum type="arabicPeriod" startAt="12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0755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 2003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 2003</Template>
  <TotalTime>712</TotalTime>
  <Words>1024</Words>
  <Application>Microsoft Office PowerPoint</Application>
  <PresentationFormat>Předvádění na obrazovce (4:3)</PresentationFormat>
  <Paragraphs>342</Paragraphs>
  <Slides>15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ŠABLONA DUM 2003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Máma</cp:lastModifiedBy>
  <cp:revision>61</cp:revision>
  <dcterms:created xsi:type="dcterms:W3CDTF">2013-07-17T13:24:48Z</dcterms:created>
  <dcterms:modified xsi:type="dcterms:W3CDTF">2013-07-25T21:20:04Z</dcterms:modified>
</cp:coreProperties>
</file>