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7" r:id="rId3"/>
    <p:sldId id="260" r:id="rId4"/>
    <p:sldId id="261" r:id="rId5"/>
    <p:sldId id="262" r:id="rId6"/>
    <p:sldId id="266" r:id="rId7"/>
    <p:sldId id="265" r:id="rId8"/>
    <p:sldId id="267" r:id="rId9"/>
    <p:sldId id="268" r:id="rId10"/>
    <p:sldId id="269" r:id="rId11"/>
    <p:sldId id="271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189" autoAdjust="0"/>
  </p:normalViewPr>
  <p:slideViewPr>
    <p:cSldViewPr>
      <p:cViewPr>
        <p:scale>
          <a:sx n="100" d="100"/>
          <a:sy n="100" d="100"/>
        </p:scale>
        <p:origin x="-294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A68E6A7-CF17-4E61-A661-23BC2E776365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D9A6F33-1563-4455-BAFF-30C38506BF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BA047C-004C-4134-8476-A2D403108DB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DC6F2B5-2A0D-4B79-930C-F2F171D50B6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7FE202-D792-4585-9929-E323E58352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6413794-899F-44BF-B5B6-55E7E20589D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4D594-BAA2-4D8C-8B6F-68A8E516D51A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59D53-2A43-434B-A174-385111C13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36C2C-3CFA-48C1-9498-433ECDE91B38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3DF52-CC02-4286-B3C2-7CB9FEBF08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FC106-08A7-4EAC-A4B8-E441B96E21F5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DC08C-6E07-4A75-86F1-B67F4FD82E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185FA-EB19-4468-99F9-678A228BC69B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E88743-FFC6-46A0-8838-563A9B764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58AF7-D984-467C-A2A3-D52F2090B904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41AA-333E-4AB0-8BDE-0EA9F05AF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8CDC0-3FFE-4E94-864C-2AA941A4CF32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40178-D92F-42AB-B51C-A0EB72012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DD376-B195-4BE0-90BE-4E1BAA340921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7EABA-8052-4D9E-BCFE-F85340BEE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D0AC0-6BC1-497F-8DB3-4DC5FDE0C99F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883B2-7125-41D7-8E1B-46B474610F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B7E74-1461-4639-A700-8A5E4C148EEE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06E27-B0C5-478B-8628-531EEF028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443D2-B462-402F-99B7-7F8C7E142B53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76707-F026-4834-A278-CA18C54CF1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AA1A9C-35FA-431A-AAC6-9AE3A9B9342C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F80F2-8BB4-467C-90B4-D68C4960B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39D30051-0DC1-4A1C-84CF-04C4329B6370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27C4D634-E46E-415B-98AD-30FB2F6B30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VY_32_INOVACE_09B_20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  Město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svět kolem nás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23. 7. 2013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žáky 2. ročníku gymnázia, kteří mají německý jazyk jako druhý jazyk. Jedná se o materiál k výuce a procvičování tématu Město.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Časová dotace je jedna vyučovací hodina.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obsahuje slovní zásobu k tématu Město. Zároveň se procvičují předložky se 3. a 4. pádem. Jednotlivé části jsou připraveny tak, aby se žáci aktivně účastnili výuky, pomocí fixu nebo digitálního pera řešili úkoly. Důraz je kladen na osvojení nové slovní zásoby, používání ji v kontextu, automatizování slovních obratů. Práce se slovní zásobou je procvičována i pomocí křížovky, kde žáci pracují s textem.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Všechna cvičení jsou doplněna správným řešením.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novou slovní zásobu k tématu Město. Zároveň si automatizují používání nových slov ve větách, procvičují používání předložek se 3. a 4. pádem a věty s modálními slovesy. Aktivně se zapojují do výuky řešením cvičení na tabuli pomocí fixu či digitálního pera. Žáci si tímto materiálem procvičují jazykovou kompetenci – důraz je kladen na komunikativní stránku jazyka.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interaktivní výuku.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572000" y="2276872"/>
            <a:ext cx="2160240" cy="41764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827584" y="2132856"/>
            <a:ext cx="1872208" cy="4032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980728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Die   </a:t>
            </a:r>
            <a:r>
              <a:rPr lang="cs-CZ" dirty="0" err="1" smtClean="0"/>
              <a:t>Stadt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84784"/>
            <a:ext cx="3727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Wie</a:t>
            </a:r>
            <a:r>
              <a:rPr lang="cs-CZ" sz="1400" dirty="0" smtClean="0"/>
              <a:t> </a:t>
            </a:r>
            <a:r>
              <a:rPr lang="cs-CZ" sz="1400" dirty="0" err="1" smtClean="0"/>
              <a:t>heißen</a:t>
            </a:r>
            <a:r>
              <a:rPr lang="cs-CZ" sz="1400" dirty="0" smtClean="0"/>
              <a:t>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Gebäuden</a:t>
            </a:r>
            <a:r>
              <a:rPr lang="cs-CZ" sz="1400" dirty="0" smtClean="0"/>
              <a:t> in der </a:t>
            </a:r>
            <a:r>
              <a:rPr lang="cs-CZ" sz="1400" dirty="0" err="1" smtClean="0"/>
              <a:t>Stadt</a:t>
            </a:r>
            <a:r>
              <a:rPr lang="cs-CZ" dirty="0" smtClean="0"/>
              <a:t>? </a:t>
            </a:r>
            <a:endParaRPr lang="cs-CZ" dirty="0"/>
          </a:p>
        </p:txBody>
      </p:sp>
      <p:pic>
        <p:nvPicPr>
          <p:cNvPr id="11271" name="Picture 7" descr="C:\Users\Máma\AppData\Local\Microsoft\Windows\Temporary Internet Files\Content.IE5\WGU77GOX\MC9004355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60648"/>
            <a:ext cx="2537104" cy="187220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043608" y="2348880"/>
            <a:ext cx="154401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r</a:t>
            </a:r>
            <a:r>
              <a:rPr lang="cs-CZ" sz="1400" dirty="0" smtClean="0">
                <a:solidFill>
                  <a:schemeClr val="bg1"/>
                </a:solidFill>
              </a:rPr>
              <a:t>adnice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kostel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pošta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s</a:t>
            </a:r>
            <a:r>
              <a:rPr lang="cs-CZ" sz="1400" dirty="0" smtClean="0">
                <a:solidFill>
                  <a:schemeClr val="bg1"/>
                </a:solidFill>
              </a:rPr>
              <a:t>upermarket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n</a:t>
            </a:r>
            <a:r>
              <a:rPr lang="cs-CZ" sz="1400" dirty="0" smtClean="0">
                <a:solidFill>
                  <a:schemeClr val="bg1"/>
                </a:solidFill>
              </a:rPr>
              <a:t>emocnice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škola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knihovna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k</a:t>
            </a:r>
            <a:r>
              <a:rPr lang="cs-CZ" sz="1400" dirty="0" smtClean="0">
                <a:solidFill>
                  <a:schemeClr val="bg1"/>
                </a:solidFill>
              </a:rPr>
              <a:t>ino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d</a:t>
            </a:r>
            <a:r>
              <a:rPr lang="cs-CZ" sz="1400" dirty="0" smtClean="0">
                <a:solidFill>
                  <a:schemeClr val="bg1"/>
                </a:solidFill>
              </a:rPr>
              <a:t>ivadlo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h</a:t>
            </a:r>
            <a:r>
              <a:rPr lang="cs-CZ" sz="1400" dirty="0" smtClean="0">
                <a:solidFill>
                  <a:schemeClr val="bg1"/>
                </a:solidFill>
              </a:rPr>
              <a:t>otel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o</a:t>
            </a:r>
            <a:r>
              <a:rPr lang="cs-CZ" sz="1400" dirty="0" smtClean="0">
                <a:solidFill>
                  <a:schemeClr val="bg1"/>
                </a:solidFill>
              </a:rPr>
              <a:t>bchod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l</a:t>
            </a:r>
            <a:r>
              <a:rPr lang="cs-CZ" sz="1400" dirty="0" smtClean="0">
                <a:solidFill>
                  <a:schemeClr val="bg1"/>
                </a:solidFill>
              </a:rPr>
              <a:t>ékárna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restaurace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b</a:t>
            </a:r>
            <a:r>
              <a:rPr lang="cs-CZ" sz="1400" dirty="0" smtClean="0">
                <a:solidFill>
                  <a:schemeClr val="bg1"/>
                </a:solidFill>
              </a:rPr>
              <a:t>anka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n</a:t>
            </a:r>
            <a:r>
              <a:rPr lang="cs-CZ" sz="1400" dirty="0" smtClean="0">
                <a:solidFill>
                  <a:schemeClr val="bg1"/>
                </a:solidFill>
              </a:rPr>
              <a:t>ádraží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m</a:t>
            </a:r>
            <a:r>
              <a:rPr lang="cs-CZ" sz="1400" dirty="0" smtClean="0">
                <a:solidFill>
                  <a:schemeClr val="bg1"/>
                </a:solidFill>
              </a:rPr>
              <a:t>uzeum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kavárna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2348880"/>
            <a:ext cx="1912703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die</a:t>
            </a:r>
            <a:r>
              <a:rPr lang="cs-CZ" sz="1400" dirty="0" smtClean="0">
                <a:solidFill>
                  <a:srgbClr val="FFFF00"/>
                </a:solidFill>
              </a:rPr>
              <a:t>  </a:t>
            </a:r>
            <a:r>
              <a:rPr lang="cs-CZ" sz="1400" dirty="0" err="1" smtClean="0">
                <a:solidFill>
                  <a:srgbClr val="FFFF00"/>
                </a:solidFill>
              </a:rPr>
              <a:t>Apotheke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die</a:t>
            </a:r>
            <a:r>
              <a:rPr lang="cs-CZ" sz="1400" dirty="0" smtClean="0">
                <a:solidFill>
                  <a:srgbClr val="FFFF00"/>
                </a:solidFill>
              </a:rPr>
              <a:t>  </a:t>
            </a:r>
            <a:r>
              <a:rPr lang="cs-CZ" sz="1400" dirty="0" err="1" smtClean="0">
                <a:solidFill>
                  <a:srgbClr val="FFFF00"/>
                </a:solidFill>
              </a:rPr>
              <a:t>Kirche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das</a:t>
            </a:r>
            <a:r>
              <a:rPr lang="cs-CZ" sz="1400" dirty="0" smtClean="0">
                <a:solidFill>
                  <a:srgbClr val="FFFF00"/>
                </a:solidFill>
              </a:rPr>
              <a:t> Café</a:t>
            </a:r>
          </a:p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das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Geschäft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Rathaus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 Museum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Krankenhaus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ie</a:t>
            </a:r>
            <a:r>
              <a:rPr lang="cs-CZ" sz="1400" dirty="0" smtClean="0">
                <a:solidFill>
                  <a:srgbClr val="FFFF00"/>
                </a:solidFill>
              </a:rPr>
              <a:t> Post</a:t>
            </a:r>
          </a:p>
          <a:p>
            <a:pPr marL="342900" indent="-342900">
              <a:buAutoNum type="alphaLcPeriod"/>
            </a:pPr>
            <a:r>
              <a:rPr lang="cs-CZ" sz="1400" dirty="0">
                <a:solidFill>
                  <a:srgbClr val="FFFF00"/>
                </a:solidFill>
              </a:rPr>
              <a:t>d</a:t>
            </a:r>
            <a:r>
              <a:rPr lang="cs-CZ" sz="1400" dirty="0" smtClean="0">
                <a:solidFill>
                  <a:srgbClr val="FFFF00"/>
                </a:solidFill>
              </a:rPr>
              <a:t>er </a:t>
            </a:r>
            <a:r>
              <a:rPr lang="cs-CZ" sz="1400" dirty="0" err="1" smtClean="0">
                <a:solidFill>
                  <a:srgbClr val="FFFF00"/>
                </a:solidFill>
              </a:rPr>
              <a:t>Bahnhof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>
                <a:solidFill>
                  <a:srgbClr val="FFFF00"/>
                </a:solidFill>
              </a:rPr>
              <a:t>d</a:t>
            </a:r>
            <a:r>
              <a:rPr lang="cs-CZ" sz="1400" dirty="0" smtClean="0">
                <a:solidFill>
                  <a:srgbClr val="FFFF00"/>
                </a:solidFill>
              </a:rPr>
              <a:t>er </a:t>
            </a:r>
            <a:r>
              <a:rPr lang="cs-CZ" sz="1400" dirty="0" err="1" smtClean="0">
                <a:solidFill>
                  <a:srgbClr val="FFFF00"/>
                </a:solidFill>
              </a:rPr>
              <a:t>Supermarkt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ie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Schule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Kino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Restaurant</a:t>
            </a:r>
          </a:p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die</a:t>
            </a:r>
            <a:r>
              <a:rPr lang="cs-CZ" sz="1400" dirty="0" smtClean="0">
                <a:solidFill>
                  <a:srgbClr val="FFFF00"/>
                </a:solidFill>
              </a:rPr>
              <a:t>  Bank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Hotel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Theater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ie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Bibliothek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2492896"/>
            <a:ext cx="648072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1.</a:t>
            </a:r>
          </a:p>
          <a:p>
            <a:r>
              <a:rPr lang="cs-CZ" sz="1400" dirty="0" smtClean="0"/>
              <a:t>2.</a:t>
            </a:r>
          </a:p>
          <a:p>
            <a:r>
              <a:rPr lang="cs-CZ" sz="1400" dirty="0" smtClean="0"/>
              <a:t>3.</a:t>
            </a:r>
          </a:p>
          <a:p>
            <a:r>
              <a:rPr lang="cs-CZ" sz="1400" dirty="0" smtClean="0"/>
              <a:t>4.</a:t>
            </a:r>
          </a:p>
          <a:p>
            <a:r>
              <a:rPr lang="cs-CZ" sz="1400" dirty="0" smtClean="0"/>
              <a:t>5.</a:t>
            </a:r>
          </a:p>
          <a:p>
            <a:r>
              <a:rPr lang="cs-CZ" sz="1400" dirty="0" smtClean="0"/>
              <a:t>6.</a:t>
            </a:r>
          </a:p>
          <a:p>
            <a:r>
              <a:rPr lang="cs-CZ" sz="1400" dirty="0" smtClean="0"/>
              <a:t>7.</a:t>
            </a:r>
          </a:p>
          <a:p>
            <a:r>
              <a:rPr lang="cs-CZ" sz="1400" dirty="0" smtClean="0"/>
              <a:t>8.</a:t>
            </a:r>
          </a:p>
          <a:p>
            <a:r>
              <a:rPr lang="cs-CZ" sz="1400" dirty="0" smtClean="0"/>
              <a:t>9.</a:t>
            </a:r>
          </a:p>
          <a:p>
            <a:r>
              <a:rPr lang="cs-CZ" sz="1400" dirty="0" smtClean="0"/>
              <a:t>10.</a:t>
            </a:r>
          </a:p>
          <a:p>
            <a:r>
              <a:rPr lang="cs-CZ" sz="1400" dirty="0" smtClean="0"/>
              <a:t>11.</a:t>
            </a:r>
          </a:p>
          <a:p>
            <a:r>
              <a:rPr lang="cs-CZ" sz="1400" dirty="0" smtClean="0"/>
              <a:t>12.</a:t>
            </a:r>
          </a:p>
          <a:p>
            <a:r>
              <a:rPr lang="cs-CZ" sz="1400" dirty="0" smtClean="0"/>
              <a:t>13.</a:t>
            </a:r>
          </a:p>
          <a:p>
            <a:r>
              <a:rPr lang="cs-CZ" sz="1400" dirty="0" smtClean="0"/>
              <a:t>14.</a:t>
            </a:r>
          </a:p>
          <a:p>
            <a:r>
              <a:rPr lang="cs-CZ" sz="1400" dirty="0" smtClean="0"/>
              <a:t>15.</a:t>
            </a:r>
          </a:p>
          <a:p>
            <a:r>
              <a:rPr lang="cs-CZ" sz="1400" dirty="0" smtClean="0"/>
              <a:t>16.</a:t>
            </a:r>
          </a:p>
          <a:p>
            <a:r>
              <a:rPr lang="cs-CZ" sz="1400" dirty="0" smtClean="0"/>
              <a:t>17.</a:t>
            </a:r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539552" y="5733256"/>
            <a:ext cx="806489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692696"/>
            <a:ext cx="386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warum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2291" name="Picture 3" descr="C:\Users\Máma\AppData\Local\Microsoft\Windows\Temporary Internet Files\Content.IE5\IN791MIO\MP9003988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556792"/>
            <a:ext cx="1108924" cy="792088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IN791MIO\MP90022753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1628800"/>
            <a:ext cx="1152128" cy="760585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8Y5Y10W1\MC9003253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412776"/>
            <a:ext cx="1100370" cy="1008112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EEGG801D\MC9002173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708920"/>
            <a:ext cx="1303561" cy="971192"/>
          </a:xfrm>
          <a:prstGeom prst="rect">
            <a:avLst/>
          </a:prstGeom>
          <a:noFill/>
        </p:spPr>
      </p:pic>
      <p:pic>
        <p:nvPicPr>
          <p:cNvPr id="12298" name="Picture 10" descr="C:\Users\Máma\AppData\Local\Microsoft\Windows\Temporary Internet Files\Content.IE5\8Y5Y10W1\MC9002351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2708920"/>
            <a:ext cx="1462162" cy="1226135"/>
          </a:xfrm>
          <a:prstGeom prst="rect">
            <a:avLst/>
          </a:prstGeom>
          <a:noFill/>
        </p:spPr>
      </p:pic>
      <p:pic>
        <p:nvPicPr>
          <p:cNvPr id="12299" name="Picture 11" descr="C:\Users\Máma\AppData\Local\Microsoft\Windows\Temporary Internet Files\Content.IE5\EEGG801D\MC9001686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2780928"/>
            <a:ext cx="908422" cy="912348"/>
          </a:xfrm>
          <a:prstGeom prst="rect">
            <a:avLst/>
          </a:prstGeom>
          <a:noFill/>
        </p:spPr>
      </p:pic>
      <p:pic>
        <p:nvPicPr>
          <p:cNvPr id="12301" name="Picture 13" descr="C:\Users\Máma\AppData\Local\Microsoft\Windows\Temporary Internet Files\Content.IE5\8Y5Y10W1\MC90037046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149080"/>
            <a:ext cx="1335452" cy="1152177"/>
          </a:xfrm>
          <a:prstGeom prst="rect">
            <a:avLst/>
          </a:prstGeom>
          <a:noFill/>
        </p:spPr>
      </p:pic>
      <p:pic>
        <p:nvPicPr>
          <p:cNvPr id="12302" name="Picture 14" descr="C:\Users\Máma\AppData\Local\Microsoft\Windows\Temporary Internet Files\Content.IE5\IN791MIO\MC90035529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91880" y="4221088"/>
            <a:ext cx="1050106" cy="1157757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39552" y="5805264"/>
            <a:ext cx="81083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>
                <a:solidFill>
                  <a:schemeClr val="bg1"/>
                </a:solidFill>
              </a:rPr>
              <a:t>m</a:t>
            </a:r>
            <a:r>
              <a:rPr lang="cs-CZ" sz="1400" dirty="0" err="1" smtClean="0">
                <a:solidFill>
                  <a:schemeClr val="bg1"/>
                </a:solidFill>
              </a:rPr>
              <a:t>it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dem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Zug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reisen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Kaffee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trinken</a:t>
            </a:r>
            <a:r>
              <a:rPr lang="cs-CZ" sz="1400" dirty="0" smtClean="0">
                <a:solidFill>
                  <a:schemeClr val="bg1"/>
                </a:solidFill>
              </a:rPr>
              <a:t>,  </a:t>
            </a:r>
            <a:r>
              <a:rPr lang="cs-CZ" sz="1400" dirty="0" err="1" smtClean="0">
                <a:solidFill>
                  <a:schemeClr val="bg1"/>
                </a:solidFill>
              </a:rPr>
              <a:t>Geld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brauchen</a:t>
            </a:r>
            <a:r>
              <a:rPr lang="cs-CZ" sz="1400" dirty="0" smtClean="0">
                <a:solidFill>
                  <a:schemeClr val="bg1"/>
                </a:solidFill>
              </a:rPr>
              <a:t>,  </a:t>
            </a:r>
            <a:r>
              <a:rPr lang="cs-CZ" sz="1400" dirty="0" err="1" smtClean="0">
                <a:solidFill>
                  <a:schemeClr val="bg1"/>
                </a:solidFill>
              </a:rPr>
              <a:t>einkaufen</a:t>
            </a:r>
            <a:r>
              <a:rPr lang="cs-CZ" sz="1400" dirty="0" smtClean="0">
                <a:solidFill>
                  <a:schemeClr val="bg1"/>
                </a:solidFill>
              </a:rPr>
              <a:t>,  Medikamente </a:t>
            </a:r>
            <a:r>
              <a:rPr lang="cs-CZ" sz="1400" dirty="0" err="1" smtClean="0">
                <a:solidFill>
                  <a:schemeClr val="bg1"/>
                </a:solidFill>
              </a:rPr>
              <a:t>brauchen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zu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Mittag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>
                <a:solidFill>
                  <a:schemeClr val="bg1"/>
                </a:solidFill>
              </a:rPr>
              <a:t>e</a:t>
            </a:r>
            <a:r>
              <a:rPr lang="cs-CZ" sz="1400" dirty="0" err="1" smtClean="0">
                <a:solidFill>
                  <a:schemeClr val="bg1"/>
                </a:solidFill>
              </a:rPr>
              <a:t>ssen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Buch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leihen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krank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sein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einen</a:t>
            </a:r>
            <a:r>
              <a:rPr lang="cs-CZ" sz="1400" dirty="0" smtClean="0">
                <a:solidFill>
                  <a:schemeClr val="bg1"/>
                </a:solidFill>
              </a:rPr>
              <a:t> Film </a:t>
            </a:r>
            <a:r>
              <a:rPr lang="cs-CZ" sz="1400" dirty="0" err="1" smtClean="0">
                <a:solidFill>
                  <a:schemeClr val="bg1"/>
                </a:solidFill>
              </a:rPr>
              <a:t>sehen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2304" name="Picture 16" descr="C:\Users\Máma\AppData\Local\Microsoft\Windows\Temporary Internet Files\Content.IE5\WGU77GOX\MC90028693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72200" y="3933056"/>
            <a:ext cx="1368152" cy="13895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611560" y="5805264"/>
            <a:ext cx="777686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836712"/>
            <a:ext cx="457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kann</a:t>
            </a:r>
            <a:r>
              <a:rPr lang="cs-CZ" dirty="0" smtClean="0"/>
              <a:t> man </a:t>
            </a:r>
            <a:r>
              <a:rPr lang="cs-CZ" dirty="0" err="1" smtClean="0"/>
              <a:t>da</a:t>
            </a:r>
            <a:r>
              <a:rPr lang="cs-CZ" dirty="0" smtClean="0"/>
              <a:t> machen?</a:t>
            </a:r>
            <a:endParaRPr lang="cs-CZ" dirty="0"/>
          </a:p>
        </p:txBody>
      </p:sp>
      <p:pic>
        <p:nvPicPr>
          <p:cNvPr id="13315" name="Picture 3" descr="C:\Users\Máma\AppData\Local\Microsoft\Windows\Temporary Internet Files\Content.IE5\EEGG801D\MC9003970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47987" y="2204864"/>
            <a:ext cx="1131547" cy="1152699"/>
          </a:xfrm>
          <a:prstGeom prst="rect">
            <a:avLst/>
          </a:prstGeom>
          <a:noFill/>
        </p:spPr>
      </p:pic>
      <p:pic>
        <p:nvPicPr>
          <p:cNvPr id="13316" name="Picture 4" descr="C:\Users\Máma\AppData\Local\Microsoft\Windows\Temporary Internet Files\Content.IE5\IN791MIO\MC9003341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" y="2232025"/>
            <a:ext cx="1155229" cy="1215529"/>
          </a:xfrm>
          <a:prstGeom prst="rect">
            <a:avLst/>
          </a:prstGeom>
          <a:noFill/>
        </p:spPr>
      </p:pic>
      <p:pic>
        <p:nvPicPr>
          <p:cNvPr id="13317" name="Picture 5" descr="C:\Users\Máma\AppData\Local\Microsoft\Windows\Temporary Internet Files\Content.IE5\EEGG801D\MC9002921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1628800"/>
            <a:ext cx="1182688" cy="1809750"/>
          </a:xfrm>
          <a:prstGeom prst="rect">
            <a:avLst/>
          </a:prstGeom>
          <a:noFill/>
        </p:spPr>
      </p:pic>
      <p:pic>
        <p:nvPicPr>
          <p:cNvPr id="13318" name="Picture 6" descr="C:\Users\Máma\AppData\Local\Microsoft\Windows\Temporary Internet Files\Content.IE5\8Y5Y10W1\MC90008932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077072"/>
            <a:ext cx="1891230" cy="1301753"/>
          </a:xfrm>
          <a:prstGeom prst="rect">
            <a:avLst/>
          </a:prstGeom>
          <a:noFill/>
        </p:spPr>
      </p:pic>
      <p:pic>
        <p:nvPicPr>
          <p:cNvPr id="13319" name="Picture 7" descr="C:\Users\Máma\AppData\Local\Microsoft\Windows\Temporary Internet Files\Content.IE5\WGU77GOX\MC9002121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11489" y="3878263"/>
            <a:ext cx="984448" cy="1649730"/>
          </a:xfrm>
          <a:prstGeom prst="rect">
            <a:avLst/>
          </a:prstGeom>
          <a:noFill/>
        </p:spPr>
      </p:pic>
      <p:pic>
        <p:nvPicPr>
          <p:cNvPr id="13320" name="Picture 8" descr="C:\Users\Máma\AppData\Local\Microsoft\Windows\Temporary Internet Files\Content.IE5\EEGG801D\MC90038348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4293096"/>
            <a:ext cx="1642913" cy="1276062"/>
          </a:xfrm>
          <a:prstGeom prst="rect">
            <a:avLst/>
          </a:prstGeom>
          <a:noFill/>
        </p:spPr>
      </p:pic>
      <p:pic>
        <p:nvPicPr>
          <p:cNvPr id="13321" name="Picture 9" descr="C:\Users\Máma\AppData\Local\Microsoft\Windows\Temporary Internet Files\Content.IE5\WGU77GOX\MC90022184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1556792"/>
            <a:ext cx="1733550" cy="1833562"/>
          </a:xfrm>
          <a:prstGeom prst="rect">
            <a:avLst/>
          </a:prstGeom>
          <a:noFill/>
        </p:spPr>
      </p:pic>
      <p:pic>
        <p:nvPicPr>
          <p:cNvPr id="13322" name="Picture 10" descr="C:\Users\Máma\AppData\Local\Microsoft\Windows\Temporary Internet Files\Content.IE5\8Y5Y10W1\MC90021666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64288" y="3933056"/>
            <a:ext cx="1522412" cy="181768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11560" y="5949280"/>
            <a:ext cx="7827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>
                <a:solidFill>
                  <a:schemeClr val="bg1"/>
                </a:solidFill>
              </a:rPr>
              <a:t>e</a:t>
            </a:r>
            <a:r>
              <a:rPr lang="cs-CZ" sz="1400" dirty="0" err="1" smtClean="0">
                <a:solidFill>
                  <a:schemeClr val="bg1"/>
                </a:solidFill>
              </a:rPr>
              <a:t>inen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Brief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abschicken</a:t>
            </a:r>
            <a:r>
              <a:rPr lang="cs-CZ" sz="1400" dirty="0" smtClean="0">
                <a:solidFill>
                  <a:schemeClr val="bg1"/>
                </a:solidFill>
              </a:rPr>
              <a:t>,  </a:t>
            </a:r>
            <a:r>
              <a:rPr lang="cs-CZ" sz="1400" dirty="0" err="1" smtClean="0">
                <a:solidFill>
                  <a:schemeClr val="bg1"/>
                </a:solidFill>
              </a:rPr>
              <a:t>lernen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Austellung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besichtigen</a:t>
            </a:r>
            <a:r>
              <a:rPr lang="cs-CZ" sz="1400" dirty="0" smtClean="0">
                <a:solidFill>
                  <a:schemeClr val="bg1"/>
                </a:solidFill>
              </a:rPr>
              <a:t>, Medikamente </a:t>
            </a:r>
            <a:r>
              <a:rPr lang="cs-CZ" sz="1400" dirty="0" err="1" smtClean="0">
                <a:solidFill>
                  <a:schemeClr val="bg1"/>
                </a:solidFill>
              </a:rPr>
              <a:t>kaufen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übernachten</a:t>
            </a:r>
            <a:r>
              <a:rPr lang="cs-CZ" sz="1400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ein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Buch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lesen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Theaterstück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sehen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etwas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einkaufen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Máma\AppData\Local\Microsoft\Windows\Temporary Internet Files\Content.IE5\8Y5Y10W1\MC9001962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692696"/>
            <a:ext cx="1628775" cy="1793875"/>
          </a:xfrm>
          <a:prstGeom prst="rect">
            <a:avLst/>
          </a:prstGeom>
          <a:noFill/>
        </p:spPr>
      </p:pic>
      <p:pic>
        <p:nvPicPr>
          <p:cNvPr id="14339" name="Picture 3" descr="C:\Users\Máma\AppData\Local\Microsoft\Windows\Temporary Internet Files\Content.IE5\8Y5Y10W1\MC9002396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4581128"/>
            <a:ext cx="1457895" cy="15004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188640"/>
            <a:ext cx="2610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Suche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Lösungswort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692696"/>
            <a:ext cx="37234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/>
              <a:t>Haben</a:t>
            </a:r>
            <a:r>
              <a:rPr lang="cs-CZ" sz="1400" dirty="0" smtClean="0"/>
              <a:t> </a:t>
            </a:r>
            <a:r>
              <a:rPr lang="cs-CZ" sz="1400" dirty="0" err="1" smtClean="0"/>
              <a:t>wir</a:t>
            </a:r>
            <a:r>
              <a:rPr lang="cs-CZ" sz="1400" dirty="0" smtClean="0"/>
              <a:t> </a:t>
            </a:r>
            <a:r>
              <a:rPr lang="cs-CZ" sz="1400" dirty="0" err="1" smtClean="0"/>
              <a:t>das</a:t>
            </a:r>
            <a:r>
              <a:rPr lang="cs-CZ" sz="1400" dirty="0" smtClean="0"/>
              <a:t> in </a:t>
            </a:r>
            <a:r>
              <a:rPr lang="cs-CZ" sz="1400" dirty="0" err="1" smtClean="0"/>
              <a:t>unserer</a:t>
            </a:r>
            <a:r>
              <a:rPr lang="cs-CZ" sz="1400" dirty="0" smtClean="0"/>
              <a:t> </a:t>
            </a:r>
            <a:r>
              <a:rPr lang="cs-CZ" sz="1400" dirty="0" err="1" smtClean="0"/>
              <a:t>Stadt</a:t>
            </a:r>
            <a:r>
              <a:rPr lang="cs-CZ" sz="1400" dirty="0" smtClean="0"/>
              <a:t>?  </a:t>
            </a:r>
            <a:r>
              <a:rPr lang="cs-CZ" sz="1400" dirty="0" err="1" smtClean="0"/>
              <a:t>Wo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r>
              <a:rPr lang="cs-CZ" sz="1400" dirty="0" smtClean="0"/>
              <a:t> </a:t>
            </a:r>
            <a:r>
              <a:rPr lang="cs-CZ" sz="1400" dirty="0" err="1" smtClean="0"/>
              <a:t>das</a:t>
            </a:r>
            <a:r>
              <a:rPr lang="cs-CZ" sz="1400" dirty="0" smtClean="0"/>
              <a:t>?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55576" y="1124744"/>
          <a:ext cx="6096000" cy="2857500"/>
        </p:xfrm>
        <a:graphic>
          <a:graphicData uri="http://schemas.openxmlformats.org/drawingml/2006/table">
            <a:tbl>
              <a:tblPr/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27584" y="4221088"/>
            <a:ext cx="299793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schlechteste</a:t>
            </a:r>
            <a:r>
              <a:rPr lang="cs-CZ" sz="1400" dirty="0" smtClean="0"/>
              <a:t> </a:t>
            </a:r>
            <a:r>
              <a:rPr lang="cs-CZ" sz="1400" dirty="0" err="1" smtClean="0"/>
              <a:t>Note</a:t>
            </a:r>
            <a:endParaRPr lang="cs-CZ" sz="1400" dirty="0" smtClean="0"/>
          </a:p>
          <a:p>
            <a:r>
              <a:rPr lang="cs-CZ" sz="1400" dirty="0" smtClean="0"/>
              <a:t>2.  </a:t>
            </a:r>
            <a:r>
              <a:rPr lang="cs-CZ" sz="1400" dirty="0" err="1" smtClean="0"/>
              <a:t>s</a:t>
            </a:r>
            <a:r>
              <a:rPr lang="cs-CZ" sz="1400" dirty="0" err="1" smtClean="0"/>
              <a:t>teht</a:t>
            </a:r>
            <a:r>
              <a:rPr lang="cs-CZ" sz="1400" dirty="0" smtClean="0"/>
              <a:t> </a:t>
            </a:r>
            <a:r>
              <a:rPr lang="cs-CZ" sz="1400" dirty="0" err="1" smtClean="0"/>
              <a:t>jetzt</a:t>
            </a:r>
            <a:r>
              <a:rPr lang="cs-CZ" sz="1400" dirty="0" smtClean="0"/>
              <a:t> vor </a:t>
            </a:r>
            <a:r>
              <a:rPr lang="cs-CZ" sz="1400" dirty="0" err="1" smtClean="0"/>
              <a:t>euch</a:t>
            </a:r>
            <a:endParaRPr lang="cs-CZ" sz="1400" dirty="0" smtClean="0"/>
          </a:p>
          <a:p>
            <a:r>
              <a:rPr lang="cs-CZ" sz="1400" dirty="0" smtClean="0"/>
              <a:t>3.  Karl der IV. </a:t>
            </a:r>
            <a:r>
              <a:rPr lang="cs-CZ" sz="1400" dirty="0" err="1" smtClean="0"/>
              <a:t>g</a:t>
            </a:r>
            <a:r>
              <a:rPr lang="cs-CZ" sz="1400" dirty="0" err="1" smtClean="0"/>
              <a:t>ründete</a:t>
            </a:r>
            <a:r>
              <a:rPr lang="cs-CZ" sz="1400" dirty="0" smtClean="0"/>
              <a:t> </a:t>
            </a:r>
            <a:r>
              <a:rPr lang="cs-CZ" sz="1400" dirty="0" err="1" smtClean="0"/>
              <a:t>sie</a:t>
            </a:r>
            <a:r>
              <a:rPr lang="cs-CZ" sz="1400" dirty="0" smtClean="0"/>
              <a:t> in </a:t>
            </a:r>
            <a:r>
              <a:rPr lang="cs-CZ" sz="1400" dirty="0" err="1" smtClean="0"/>
              <a:t>Prag</a:t>
            </a:r>
            <a:endParaRPr lang="cs-CZ" sz="1400" dirty="0" smtClean="0"/>
          </a:p>
          <a:p>
            <a:r>
              <a:rPr lang="cs-CZ" sz="1400" dirty="0" smtClean="0"/>
              <a:t>4.  es </a:t>
            </a:r>
            <a:r>
              <a:rPr lang="cs-CZ" sz="1400" dirty="0" err="1" smtClean="0"/>
              <a:t>wünscht</a:t>
            </a:r>
            <a:r>
              <a:rPr lang="cs-CZ" sz="1400" dirty="0" smtClean="0"/>
              <a:t> man : </a:t>
            </a:r>
            <a:r>
              <a:rPr lang="cs-CZ" sz="1400" dirty="0" err="1" smtClean="0"/>
              <a:t>viel</a:t>
            </a:r>
            <a:r>
              <a:rPr lang="cs-CZ" sz="1400" dirty="0" smtClean="0"/>
              <a:t>……</a:t>
            </a:r>
          </a:p>
          <a:p>
            <a:r>
              <a:rPr lang="cs-CZ" sz="1400" dirty="0" smtClean="0"/>
              <a:t>5.  der </a:t>
            </a:r>
            <a:r>
              <a:rPr lang="cs-CZ" sz="1400" dirty="0" err="1" smtClean="0"/>
              <a:t>beste</a:t>
            </a:r>
            <a:r>
              <a:rPr lang="cs-CZ" sz="1400" dirty="0" smtClean="0"/>
              <a:t> </a:t>
            </a:r>
            <a:r>
              <a:rPr lang="cs-CZ" sz="1400" dirty="0" err="1" smtClean="0"/>
              <a:t>Freund</a:t>
            </a:r>
            <a:r>
              <a:rPr lang="cs-CZ" sz="1400" dirty="0" smtClean="0"/>
              <a:t> des </a:t>
            </a:r>
            <a:r>
              <a:rPr lang="cs-CZ" sz="1400" dirty="0" err="1" smtClean="0"/>
              <a:t>Menschen</a:t>
            </a:r>
            <a:endParaRPr lang="cs-CZ" sz="1400" dirty="0" smtClean="0"/>
          </a:p>
          <a:p>
            <a:r>
              <a:rPr lang="cs-CZ" sz="1400" dirty="0" smtClean="0"/>
              <a:t>6.  vor der </a:t>
            </a:r>
            <a:r>
              <a:rPr lang="cs-CZ" sz="1400" dirty="0" err="1" smtClean="0"/>
              <a:t>Nacht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r>
              <a:rPr lang="cs-CZ" sz="1400" dirty="0" smtClean="0"/>
              <a:t> ……..</a:t>
            </a:r>
          </a:p>
          <a:p>
            <a:r>
              <a:rPr lang="cs-CZ" sz="1400" dirty="0" smtClean="0"/>
              <a:t>7.  </a:t>
            </a:r>
            <a:r>
              <a:rPr lang="cs-CZ" sz="1400" dirty="0" err="1" smtClean="0"/>
              <a:t>damit</a:t>
            </a:r>
            <a:r>
              <a:rPr lang="cs-CZ" sz="1400" dirty="0" smtClean="0"/>
              <a:t> </a:t>
            </a:r>
            <a:r>
              <a:rPr lang="cs-CZ" sz="1400" dirty="0" err="1" smtClean="0"/>
              <a:t>kann</a:t>
            </a:r>
            <a:r>
              <a:rPr lang="cs-CZ" sz="1400" dirty="0" smtClean="0"/>
              <a:t> man </a:t>
            </a:r>
            <a:r>
              <a:rPr lang="cs-CZ" sz="1400" dirty="0" err="1" smtClean="0"/>
              <a:t>fliegen</a:t>
            </a:r>
            <a:endParaRPr lang="cs-CZ" sz="1400" dirty="0" smtClean="0"/>
          </a:p>
          <a:p>
            <a:r>
              <a:rPr lang="cs-CZ" sz="1400" dirty="0" smtClean="0"/>
              <a:t>8. 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beste</a:t>
            </a:r>
            <a:r>
              <a:rPr lang="cs-CZ" sz="1400" dirty="0" smtClean="0"/>
              <a:t> </a:t>
            </a:r>
            <a:r>
              <a:rPr lang="cs-CZ" sz="1400" dirty="0" err="1" smtClean="0"/>
              <a:t>Note</a:t>
            </a:r>
            <a:endParaRPr lang="cs-CZ" sz="1400" dirty="0" smtClean="0"/>
          </a:p>
          <a:p>
            <a:r>
              <a:rPr lang="cs-CZ" sz="1400" dirty="0" smtClean="0"/>
              <a:t>9.  Antonym  </a:t>
            </a:r>
            <a:r>
              <a:rPr lang="cs-CZ" sz="1400" dirty="0" err="1" smtClean="0"/>
              <a:t>für</a:t>
            </a:r>
            <a:r>
              <a:rPr lang="cs-CZ" sz="1400" dirty="0" smtClean="0"/>
              <a:t> alt </a:t>
            </a:r>
            <a:endParaRPr lang="cs-CZ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43608" y="1340768"/>
            <a:ext cx="6624736" cy="41764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836712"/>
            <a:ext cx="1224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Antworte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00808"/>
            <a:ext cx="614642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einen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Bürgermeister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besuchen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zu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Mittag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essen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übernachten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Medikamente </a:t>
            </a:r>
            <a:r>
              <a:rPr lang="cs-CZ" sz="1600" dirty="0" err="1" smtClean="0">
                <a:solidFill>
                  <a:srgbClr val="FFFF00"/>
                </a:solidFill>
              </a:rPr>
              <a:t>kaufen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eine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Briefmarke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kaufen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die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Mitternachtsmesse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zu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Weihnachten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besuchen</a:t>
            </a:r>
            <a:r>
              <a:rPr lang="cs-CZ" sz="1600" dirty="0" smtClean="0">
                <a:solidFill>
                  <a:srgbClr val="FFFF00"/>
                </a:solidFill>
              </a:rPr>
              <a:t>. </a:t>
            </a:r>
          </a:p>
          <a:p>
            <a:pPr>
              <a:buFont typeface="Wingdings" pitchFamily="2" charset="2"/>
              <a:buChar char="Ø"/>
            </a:pPr>
            <a:endParaRPr lang="cs-CZ" sz="1600" dirty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Wohin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gehe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–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möchte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Kaffee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trinken</a:t>
            </a:r>
            <a:r>
              <a:rPr lang="cs-CZ" sz="1600" dirty="0" smtClean="0">
                <a:solidFill>
                  <a:srgbClr val="FFFF0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möchte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Geld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wechseln</a:t>
            </a:r>
            <a:r>
              <a:rPr lang="cs-CZ" sz="1600" dirty="0" smtClean="0">
                <a:solidFill>
                  <a:srgbClr val="FFFF0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etwas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kaufen</a:t>
            </a:r>
            <a:r>
              <a:rPr lang="cs-CZ" sz="1600" dirty="0" smtClean="0">
                <a:solidFill>
                  <a:srgbClr val="FFFF0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Bücher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leihen</a:t>
            </a:r>
            <a:r>
              <a:rPr lang="cs-CZ" sz="1600" dirty="0" smtClean="0">
                <a:solidFill>
                  <a:srgbClr val="FFFF0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brauche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eine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Operation</a:t>
            </a:r>
            <a:r>
              <a:rPr lang="cs-CZ" sz="1600" dirty="0" smtClean="0">
                <a:solidFill>
                  <a:srgbClr val="FFFF00"/>
                </a:solidFill>
              </a:rPr>
              <a:t>.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mit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dem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Zug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reisen</a:t>
            </a:r>
            <a:r>
              <a:rPr lang="cs-CZ" sz="1600" dirty="0" smtClean="0">
                <a:solidFill>
                  <a:srgbClr val="FFFF00"/>
                </a:solidFill>
              </a:rPr>
              <a:t>.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nach Amerika </a:t>
            </a:r>
            <a:r>
              <a:rPr lang="cs-CZ" sz="1600" dirty="0" err="1" smtClean="0">
                <a:solidFill>
                  <a:srgbClr val="FFFF00"/>
                </a:solidFill>
              </a:rPr>
              <a:t>fliegen</a:t>
            </a:r>
            <a:r>
              <a:rPr lang="cs-CZ" sz="1600" dirty="0" smtClean="0">
                <a:solidFill>
                  <a:srgbClr val="FFFF00"/>
                </a:solidFill>
              </a:rPr>
              <a:t>.  </a:t>
            </a:r>
            <a:endParaRPr lang="cs-CZ" sz="1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572000" y="2276872"/>
            <a:ext cx="2160240" cy="41764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827584" y="2132856"/>
            <a:ext cx="1872208" cy="4032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980728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Die   </a:t>
            </a:r>
            <a:r>
              <a:rPr lang="cs-CZ" dirty="0" err="1" smtClean="0"/>
              <a:t>Stadt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84784"/>
            <a:ext cx="3727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Wie</a:t>
            </a:r>
            <a:r>
              <a:rPr lang="cs-CZ" sz="1400" dirty="0" smtClean="0"/>
              <a:t> </a:t>
            </a:r>
            <a:r>
              <a:rPr lang="cs-CZ" sz="1400" dirty="0" err="1" smtClean="0"/>
              <a:t>heißen</a:t>
            </a:r>
            <a:r>
              <a:rPr lang="cs-CZ" sz="1400" dirty="0" smtClean="0"/>
              <a:t>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Gebäuden</a:t>
            </a:r>
            <a:r>
              <a:rPr lang="cs-CZ" sz="1400" dirty="0" smtClean="0"/>
              <a:t> in der </a:t>
            </a:r>
            <a:r>
              <a:rPr lang="cs-CZ" sz="1400" dirty="0" err="1" smtClean="0"/>
              <a:t>Stadt</a:t>
            </a:r>
            <a:r>
              <a:rPr lang="cs-CZ" dirty="0" smtClean="0"/>
              <a:t>? </a:t>
            </a:r>
            <a:endParaRPr lang="cs-CZ" dirty="0"/>
          </a:p>
        </p:txBody>
      </p:sp>
      <p:pic>
        <p:nvPicPr>
          <p:cNvPr id="11271" name="Picture 7" descr="C:\Users\Máma\AppData\Local\Microsoft\Windows\Temporary Internet Files\Content.IE5\WGU77GOX\MC9004355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60648"/>
            <a:ext cx="2537104" cy="187220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043608" y="2348880"/>
            <a:ext cx="154401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r</a:t>
            </a:r>
            <a:r>
              <a:rPr lang="cs-CZ" sz="1400" dirty="0" smtClean="0">
                <a:solidFill>
                  <a:schemeClr val="bg1"/>
                </a:solidFill>
              </a:rPr>
              <a:t>adnice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kostel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pošta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s</a:t>
            </a:r>
            <a:r>
              <a:rPr lang="cs-CZ" sz="1400" dirty="0" smtClean="0">
                <a:solidFill>
                  <a:schemeClr val="bg1"/>
                </a:solidFill>
              </a:rPr>
              <a:t>upermarket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n</a:t>
            </a:r>
            <a:r>
              <a:rPr lang="cs-CZ" sz="1400" dirty="0" smtClean="0">
                <a:solidFill>
                  <a:schemeClr val="bg1"/>
                </a:solidFill>
              </a:rPr>
              <a:t>emocnice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škola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knihovna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k</a:t>
            </a:r>
            <a:r>
              <a:rPr lang="cs-CZ" sz="1400" dirty="0" smtClean="0">
                <a:solidFill>
                  <a:schemeClr val="bg1"/>
                </a:solidFill>
              </a:rPr>
              <a:t>ino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d</a:t>
            </a:r>
            <a:r>
              <a:rPr lang="cs-CZ" sz="1400" dirty="0" smtClean="0">
                <a:solidFill>
                  <a:schemeClr val="bg1"/>
                </a:solidFill>
              </a:rPr>
              <a:t>ivadlo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h</a:t>
            </a:r>
            <a:r>
              <a:rPr lang="cs-CZ" sz="1400" dirty="0" smtClean="0">
                <a:solidFill>
                  <a:schemeClr val="bg1"/>
                </a:solidFill>
              </a:rPr>
              <a:t>otel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o</a:t>
            </a:r>
            <a:r>
              <a:rPr lang="cs-CZ" sz="1400" dirty="0" smtClean="0">
                <a:solidFill>
                  <a:schemeClr val="bg1"/>
                </a:solidFill>
              </a:rPr>
              <a:t>bchod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l</a:t>
            </a:r>
            <a:r>
              <a:rPr lang="cs-CZ" sz="1400" dirty="0" smtClean="0">
                <a:solidFill>
                  <a:schemeClr val="bg1"/>
                </a:solidFill>
              </a:rPr>
              <a:t>ékárna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restaurace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b</a:t>
            </a:r>
            <a:r>
              <a:rPr lang="cs-CZ" sz="1400" dirty="0" smtClean="0">
                <a:solidFill>
                  <a:schemeClr val="bg1"/>
                </a:solidFill>
              </a:rPr>
              <a:t>anka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n</a:t>
            </a:r>
            <a:r>
              <a:rPr lang="cs-CZ" sz="1400" dirty="0" smtClean="0">
                <a:solidFill>
                  <a:schemeClr val="bg1"/>
                </a:solidFill>
              </a:rPr>
              <a:t>ádraží</a:t>
            </a:r>
          </a:p>
          <a:p>
            <a:pPr marL="342900" indent="-342900">
              <a:buAutoNum type="arabicPeriod"/>
            </a:pPr>
            <a:r>
              <a:rPr lang="cs-CZ" sz="1400" dirty="0">
                <a:solidFill>
                  <a:schemeClr val="bg1"/>
                </a:solidFill>
              </a:rPr>
              <a:t>m</a:t>
            </a:r>
            <a:r>
              <a:rPr lang="cs-CZ" sz="1400" dirty="0" smtClean="0">
                <a:solidFill>
                  <a:schemeClr val="bg1"/>
                </a:solidFill>
              </a:rPr>
              <a:t>uzeum</a:t>
            </a:r>
          </a:p>
          <a:p>
            <a:pPr marL="342900" indent="-342900">
              <a:buAutoNum type="arabicPeriod"/>
            </a:pPr>
            <a:r>
              <a:rPr lang="cs-CZ" sz="1400" dirty="0" smtClean="0">
                <a:solidFill>
                  <a:schemeClr val="bg1"/>
                </a:solidFill>
              </a:rPr>
              <a:t>kavárna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2348880"/>
            <a:ext cx="1912703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die</a:t>
            </a:r>
            <a:r>
              <a:rPr lang="cs-CZ" sz="1400" dirty="0" smtClean="0">
                <a:solidFill>
                  <a:srgbClr val="FFFF00"/>
                </a:solidFill>
              </a:rPr>
              <a:t>  </a:t>
            </a:r>
            <a:r>
              <a:rPr lang="cs-CZ" sz="1400" dirty="0" err="1" smtClean="0">
                <a:solidFill>
                  <a:srgbClr val="FFFF00"/>
                </a:solidFill>
              </a:rPr>
              <a:t>Apotheke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die</a:t>
            </a:r>
            <a:r>
              <a:rPr lang="cs-CZ" sz="1400" dirty="0" smtClean="0">
                <a:solidFill>
                  <a:srgbClr val="FFFF00"/>
                </a:solidFill>
              </a:rPr>
              <a:t>  </a:t>
            </a:r>
            <a:r>
              <a:rPr lang="cs-CZ" sz="1400" dirty="0" err="1" smtClean="0">
                <a:solidFill>
                  <a:srgbClr val="FFFF00"/>
                </a:solidFill>
              </a:rPr>
              <a:t>Kirche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das</a:t>
            </a:r>
            <a:r>
              <a:rPr lang="cs-CZ" sz="1400" dirty="0" smtClean="0">
                <a:solidFill>
                  <a:srgbClr val="FFFF00"/>
                </a:solidFill>
              </a:rPr>
              <a:t> Café</a:t>
            </a:r>
          </a:p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das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Geschäft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Rathaus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 Museum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Krankenhaus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ie</a:t>
            </a:r>
            <a:r>
              <a:rPr lang="cs-CZ" sz="1400" dirty="0" smtClean="0">
                <a:solidFill>
                  <a:srgbClr val="FFFF00"/>
                </a:solidFill>
              </a:rPr>
              <a:t> Post</a:t>
            </a:r>
          </a:p>
          <a:p>
            <a:pPr marL="342900" indent="-342900">
              <a:buAutoNum type="alphaLcPeriod"/>
            </a:pPr>
            <a:r>
              <a:rPr lang="cs-CZ" sz="1400" dirty="0">
                <a:solidFill>
                  <a:srgbClr val="FFFF00"/>
                </a:solidFill>
              </a:rPr>
              <a:t>d</a:t>
            </a:r>
            <a:r>
              <a:rPr lang="cs-CZ" sz="1400" dirty="0" smtClean="0">
                <a:solidFill>
                  <a:srgbClr val="FFFF00"/>
                </a:solidFill>
              </a:rPr>
              <a:t>er </a:t>
            </a:r>
            <a:r>
              <a:rPr lang="cs-CZ" sz="1400" dirty="0" err="1" smtClean="0">
                <a:solidFill>
                  <a:srgbClr val="FFFF00"/>
                </a:solidFill>
              </a:rPr>
              <a:t>Bahnhof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>
                <a:solidFill>
                  <a:srgbClr val="FFFF00"/>
                </a:solidFill>
              </a:rPr>
              <a:t>d</a:t>
            </a:r>
            <a:r>
              <a:rPr lang="cs-CZ" sz="1400" dirty="0" smtClean="0">
                <a:solidFill>
                  <a:srgbClr val="FFFF00"/>
                </a:solidFill>
              </a:rPr>
              <a:t>er </a:t>
            </a:r>
            <a:r>
              <a:rPr lang="cs-CZ" sz="1400" dirty="0" err="1" smtClean="0">
                <a:solidFill>
                  <a:srgbClr val="FFFF00"/>
                </a:solidFill>
              </a:rPr>
              <a:t>Supermarkt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ie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Schule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Kino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Restaurant</a:t>
            </a:r>
          </a:p>
          <a:p>
            <a:pPr marL="342900" indent="-342900">
              <a:buAutoNum type="alphaLcPeriod"/>
            </a:pPr>
            <a:r>
              <a:rPr lang="cs-CZ" sz="1400" dirty="0" err="1" smtClean="0">
                <a:solidFill>
                  <a:srgbClr val="FFFF00"/>
                </a:solidFill>
              </a:rPr>
              <a:t>die</a:t>
            </a:r>
            <a:r>
              <a:rPr lang="cs-CZ" sz="1400" dirty="0" smtClean="0">
                <a:solidFill>
                  <a:srgbClr val="FFFF00"/>
                </a:solidFill>
              </a:rPr>
              <a:t>  Bank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Hotel</a:t>
            </a: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as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Theater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sz="1400" dirty="0" err="1">
                <a:solidFill>
                  <a:srgbClr val="FFFF00"/>
                </a:solidFill>
              </a:rPr>
              <a:t>d</a:t>
            </a:r>
            <a:r>
              <a:rPr lang="cs-CZ" sz="1400" dirty="0" err="1" smtClean="0">
                <a:solidFill>
                  <a:srgbClr val="FFFF00"/>
                </a:solidFill>
              </a:rPr>
              <a:t>ie</a:t>
            </a:r>
            <a:r>
              <a:rPr lang="cs-CZ" sz="1400" dirty="0" smtClean="0">
                <a:solidFill>
                  <a:srgbClr val="FFFF00"/>
                </a:solidFill>
              </a:rPr>
              <a:t> </a:t>
            </a:r>
            <a:r>
              <a:rPr lang="cs-CZ" sz="1400" dirty="0" err="1" smtClean="0">
                <a:solidFill>
                  <a:srgbClr val="FFFF00"/>
                </a:solidFill>
              </a:rPr>
              <a:t>Bibliothek</a:t>
            </a:r>
            <a:endParaRPr lang="cs-CZ" sz="1400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2492896"/>
            <a:ext cx="936104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1. </a:t>
            </a:r>
            <a:r>
              <a:rPr lang="cs-CZ" sz="1400" dirty="0" smtClean="0">
                <a:solidFill>
                  <a:srgbClr val="FF0000"/>
                </a:solidFill>
              </a:rPr>
              <a:t>e</a:t>
            </a:r>
            <a:endParaRPr lang="cs-CZ" sz="1400" dirty="0" smtClean="0"/>
          </a:p>
          <a:p>
            <a:r>
              <a:rPr lang="cs-CZ" sz="1400" dirty="0" smtClean="0"/>
              <a:t>2.</a:t>
            </a:r>
            <a:r>
              <a:rPr lang="cs-CZ" sz="1400" dirty="0" smtClean="0">
                <a:solidFill>
                  <a:srgbClr val="FF0000"/>
                </a:solidFill>
              </a:rPr>
              <a:t> b</a:t>
            </a:r>
            <a:endParaRPr lang="cs-CZ" sz="1400" dirty="0" smtClean="0"/>
          </a:p>
          <a:p>
            <a:r>
              <a:rPr lang="cs-CZ" sz="1400" dirty="0" smtClean="0"/>
              <a:t>3. </a:t>
            </a:r>
            <a:r>
              <a:rPr lang="cs-CZ" sz="1400" dirty="0" smtClean="0">
                <a:solidFill>
                  <a:srgbClr val="FF0000"/>
                </a:solidFill>
              </a:rPr>
              <a:t>h</a:t>
            </a:r>
            <a:endParaRPr lang="cs-CZ" sz="1400" dirty="0" smtClean="0"/>
          </a:p>
          <a:p>
            <a:r>
              <a:rPr lang="cs-CZ" sz="1400" dirty="0" smtClean="0"/>
              <a:t>4. </a:t>
            </a:r>
            <a:r>
              <a:rPr lang="cs-CZ" sz="1400" dirty="0" smtClean="0">
                <a:solidFill>
                  <a:srgbClr val="FF0000"/>
                </a:solidFill>
              </a:rPr>
              <a:t>j</a:t>
            </a:r>
            <a:endParaRPr lang="cs-CZ" sz="1400" dirty="0" smtClean="0"/>
          </a:p>
          <a:p>
            <a:r>
              <a:rPr lang="cs-CZ" sz="1400" dirty="0" smtClean="0"/>
              <a:t>5. </a:t>
            </a:r>
            <a:r>
              <a:rPr lang="cs-CZ" sz="1400" dirty="0">
                <a:solidFill>
                  <a:srgbClr val="FF0000"/>
                </a:solidFill>
              </a:rPr>
              <a:t>g</a:t>
            </a:r>
            <a:endParaRPr lang="cs-CZ" sz="1400" dirty="0" smtClean="0"/>
          </a:p>
          <a:p>
            <a:r>
              <a:rPr lang="cs-CZ" sz="1400" dirty="0" smtClean="0"/>
              <a:t>6. </a:t>
            </a:r>
            <a:r>
              <a:rPr lang="cs-CZ" sz="1400" dirty="0" smtClean="0">
                <a:solidFill>
                  <a:srgbClr val="FF0000"/>
                </a:solidFill>
              </a:rPr>
              <a:t>k</a:t>
            </a:r>
            <a:endParaRPr lang="cs-CZ" sz="1400" dirty="0" smtClean="0"/>
          </a:p>
          <a:p>
            <a:r>
              <a:rPr lang="cs-CZ" sz="1400" dirty="0" smtClean="0"/>
              <a:t>7. </a:t>
            </a:r>
            <a:r>
              <a:rPr lang="cs-CZ" sz="1400" dirty="0" smtClean="0">
                <a:solidFill>
                  <a:srgbClr val="FF0000"/>
                </a:solidFill>
              </a:rPr>
              <a:t>q</a:t>
            </a:r>
            <a:endParaRPr lang="cs-CZ" sz="1400" dirty="0" smtClean="0"/>
          </a:p>
          <a:p>
            <a:r>
              <a:rPr lang="cs-CZ" sz="1400" dirty="0" smtClean="0"/>
              <a:t>8. </a:t>
            </a:r>
            <a:r>
              <a:rPr lang="cs-CZ" sz="1400" dirty="0" smtClean="0">
                <a:solidFill>
                  <a:srgbClr val="FF0000"/>
                </a:solidFill>
              </a:rPr>
              <a:t>l</a:t>
            </a:r>
            <a:endParaRPr lang="cs-CZ" sz="1400" dirty="0" smtClean="0"/>
          </a:p>
          <a:p>
            <a:r>
              <a:rPr lang="cs-CZ" sz="1400" dirty="0" smtClean="0"/>
              <a:t>9. </a:t>
            </a:r>
            <a:r>
              <a:rPr lang="cs-CZ" sz="1400" dirty="0">
                <a:solidFill>
                  <a:srgbClr val="FF0000"/>
                </a:solidFill>
              </a:rPr>
              <a:t>p</a:t>
            </a:r>
            <a:endParaRPr lang="cs-CZ" sz="1400" dirty="0" smtClean="0"/>
          </a:p>
          <a:p>
            <a:r>
              <a:rPr lang="cs-CZ" sz="1400" dirty="0" smtClean="0"/>
              <a:t>10. </a:t>
            </a:r>
            <a:r>
              <a:rPr lang="cs-CZ" sz="1400" dirty="0" smtClean="0">
                <a:solidFill>
                  <a:srgbClr val="FF0000"/>
                </a:solidFill>
              </a:rPr>
              <a:t>o</a:t>
            </a:r>
            <a:endParaRPr lang="cs-CZ" sz="1400" dirty="0" smtClean="0"/>
          </a:p>
          <a:p>
            <a:r>
              <a:rPr lang="cs-CZ" sz="1400" dirty="0" smtClean="0"/>
              <a:t>11. </a:t>
            </a:r>
            <a:r>
              <a:rPr lang="cs-CZ" sz="1400" dirty="0" smtClean="0">
                <a:solidFill>
                  <a:srgbClr val="FF0000"/>
                </a:solidFill>
              </a:rPr>
              <a:t>d</a:t>
            </a:r>
            <a:endParaRPr lang="cs-CZ" sz="1400" dirty="0" smtClean="0"/>
          </a:p>
          <a:p>
            <a:r>
              <a:rPr lang="cs-CZ" sz="1400" dirty="0" smtClean="0"/>
              <a:t>12. </a:t>
            </a:r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a</a:t>
            </a:r>
            <a:endParaRPr lang="cs-CZ" sz="1400" dirty="0" smtClean="0"/>
          </a:p>
          <a:p>
            <a:r>
              <a:rPr lang="cs-CZ" sz="1400" dirty="0" smtClean="0"/>
              <a:t>13. </a:t>
            </a:r>
            <a:r>
              <a:rPr lang="cs-CZ" sz="1400" dirty="0" smtClean="0">
                <a:solidFill>
                  <a:srgbClr val="FF0000"/>
                </a:solidFill>
              </a:rPr>
              <a:t>m</a:t>
            </a:r>
            <a:endParaRPr lang="cs-CZ" sz="1400" dirty="0" smtClean="0"/>
          </a:p>
          <a:p>
            <a:r>
              <a:rPr lang="cs-CZ" sz="1400" dirty="0" smtClean="0"/>
              <a:t>14. </a:t>
            </a:r>
            <a:r>
              <a:rPr lang="cs-CZ" sz="1400" dirty="0" smtClean="0">
                <a:solidFill>
                  <a:srgbClr val="FF0000"/>
                </a:solidFill>
              </a:rPr>
              <a:t>n</a:t>
            </a:r>
            <a:endParaRPr lang="cs-CZ" sz="1400" dirty="0" smtClean="0"/>
          </a:p>
          <a:p>
            <a:r>
              <a:rPr lang="cs-CZ" sz="1400" dirty="0" smtClean="0"/>
              <a:t>15. </a:t>
            </a:r>
            <a:r>
              <a:rPr lang="cs-CZ" sz="1400" dirty="0" smtClean="0">
                <a:solidFill>
                  <a:srgbClr val="FF0000"/>
                </a:solidFill>
              </a:rPr>
              <a:t>i</a:t>
            </a:r>
            <a:endParaRPr lang="cs-CZ" sz="1400" dirty="0" smtClean="0"/>
          </a:p>
          <a:p>
            <a:r>
              <a:rPr lang="cs-CZ" sz="1400" dirty="0" smtClean="0"/>
              <a:t>16. </a:t>
            </a:r>
            <a:r>
              <a:rPr lang="cs-CZ" sz="1400" dirty="0" smtClean="0">
                <a:solidFill>
                  <a:srgbClr val="FF0000"/>
                </a:solidFill>
              </a:rPr>
              <a:t>f</a:t>
            </a:r>
            <a:endParaRPr lang="cs-CZ" sz="1400" dirty="0" smtClean="0"/>
          </a:p>
          <a:p>
            <a:r>
              <a:rPr lang="cs-CZ" sz="1400" dirty="0" smtClean="0"/>
              <a:t>17. </a:t>
            </a:r>
            <a:r>
              <a:rPr lang="cs-CZ" sz="1400" dirty="0" smtClean="0">
                <a:solidFill>
                  <a:srgbClr val="FF0000"/>
                </a:solidFill>
              </a:rPr>
              <a:t>c</a:t>
            </a:r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04664"/>
            <a:ext cx="6735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 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539552" y="5733256"/>
            <a:ext cx="806489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69269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warum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2291" name="Picture 3" descr="C:\Users\Máma\AppData\Local\Microsoft\Windows\Temporary Internet Files\Content.IE5\IN791MIO\MP9003988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556792"/>
            <a:ext cx="1108924" cy="792088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IN791MIO\MP90022753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1628800"/>
            <a:ext cx="1152128" cy="760585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8Y5Y10W1\MC9003253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412776"/>
            <a:ext cx="1100370" cy="1008112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EEGG801D\MC9002173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708920"/>
            <a:ext cx="1303561" cy="971192"/>
          </a:xfrm>
          <a:prstGeom prst="rect">
            <a:avLst/>
          </a:prstGeom>
          <a:noFill/>
        </p:spPr>
      </p:pic>
      <p:pic>
        <p:nvPicPr>
          <p:cNvPr id="12298" name="Picture 10" descr="C:\Users\Máma\AppData\Local\Microsoft\Windows\Temporary Internet Files\Content.IE5\8Y5Y10W1\MC9002351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2708920"/>
            <a:ext cx="1462162" cy="1226135"/>
          </a:xfrm>
          <a:prstGeom prst="rect">
            <a:avLst/>
          </a:prstGeom>
          <a:noFill/>
        </p:spPr>
      </p:pic>
      <p:pic>
        <p:nvPicPr>
          <p:cNvPr id="12299" name="Picture 11" descr="C:\Users\Máma\AppData\Local\Microsoft\Windows\Temporary Internet Files\Content.IE5\EEGG801D\MC9001686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2780928"/>
            <a:ext cx="908422" cy="912348"/>
          </a:xfrm>
          <a:prstGeom prst="rect">
            <a:avLst/>
          </a:prstGeom>
          <a:noFill/>
        </p:spPr>
      </p:pic>
      <p:pic>
        <p:nvPicPr>
          <p:cNvPr id="12301" name="Picture 13" descr="C:\Users\Máma\AppData\Local\Microsoft\Windows\Temporary Internet Files\Content.IE5\8Y5Y10W1\MC90037046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149080"/>
            <a:ext cx="1335452" cy="1152177"/>
          </a:xfrm>
          <a:prstGeom prst="rect">
            <a:avLst/>
          </a:prstGeom>
          <a:noFill/>
        </p:spPr>
      </p:pic>
      <p:pic>
        <p:nvPicPr>
          <p:cNvPr id="12302" name="Picture 14" descr="C:\Users\Máma\AppData\Local\Microsoft\Windows\Temporary Internet Files\Content.IE5\IN791MIO\MC90035529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91880" y="4221088"/>
            <a:ext cx="1050106" cy="1157757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39552" y="5805264"/>
            <a:ext cx="81083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>
                <a:solidFill>
                  <a:schemeClr val="bg1"/>
                </a:solidFill>
              </a:rPr>
              <a:t>m</a:t>
            </a:r>
            <a:r>
              <a:rPr lang="cs-CZ" sz="1400" dirty="0" err="1" smtClean="0">
                <a:solidFill>
                  <a:schemeClr val="bg1"/>
                </a:solidFill>
              </a:rPr>
              <a:t>it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dem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Zug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reisen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Kaffee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trinken</a:t>
            </a:r>
            <a:r>
              <a:rPr lang="cs-CZ" sz="1400" dirty="0" smtClean="0">
                <a:solidFill>
                  <a:schemeClr val="bg1"/>
                </a:solidFill>
              </a:rPr>
              <a:t>,  </a:t>
            </a:r>
            <a:r>
              <a:rPr lang="cs-CZ" sz="1400" dirty="0" err="1" smtClean="0">
                <a:solidFill>
                  <a:schemeClr val="bg1"/>
                </a:solidFill>
              </a:rPr>
              <a:t>Geld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brauchen</a:t>
            </a:r>
            <a:r>
              <a:rPr lang="cs-CZ" sz="1400" dirty="0" smtClean="0">
                <a:solidFill>
                  <a:schemeClr val="bg1"/>
                </a:solidFill>
              </a:rPr>
              <a:t>,  </a:t>
            </a:r>
            <a:r>
              <a:rPr lang="cs-CZ" sz="1400" dirty="0" err="1" smtClean="0">
                <a:solidFill>
                  <a:schemeClr val="bg1"/>
                </a:solidFill>
              </a:rPr>
              <a:t>einkaufen</a:t>
            </a:r>
            <a:r>
              <a:rPr lang="cs-CZ" sz="1400" dirty="0" smtClean="0">
                <a:solidFill>
                  <a:schemeClr val="bg1"/>
                </a:solidFill>
              </a:rPr>
              <a:t>,  Medikamente </a:t>
            </a:r>
            <a:r>
              <a:rPr lang="cs-CZ" sz="1400" dirty="0" err="1" smtClean="0">
                <a:solidFill>
                  <a:schemeClr val="bg1"/>
                </a:solidFill>
              </a:rPr>
              <a:t>brauchen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zu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Mittag</a:t>
            </a: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 err="1">
                <a:solidFill>
                  <a:schemeClr val="bg1"/>
                </a:solidFill>
              </a:rPr>
              <a:t>e</a:t>
            </a:r>
            <a:r>
              <a:rPr lang="cs-CZ" sz="1400" dirty="0" err="1" smtClean="0">
                <a:solidFill>
                  <a:schemeClr val="bg1"/>
                </a:solidFill>
              </a:rPr>
              <a:t>ssen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Buch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leihen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krank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sein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einen</a:t>
            </a:r>
            <a:r>
              <a:rPr lang="cs-CZ" sz="1400" dirty="0" smtClean="0">
                <a:solidFill>
                  <a:schemeClr val="bg1"/>
                </a:solidFill>
              </a:rPr>
              <a:t> Film </a:t>
            </a:r>
            <a:r>
              <a:rPr lang="cs-CZ" sz="1400" dirty="0" err="1" smtClean="0">
                <a:solidFill>
                  <a:schemeClr val="bg1"/>
                </a:solidFill>
              </a:rPr>
              <a:t>sehen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2304" name="Picture 16" descr="C:\Users\Máma\AppData\Local\Microsoft\Windows\Temporary Internet Files\Content.IE5\WGU77GOX\MC90028693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72200" y="3933056"/>
            <a:ext cx="1368152" cy="138954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332656"/>
            <a:ext cx="87150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brauche</a:t>
            </a:r>
            <a:r>
              <a:rPr lang="cs-CZ" sz="1200" dirty="0" smtClean="0">
                <a:solidFill>
                  <a:srgbClr val="FF0000"/>
                </a:solidFill>
              </a:rPr>
              <a:t> Medikamente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gehe</a:t>
            </a:r>
            <a:r>
              <a:rPr lang="cs-CZ" sz="1200" dirty="0" smtClean="0">
                <a:solidFill>
                  <a:srgbClr val="FF0000"/>
                </a:solidFill>
              </a:rPr>
              <a:t> in </a:t>
            </a:r>
            <a:r>
              <a:rPr lang="cs-CZ" sz="1200" dirty="0" err="1" smtClean="0">
                <a:solidFill>
                  <a:srgbClr val="FF0000"/>
                </a:solidFill>
              </a:rPr>
              <a:t>die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Apotheke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brauche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Geld</a:t>
            </a:r>
            <a:r>
              <a:rPr lang="cs-CZ" sz="1200" dirty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gehe</a:t>
            </a:r>
            <a:r>
              <a:rPr lang="cs-CZ" sz="1200" dirty="0" smtClean="0">
                <a:solidFill>
                  <a:srgbClr val="FF0000"/>
                </a:solidFill>
              </a:rPr>
              <a:t> in </a:t>
            </a:r>
            <a:r>
              <a:rPr lang="cs-CZ" sz="1200" dirty="0" err="1" smtClean="0">
                <a:solidFill>
                  <a:srgbClr val="FF0000"/>
                </a:solidFill>
              </a:rPr>
              <a:t>die</a:t>
            </a:r>
            <a:r>
              <a:rPr lang="cs-CZ" sz="1200" dirty="0" smtClean="0">
                <a:solidFill>
                  <a:srgbClr val="FF0000"/>
                </a:solidFill>
              </a:rPr>
              <a:t> Bank.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möchte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einkaufen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gehe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err="1">
                <a:solidFill>
                  <a:srgbClr val="FF0000"/>
                </a:solidFill>
              </a:rPr>
              <a:t>i</a:t>
            </a:r>
            <a:r>
              <a:rPr lang="cs-CZ" sz="1200" dirty="0" err="1" smtClean="0">
                <a:solidFill>
                  <a:srgbClr val="FF0000"/>
                </a:solidFill>
              </a:rPr>
              <a:t>ns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Geschäft.Ich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möchte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Kaffee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trinken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ins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Cafe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möchte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zu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Mittag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essen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ins</a:t>
            </a:r>
            <a:r>
              <a:rPr lang="cs-CZ" sz="1200" dirty="0" smtClean="0">
                <a:solidFill>
                  <a:srgbClr val="FF0000"/>
                </a:solidFill>
              </a:rPr>
              <a:t> Restaurant.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möchte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1200" dirty="0">
                <a:solidFill>
                  <a:srgbClr val="FF0000"/>
                </a:solidFill>
              </a:rPr>
              <a:t> </a:t>
            </a:r>
            <a:r>
              <a:rPr lang="cs-CZ" sz="1200" dirty="0" smtClean="0">
                <a:solidFill>
                  <a:srgbClr val="FF0000"/>
                </a:solidFill>
              </a:rPr>
              <a:t>         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836712"/>
            <a:ext cx="4668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err="1">
                <a:solidFill>
                  <a:srgbClr val="FF0000"/>
                </a:solidFill>
              </a:rPr>
              <a:t>m</a:t>
            </a:r>
            <a:r>
              <a:rPr lang="cs-CZ" sz="1200" dirty="0" err="1" smtClean="0">
                <a:solidFill>
                  <a:srgbClr val="FF0000"/>
                </a:solidFill>
              </a:rPr>
              <a:t>it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dem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Zug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reisen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auf</a:t>
            </a:r>
            <a:r>
              <a:rPr lang="cs-CZ" sz="1200" dirty="0" smtClean="0">
                <a:solidFill>
                  <a:srgbClr val="FF0000"/>
                </a:solidFill>
              </a:rPr>
              <a:t> den </a:t>
            </a:r>
            <a:r>
              <a:rPr lang="cs-CZ" sz="1200" dirty="0" err="1" smtClean="0">
                <a:solidFill>
                  <a:srgbClr val="FF0000"/>
                </a:solidFill>
              </a:rPr>
              <a:t>Bahnhof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krank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err="1">
                <a:solidFill>
                  <a:srgbClr val="FF0000"/>
                </a:solidFill>
              </a:rPr>
              <a:t>g</a:t>
            </a:r>
            <a:r>
              <a:rPr lang="cs-CZ" sz="1200" dirty="0" err="1" smtClean="0">
                <a:solidFill>
                  <a:srgbClr val="FF0000"/>
                </a:solidFill>
              </a:rPr>
              <a:t>ehe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ins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Krankenhaus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brauche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Buch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gehe</a:t>
            </a:r>
            <a:r>
              <a:rPr lang="cs-CZ" sz="1200" dirty="0" smtClean="0">
                <a:solidFill>
                  <a:srgbClr val="FF0000"/>
                </a:solidFill>
              </a:rPr>
              <a:t> in </a:t>
            </a:r>
            <a:r>
              <a:rPr lang="cs-CZ" sz="1200" dirty="0" err="1" smtClean="0">
                <a:solidFill>
                  <a:srgbClr val="FF0000"/>
                </a:solidFill>
              </a:rPr>
              <a:t>die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1200" dirty="0" err="1" smtClean="0">
                <a:solidFill>
                  <a:srgbClr val="FF0000"/>
                </a:solidFill>
              </a:rPr>
              <a:t>Bibliothek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möchte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einen</a:t>
            </a:r>
            <a:r>
              <a:rPr lang="cs-CZ" sz="1200" dirty="0" smtClean="0">
                <a:solidFill>
                  <a:srgbClr val="FF0000"/>
                </a:solidFill>
              </a:rPr>
              <a:t> Film </a:t>
            </a:r>
            <a:r>
              <a:rPr lang="cs-CZ" sz="1200" dirty="0" err="1" smtClean="0">
                <a:solidFill>
                  <a:srgbClr val="FF0000"/>
                </a:solidFill>
              </a:rPr>
              <a:t>sehen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ins</a:t>
            </a:r>
            <a:r>
              <a:rPr lang="cs-CZ" sz="1200" dirty="0" smtClean="0">
                <a:solidFill>
                  <a:srgbClr val="FF0000"/>
                </a:solidFill>
              </a:rPr>
              <a:t> Kino. 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611560" y="5805264"/>
            <a:ext cx="777686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71600" y="1124744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kann</a:t>
            </a:r>
            <a:r>
              <a:rPr lang="cs-CZ" dirty="0" smtClean="0"/>
              <a:t> man </a:t>
            </a:r>
            <a:r>
              <a:rPr lang="cs-CZ" dirty="0" err="1" smtClean="0"/>
              <a:t>da</a:t>
            </a:r>
            <a:r>
              <a:rPr lang="cs-CZ" dirty="0" smtClean="0"/>
              <a:t> machen?</a:t>
            </a:r>
            <a:endParaRPr lang="cs-CZ" dirty="0"/>
          </a:p>
        </p:txBody>
      </p:sp>
      <p:pic>
        <p:nvPicPr>
          <p:cNvPr id="13315" name="Picture 3" descr="C:\Users\Máma\AppData\Local\Microsoft\Windows\Temporary Internet Files\Content.IE5\EEGG801D\MC9003970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47987" y="2204864"/>
            <a:ext cx="1131547" cy="1152699"/>
          </a:xfrm>
          <a:prstGeom prst="rect">
            <a:avLst/>
          </a:prstGeom>
          <a:noFill/>
        </p:spPr>
      </p:pic>
      <p:pic>
        <p:nvPicPr>
          <p:cNvPr id="13316" name="Picture 4" descr="C:\Users\Máma\AppData\Local\Microsoft\Windows\Temporary Internet Files\Content.IE5\IN791MIO\MC9003341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" y="2232025"/>
            <a:ext cx="1155229" cy="1215529"/>
          </a:xfrm>
          <a:prstGeom prst="rect">
            <a:avLst/>
          </a:prstGeom>
          <a:noFill/>
        </p:spPr>
      </p:pic>
      <p:pic>
        <p:nvPicPr>
          <p:cNvPr id="13317" name="Picture 5" descr="C:\Users\Máma\AppData\Local\Microsoft\Windows\Temporary Internet Files\Content.IE5\EEGG801D\MC9002921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1628800"/>
            <a:ext cx="1182688" cy="1809750"/>
          </a:xfrm>
          <a:prstGeom prst="rect">
            <a:avLst/>
          </a:prstGeom>
          <a:noFill/>
        </p:spPr>
      </p:pic>
      <p:pic>
        <p:nvPicPr>
          <p:cNvPr id="13318" name="Picture 6" descr="C:\Users\Máma\AppData\Local\Microsoft\Windows\Temporary Internet Files\Content.IE5\8Y5Y10W1\MC90008932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077072"/>
            <a:ext cx="1891230" cy="1301753"/>
          </a:xfrm>
          <a:prstGeom prst="rect">
            <a:avLst/>
          </a:prstGeom>
          <a:noFill/>
        </p:spPr>
      </p:pic>
      <p:pic>
        <p:nvPicPr>
          <p:cNvPr id="13319" name="Picture 7" descr="C:\Users\Máma\AppData\Local\Microsoft\Windows\Temporary Internet Files\Content.IE5\WGU77GOX\MC9002121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11489" y="3878263"/>
            <a:ext cx="984448" cy="1649730"/>
          </a:xfrm>
          <a:prstGeom prst="rect">
            <a:avLst/>
          </a:prstGeom>
          <a:noFill/>
        </p:spPr>
      </p:pic>
      <p:pic>
        <p:nvPicPr>
          <p:cNvPr id="13320" name="Picture 8" descr="C:\Users\Máma\AppData\Local\Microsoft\Windows\Temporary Internet Files\Content.IE5\EEGG801D\MC90038348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4293096"/>
            <a:ext cx="1642913" cy="1276062"/>
          </a:xfrm>
          <a:prstGeom prst="rect">
            <a:avLst/>
          </a:prstGeom>
          <a:noFill/>
        </p:spPr>
      </p:pic>
      <p:pic>
        <p:nvPicPr>
          <p:cNvPr id="13321" name="Picture 9" descr="C:\Users\Máma\AppData\Local\Microsoft\Windows\Temporary Internet Files\Content.IE5\WGU77GOX\MC90022184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1556792"/>
            <a:ext cx="1733550" cy="1833562"/>
          </a:xfrm>
          <a:prstGeom prst="rect">
            <a:avLst/>
          </a:prstGeom>
          <a:noFill/>
        </p:spPr>
      </p:pic>
      <p:pic>
        <p:nvPicPr>
          <p:cNvPr id="13322" name="Picture 10" descr="C:\Users\Máma\AppData\Local\Microsoft\Windows\Temporary Internet Files\Content.IE5\8Y5Y10W1\MC90021666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64288" y="3933056"/>
            <a:ext cx="1522412" cy="181768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11560" y="5949280"/>
            <a:ext cx="7827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>
                <a:solidFill>
                  <a:schemeClr val="bg1"/>
                </a:solidFill>
              </a:rPr>
              <a:t>e</a:t>
            </a:r>
            <a:r>
              <a:rPr lang="cs-CZ" sz="1400" dirty="0" err="1" smtClean="0">
                <a:solidFill>
                  <a:schemeClr val="bg1"/>
                </a:solidFill>
              </a:rPr>
              <a:t>inen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Brief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abschicken</a:t>
            </a:r>
            <a:r>
              <a:rPr lang="cs-CZ" sz="1400" dirty="0" smtClean="0">
                <a:solidFill>
                  <a:schemeClr val="bg1"/>
                </a:solidFill>
              </a:rPr>
              <a:t>,  </a:t>
            </a:r>
            <a:r>
              <a:rPr lang="cs-CZ" sz="1400" dirty="0" err="1" smtClean="0">
                <a:solidFill>
                  <a:schemeClr val="bg1"/>
                </a:solidFill>
              </a:rPr>
              <a:t>lernen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Austellung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besichtigen</a:t>
            </a:r>
            <a:r>
              <a:rPr lang="cs-CZ" sz="1400" dirty="0" smtClean="0">
                <a:solidFill>
                  <a:schemeClr val="bg1"/>
                </a:solidFill>
              </a:rPr>
              <a:t>, Medikamente </a:t>
            </a:r>
            <a:r>
              <a:rPr lang="cs-CZ" sz="1400" dirty="0" err="1" smtClean="0">
                <a:solidFill>
                  <a:schemeClr val="bg1"/>
                </a:solidFill>
              </a:rPr>
              <a:t>kaufen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übernachten</a:t>
            </a:r>
            <a:r>
              <a:rPr lang="cs-CZ" sz="1400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1400" dirty="0" err="1" smtClean="0">
                <a:solidFill>
                  <a:schemeClr val="bg1"/>
                </a:solidFill>
              </a:rPr>
              <a:t>ein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Buch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lesen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ein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Theaterstück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sehen</a:t>
            </a:r>
            <a:r>
              <a:rPr lang="cs-CZ" sz="1400" dirty="0" smtClean="0">
                <a:solidFill>
                  <a:schemeClr val="bg1"/>
                </a:solidFill>
              </a:rPr>
              <a:t>, </a:t>
            </a:r>
            <a:r>
              <a:rPr lang="cs-CZ" sz="1400" dirty="0" err="1" smtClean="0">
                <a:solidFill>
                  <a:schemeClr val="bg1"/>
                </a:solidFill>
              </a:rPr>
              <a:t>etwas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einkaufen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32656"/>
            <a:ext cx="86292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Řešení: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im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Theater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sehe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Theaterstück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auf</a:t>
            </a:r>
            <a:r>
              <a:rPr lang="cs-CZ" sz="1200" dirty="0" smtClean="0">
                <a:solidFill>
                  <a:srgbClr val="FF0000"/>
                </a:solidFill>
              </a:rPr>
              <a:t> der Post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schicke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einen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Brief</a:t>
            </a:r>
            <a:r>
              <a:rPr lang="cs-CZ" sz="1200" dirty="0" smtClean="0">
                <a:solidFill>
                  <a:srgbClr val="FF0000"/>
                </a:solidFill>
              </a:rPr>
              <a:t> ab.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bin</a:t>
            </a:r>
            <a:r>
              <a:rPr lang="cs-CZ" sz="1200" dirty="0" smtClean="0">
                <a:solidFill>
                  <a:srgbClr val="FF0000"/>
                </a:solidFill>
              </a:rPr>
              <a:t> in der </a:t>
            </a:r>
            <a:r>
              <a:rPr lang="cs-CZ" sz="1200" dirty="0" err="1" smtClean="0">
                <a:solidFill>
                  <a:srgbClr val="FF0000"/>
                </a:solidFill>
              </a:rPr>
              <a:t>Schule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1200" dirty="0" err="1">
                <a:solidFill>
                  <a:srgbClr val="FF0000"/>
                </a:solidFill>
              </a:rPr>
              <a:t>u</a:t>
            </a:r>
            <a:r>
              <a:rPr lang="cs-CZ" sz="1200" dirty="0" err="1" smtClean="0">
                <a:solidFill>
                  <a:srgbClr val="FF0000"/>
                </a:solidFill>
              </a:rPr>
              <a:t>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lerne</a:t>
            </a:r>
            <a:r>
              <a:rPr lang="cs-CZ" sz="1200" dirty="0" smtClean="0">
                <a:solidFill>
                  <a:srgbClr val="FF0000"/>
                </a:solidFill>
              </a:rPr>
              <a:t>. 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bin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im</a:t>
            </a:r>
            <a:r>
              <a:rPr lang="cs-CZ" sz="1200" dirty="0" smtClean="0">
                <a:solidFill>
                  <a:srgbClr val="FF0000"/>
                </a:solidFill>
              </a:rPr>
              <a:t> Museum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besichtige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bim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im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Geschäft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kaufe </a:t>
            </a:r>
            <a:r>
              <a:rPr lang="cs-CZ" sz="1200" dirty="0" err="1" smtClean="0">
                <a:solidFill>
                  <a:srgbClr val="FF0000"/>
                </a:solidFill>
              </a:rPr>
              <a:t>ein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bin</a:t>
            </a:r>
            <a:r>
              <a:rPr lang="cs-CZ" sz="1200" dirty="0" smtClean="0">
                <a:solidFill>
                  <a:srgbClr val="FF0000"/>
                </a:solidFill>
              </a:rPr>
              <a:t> in der </a:t>
            </a:r>
            <a:r>
              <a:rPr lang="cs-CZ" sz="1200" dirty="0" err="1" smtClean="0">
                <a:solidFill>
                  <a:srgbClr val="FF0000"/>
                </a:solidFill>
              </a:rPr>
              <a:t>Bibliothek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lese.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bin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err="1">
                <a:solidFill>
                  <a:srgbClr val="FF0000"/>
                </a:solidFill>
              </a:rPr>
              <a:t>i</a:t>
            </a:r>
            <a:r>
              <a:rPr lang="cs-CZ" sz="1200" dirty="0" err="1" smtClean="0">
                <a:solidFill>
                  <a:srgbClr val="FF0000"/>
                </a:solidFill>
              </a:rPr>
              <a:t>m</a:t>
            </a:r>
            <a:r>
              <a:rPr lang="cs-CZ" sz="1200" dirty="0" smtClean="0">
                <a:solidFill>
                  <a:srgbClr val="FF0000"/>
                </a:solidFill>
              </a:rPr>
              <a:t> Hotel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>
                <a:solidFill>
                  <a:srgbClr val="FF0000"/>
                </a:solidFill>
              </a:rPr>
              <a:t>ü</a:t>
            </a:r>
            <a:r>
              <a:rPr lang="cs-CZ" sz="1200" dirty="0" err="1" smtClean="0">
                <a:solidFill>
                  <a:srgbClr val="FF0000"/>
                </a:solidFill>
              </a:rPr>
              <a:t>bernachte</a:t>
            </a:r>
            <a:r>
              <a:rPr lang="cs-CZ" sz="1200" dirty="0" smtClean="0">
                <a:solidFill>
                  <a:srgbClr val="FF0000"/>
                </a:solidFill>
              </a:rPr>
              <a:t>. </a:t>
            </a:r>
            <a:r>
              <a:rPr lang="cs-CZ" sz="1200" dirty="0" err="1" smtClean="0">
                <a:solidFill>
                  <a:srgbClr val="FF0000"/>
                </a:solidFill>
              </a:rPr>
              <a:t>Ich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bin</a:t>
            </a:r>
            <a:r>
              <a:rPr lang="cs-CZ" sz="1200" dirty="0" smtClean="0">
                <a:solidFill>
                  <a:srgbClr val="FF0000"/>
                </a:solidFill>
              </a:rPr>
              <a:t> in der </a:t>
            </a:r>
            <a:r>
              <a:rPr lang="cs-CZ" sz="1200" dirty="0" err="1" smtClean="0">
                <a:solidFill>
                  <a:srgbClr val="FF0000"/>
                </a:solidFill>
              </a:rPr>
              <a:t>Apotheke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und</a:t>
            </a:r>
            <a:r>
              <a:rPr lang="cs-CZ" sz="1200" dirty="0" smtClean="0">
                <a:solidFill>
                  <a:srgbClr val="FF0000"/>
                </a:solidFill>
              </a:rPr>
              <a:t> kaufe Medikamente.  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Máma\AppData\Local\Microsoft\Windows\Temporary Internet Files\Content.IE5\8Y5Y10W1\MC9001962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692696"/>
            <a:ext cx="1628775" cy="1793875"/>
          </a:xfrm>
          <a:prstGeom prst="rect">
            <a:avLst/>
          </a:prstGeom>
          <a:noFill/>
        </p:spPr>
      </p:pic>
      <p:pic>
        <p:nvPicPr>
          <p:cNvPr id="14339" name="Picture 3" descr="C:\Users\Máma\AppData\Local\Microsoft\Windows\Temporary Internet Files\Content.IE5\8Y5Y10W1\MC9002396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4581128"/>
            <a:ext cx="1457895" cy="15004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188640"/>
            <a:ext cx="2610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Suche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Lösungswort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692696"/>
            <a:ext cx="37234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/>
              <a:t>Haben</a:t>
            </a:r>
            <a:r>
              <a:rPr lang="cs-CZ" sz="1400" dirty="0" smtClean="0"/>
              <a:t> </a:t>
            </a:r>
            <a:r>
              <a:rPr lang="cs-CZ" sz="1400" dirty="0" err="1" smtClean="0"/>
              <a:t>wir</a:t>
            </a:r>
            <a:r>
              <a:rPr lang="cs-CZ" sz="1400" dirty="0" smtClean="0"/>
              <a:t> </a:t>
            </a:r>
            <a:r>
              <a:rPr lang="cs-CZ" sz="1400" dirty="0" err="1" smtClean="0"/>
              <a:t>das</a:t>
            </a:r>
            <a:r>
              <a:rPr lang="cs-CZ" sz="1400" dirty="0" smtClean="0"/>
              <a:t> in </a:t>
            </a:r>
            <a:r>
              <a:rPr lang="cs-CZ" sz="1400" dirty="0" err="1" smtClean="0"/>
              <a:t>unserer</a:t>
            </a:r>
            <a:r>
              <a:rPr lang="cs-CZ" sz="1400" dirty="0" smtClean="0"/>
              <a:t> </a:t>
            </a:r>
            <a:r>
              <a:rPr lang="cs-CZ" sz="1400" dirty="0" err="1" smtClean="0"/>
              <a:t>Stadt</a:t>
            </a:r>
            <a:r>
              <a:rPr lang="cs-CZ" sz="1400" dirty="0" smtClean="0"/>
              <a:t>?  </a:t>
            </a:r>
            <a:r>
              <a:rPr lang="cs-CZ" sz="1400" dirty="0" err="1" smtClean="0"/>
              <a:t>Wo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r>
              <a:rPr lang="cs-CZ" sz="1400" dirty="0" smtClean="0"/>
              <a:t> </a:t>
            </a:r>
            <a:r>
              <a:rPr lang="cs-CZ" sz="1400" dirty="0" err="1" smtClean="0"/>
              <a:t>das</a:t>
            </a:r>
            <a:r>
              <a:rPr lang="cs-CZ" sz="1400" dirty="0" smtClean="0"/>
              <a:t>?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55576" y="1124744"/>
          <a:ext cx="6096000" cy="2857500"/>
        </p:xfrm>
        <a:graphic>
          <a:graphicData uri="http://schemas.openxmlformats.org/drawingml/2006/table">
            <a:tbl>
              <a:tblPr/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F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Ü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F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H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Ä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G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Ü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H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D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B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D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F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G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Z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G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7938" marR="7938" marT="793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38" marR="7938" marT="793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38" marR="7938" marT="7938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27584" y="4221088"/>
            <a:ext cx="299793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schlechteste</a:t>
            </a:r>
            <a:r>
              <a:rPr lang="cs-CZ" sz="1400" dirty="0" smtClean="0"/>
              <a:t> </a:t>
            </a:r>
            <a:r>
              <a:rPr lang="cs-CZ" sz="1400" dirty="0" err="1" smtClean="0"/>
              <a:t>Note</a:t>
            </a:r>
            <a:endParaRPr lang="cs-CZ" sz="1400" dirty="0" smtClean="0"/>
          </a:p>
          <a:p>
            <a:r>
              <a:rPr lang="cs-CZ" sz="1400" dirty="0" smtClean="0"/>
              <a:t>2.  </a:t>
            </a:r>
            <a:r>
              <a:rPr lang="cs-CZ" sz="1400" dirty="0" err="1" smtClean="0"/>
              <a:t>s</a:t>
            </a:r>
            <a:r>
              <a:rPr lang="cs-CZ" sz="1400" dirty="0" err="1" smtClean="0"/>
              <a:t>teht</a:t>
            </a:r>
            <a:r>
              <a:rPr lang="cs-CZ" sz="1400" dirty="0" smtClean="0"/>
              <a:t> </a:t>
            </a:r>
            <a:r>
              <a:rPr lang="cs-CZ" sz="1400" dirty="0" err="1" smtClean="0"/>
              <a:t>jetzt</a:t>
            </a:r>
            <a:r>
              <a:rPr lang="cs-CZ" sz="1400" dirty="0" smtClean="0"/>
              <a:t> vor </a:t>
            </a:r>
            <a:r>
              <a:rPr lang="cs-CZ" sz="1400" dirty="0" err="1" smtClean="0"/>
              <a:t>euch</a:t>
            </a:r>
            <a:endParaRPr lang="cs-CZ" sz="1400" dirty="0" smtClean="0"/>
          </a:p>
          <a:p>
            <a:r>
              <a:rPr lang="cs-CZ" sz="1400" dirty="0" smtClean="0"/>
              <a:t>3.  Karl der IV. </a:t>
            </a:r>
            <a:r>
              <a:rPr lang="cs-CZ" sz="1400" dirty="0" err="1" smtClean="0"/>
              <a:t>g</a:t>
            </a:r>
            <a:r>
              <a:rPr lang="cs-CZ" sz="1400" dirty="0" err="1" smtClean="0"/>
              <a:t>ründete</a:t>
            </a:r>
            <a:r>
              <a:rPr lang="cs-CZ" sz="1400" dirty="0" smtClean="0"/>
              <a:t> </a:t>
            </a:r>
            <a:r>
              <a:rPr lang="cs-CZ" sz="1400" dirty="0" err="1" smtClean="0"/>
              <a:t>sie</a:t>
            </a:r>
            <a:r>
              <a:rPr lang="cs-CZ" sz="1400" dirty="0" smtClean="0"/>
              <a:t> in </a:t>
            </a:r>
            <a:r>
              <a:rPr lang="cs-CZ" sz="1400" dirty="0" err="1" smtClean="0"/>
              <a:t>Prag</a:t>
            </a:r>
            <a:endParaRPr lang="cs-CZ" sz="1400" dirty="0" smtClean="0"/>
          </a:p>
          <a:p>
            <a:r>
              <a:rPr lang="cs-CZ" sz="1400" dirty="0" smtClean="0"/>
              <a:t>4.  es </a:t>
            </a:r>
            <a:r>
              <a:rPr lang="cs-CZ" sz="1400" dirty="0" err="1" smtClean="0"/>
              <a:t>wünscht</a:t>
            </a:r>
            <a:r>
              <a:rPr lang="cs-CZ" sz="1400" dirty="0" smtClean="0"/>
              <a:t> man : </a:t>
            </a:r>
            <a:r>
              <a:rPr lang="cs-CZ" sz="1400" dirty="0" err="1" smtClean="0"/>
              <a:t>viel</a:t>
            </a:r>
            <a:r>
              <a:rPr lang="cs-CZ" sz="1400" dirty="0" smtClean="0"/>
              <a:t>……</a:t>
            </a:r>
          </a:p>
          <a:p>
            <a:r>
              <a:rPr lang="cs-CZ" sz="1400" dirty="0" smtClean="0"/>
              <a:t>5.  der </a:t>
            </a:r>
            <a:r>
              <a:rPr lang="cs-CZ" sz="1400" dirty="0" err="1" smtClean="0"/>
              <a:t>beste</a:t>
            </a:r>
            <a:r>
              <a:rPr lang="cs-CZ" sz="1400" dirty="0" smtClean="0"/>
              <a:t> </a:t>
            </a:r>
            <a:r>
              <a:rPr lang="cs-CZ" sz="1400" dirty="0" err="1" smtClean="0"/>
              <a:t>Freund</a:t>
            </a:r>
            <a:r>
              <a:rPr lang="cs-CZ" sz="1400" dirty="0" smtClean="0"/>
              <a:t> des </a:t>
            </a:r>
            <a:r>
              <a:rPr lang="cs-CZ" sz="1400" dirty="0" err="1" smtClean="0"/>
              <a:t>Menschen</a:t>
            </a:r>
            <a:endParaRPr lang="cs-CZ" sz="1400" dirty="0" smtClean="0"/>
          </a:p>
          <a:p>
            <a:r>
              <a:rPr lang="cs-CZ" sz="1400" dirty="0" smtClean="0"/>
              <a:t>6.  vor der </a:t>
            </a:r>
            <a:r>
              <a:rPr lang="cs-CZ" sz="1400" dirty="0" err="1" smtClean="0"/>
              <a:t>Nacht</a:t>
            </a:r>
            <a:r>
              <a:rPr lang="cs-CZ" sz="1400" dirty="0" smtClean="0"/>
              <a:t> </a:t>
            </a:r>
            <a:r>
              <a:rPr lang="cs-CZ" sz="1400" dirty="0" err="1" smtClean="0"/>
              <a:t>ist</a:t>
            </a:r>
            <a:r>
              <a:rPr lang="cs-CZ" sz="1400" dirty="0" smtClean="0"/>
              <a:t> ……..</a:t>
            </a:r>
          </a:p>
          <a:p>
            <a:r>
              <a:rPr lang="cs-CZ" sz="1400" dirty="0" smtClean="0"/>
              <a:t>7.  </a:t>
            </a:r>
            <a:r>
              <a:rPr lang="cs-CZ" sz="1400" dirty="0" err="1" smtClean="0"/>
              <a:t>damit</a:t>
            </a:r>
            <a:r>
              <a:rPr lang="cs-CZ" sz="1400" dirty="0" smtClean="0"/>
              <a:t> </a:t>
            </a:r>
            <a:r>
              <a:rPr lang="cs-CZ" sz="1400" dirty="0" err="1" smtClean="0"/>
              <a:t>kann</a:t>
            </a:r>
            <a:r>
              <a:rPr lang="cs-CZ" sz="1400" dirty="0" smtClean="0"/>
              <a:t> man </a:t>
            </a:r>
            <a:r>
              <a:rPr lang="cs-CZ" sz="1400" dirty="0" err="1" smtClean="0"/>
              <a:t>fliegen</a:t>
            </a:r>
            <a:endParaRPr lang="cs-CZ" sz="1400" dirty="0" smtClean="0"/>
          </a:p>
          <a:p>
            <a:r>
              <a:rPr lang="cs-CZ" sz="1400" dirty="0" smtClean="0"/>
              <a:t>8.  </a:t>
            </a:r>
            <a:r>
              <a:rPr lang="cs-CZ" sz="1400" dirty="0" err="1" smtClean="0"/>
              <a:t>die</a:t>
            </a:r>
            <a:r>
              <a:rPr lang="cs-CZ" sz="1400" dirty="0" smtClean="0"/>
              <a:t> </a:t>
            </a:r>
            <a:r>
              <a:rPr lang="cs-CZ" sz="1400" dirty="0" err="1" smtClean="0"/>
              <a:t>beste</a:t>
            </a:r>
            <a:r>
              <a:rPr lang="cs-CZ" sz="1400" dirty="0" smtClean="0"/>
              <a:t> </a:t>
            </a:r>
            <a:r>
              <a:rPr lang="cs-CZ" sz="1400" dirty="0" err="1" smtClean="0"/>
              <a:t>Note</a:t>
            </a:r>
            <a:endParaRPr lang="cs-CZ" sz="1400" dirty="0" smtClean="0"/>
          </a:p>
          <a:p>
            <a:r>
              <a:rPr lang="cs-CZ" sz="1400" dirty="0" smtClean="0"/>
              <a:t>9.  Antonym  </a:t>
            </a:r>
            <a:r>
              <a:rPr lang="cs-CZ" sz="1400" dirty="0" err="1" smtClean="0"/>
              <a:t>für</a:t>
            </a:r>
            <a:r>
              <a:rPr lang="cs-CZ" sz="1400" dirty="0" smtClean="0"/>
              <a:t> alt 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332656"/>
            <a:ext cx="7104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Ř</a:t>
            </a:r>
            <a:r>
              <a:rPr lang="cs-CZ" sz="1400" dirty="0" smtClean="0">
                <a:solidFill>
                  <a:srgbClr val="FF0000"/>
                </a:solidFill>
              </a:rPr>
              <a:t>ešení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43608" y="1340768"/>
            <a:ext cx="6624736" cy="41764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836712"/>
            <a:ext cx="1224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Antworte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00808"/>
            <a:ext cx="614642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einen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Bürgermeister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besuchen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zu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Mittag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essen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übernachten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Medikamente </a:t>
            </a:r>
            <a:r>
              <a:rPr lang="cs-CZ" sz="1600" dirty="0" err="1" smtClean="0">
                <a:solidFill>
                  <a:srgbClr val="FFFF00"/>
                </a:solidFill>
              </a:rPr>
              <a:t>kaufen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eine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Briefmarke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kaufen</a:t>
            </a:r>
            <a:r>
              <a:rPr lang="cs-CZ" sz="1600" dirty="0" smtClean="0">
                <a:solidFill>
                  <a:srgbClr val="FFFF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Wo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kann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die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Mitternachtsmesse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zu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Weihnachten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besuchen</a:t>
            </a:r>
            <a:r>
              <a:rPr lang="cs-CZ" sz="1600" dirty="0" smtClean="0">
                <a:solidFill>
                  <a:srgbClr val="FFFF00"/>
                </a:solidFill>
              </a:rPr>
              <a:t>? </a:t>
            </a:r>
          </a:p>
          <a:p>
            <a:pPr>
              <a:buFont typeface="Wingdings" pitchFamily="2" charset="2"/>
              <a:buChar char="Ø"/>
            </a:pPr>
            <a:endParaRPr lang="cs-CZ" sz="1600" dirty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solidFill>
                  <a:srgbClr val="FFFF00"/>
                </a:solidFill>
              </a:rPr>
              <a:t>  </a:t>
            </a:r>
            <a:r>
              <a:rPr lang="cs-CZ" sz="1600" dirty="0" err="1" smtClean="0">
                <a:solidFill>
                  <a:srgbClr val="FFFF00"/>
                </a:solidFill>
              </a:rPr>
              <a:t>Wohin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gehe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–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möchte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Kaffee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trinken</a:t>
            </a:r>
            <a:r>
              <a:rPr lang="cs-CZ" sz="1600" dirty="0" smtClean="0">
                <a:solidFill>
                  <a:srgbClr val="FFFF0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möchte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Geld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wechseln</a:t>
            </a:r>
            <a:r>
              <a:rPr lang="cs-CZ" sz="1600" dirty="0" smtClean="0">
                <a:solidFill>
                  <a:srgbClr val="FFFF0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etwas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kaufen</a:t>
            </a:r>
            <a:r>
              <a:rPr lang="cs-CZ" sz="1600" dirty="0" smtClean="0">
                <a:solidFill>
                  <a:srgbClr val="FFFF0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Bücher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leihen</a:t>
            </a:r>
            <a:r>
              <a:rPr lang="cs-CZ" sz="1600" dirty="0" smtClean="0">
                <a:solidFill>
                  <a:srgbClr val="FFFF00"/>
                </a:solidFill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ich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brauche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eine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Operation</a:t>
            </a:r>
            <a:r>
              <a:rPr lang="cs-CZ" sz="1600" dirty="0" smtClean="0">
                <a:solidFill>
                  <a:srgbClr val="FFFF00"/>
                </a:solidFill>
              </a:rPr>
              <a:t>.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</a:t>
            </a:r>
            <a:r>
              <a:rPr lang="cs-CZ" sz="1600" dirty="0" err="1" smtClean="0">
                <a:solidFill>
                  <a:srgbClr val="FFFF00"/>
                </a:solidFill>
              </a:rPr>
              <a:t>mit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dem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Zug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r>
              <a:rPr lang="cs-CZ" sz="1600" dirty="0" err="1" smtClean="0">
                <a:solidFill>
                  <a:srgbClr val="FFFF00"/>
                </a:solidFill>
              </a:rPr>
              <a:t>reisen</a:t>
            </a:r>
            <a:r>
              <a:rPr lang="cs-CZ" sz="1600" dirty="0" smtClean="0">
                <a:solidFill>
                  <a:srgbClr val="FFFF00"/>
                </a:solidFill>
              </a:rPr>
              <a:t>.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dirty="0" smtClean="0">
                <a:solidFill>
                  <a:srgbClr val="FFFF00"/>
                </a:solidFill>
              </a:rPr>
              <a:t>                                 nach Amerika </a:t>
            </a:r>
            <a:r>
              <a:rPr lang="cs-CZ" sz="1600" dirty="0" err="1" smtClean="0">
                <a:solidFill>
                  <a:srgbClr val="FFFF00"/>
                </a:solidFill>
              </a:rPr>
              <a:t>fliegen</a:t>
            </a:r>
            <a:r>
              <a:rPr lang="cs-CZ" sz="1600" dirty="0" smtClean="0">
                <a:solidFill>
                  <a:srgbClr val="FFFF00"/>
                </a:solidFill>
              </a:rPr>
              <a:t>.  </a:t>
            </a: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60648"/>
            <a:ext cx="798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Řešení: </a:t>
            </a:r>
            <a:r>
              <a:rPr lang="cs-CZ" sz="1200" dirty="0" err="1" smtClean="0">
                <a:solidFill>
                  <a:srgbClr val="FF0000"/>
                </a:solidFill>
              </a:rPr>
              <a:t>auf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dem</a:t>
            </a:r>
            <a:r>
              <a:rPr lang="cs-CZ" sz="1200" dirty="0" smtClean="0">
                <a:solidFill>
                  <a:srgbClr val="FF0000"/>
                </a:solidFill>
              </a:rPr>
              <a:t> Rathaus, </a:t>
            </a:r>
            <a:r>
              <a:rPr lang="cs-CZ" sz="1200" dirty="0" err="1" smtClean="0">
                <a:solidFill>
                  <a:srgbClr val="FF0000"/>
                </a:solidFill>
              </a:rPr>
              <a:t>im</a:t>
            </a:r>
            <a:r>
              <a:rPr lang="cs-CZ" sz="1200" dirty="0" smtClean="0">
                <a:solidFill>
                  <a:srgbClr val="FF0000"/>
                </a:solidFill>
              </a:rPr>
              <a:t> Restaurant, </a:t>
            </a:r>
            <a:r>
              <a:rPr lang="cs-CZ" sz="1200" dirty="0" err="1" smtClean="0">
                <a:solidFill>
                  <a:srgbClr val="FF0000"/>
                </a:solidFill>
              </a:rPr>
              <a:t>im</a:t>
            </a:r>
            <a:r>
              <a:rPr lang="cs-CZ" sz="1200" dirty="0" smtClean="0">
                <a:solidFill>
                  <a:srgbClr val="FF0000"/>
                </a:solidFill>
              </a:rPr>
              <a:t> Hotel, in der </a:t>
            </a:r>
            <a:r>
              <a:rPr lang="cs-CZ" sz="1200" dirty="0" err="1" smtClean="0">
                <a:solidFill>
                  <a:srgbClr val="FF0000"/>
                </a:solidFill>
              </a:rPr>
              <a:t>Apotheke</a:t>
            </a:r>
            <a:r>
              <a:rPr lang="cs-CZ" sz="1200" dirty="0" smtClean="0">
                <a:solidFill>
                  <a:srgbClr val="FF0000"/>
                </a:solidFill>
              </a:rPr>
              <a:t>, </a:t>
            </a:r>
            <a:r>
              <a:rPr lang="cs-CZ" sz="1200" dirty="0" err="1" smtClean="0">
                <a:solidFill>
                  <a:srgbClr val="FF0000"/>
                </a:solidFill>
              </a:rPr>
              <a:t>auf</a:t>
            </a:r>
            <a:r>
              <a:rPr lang="cs-CZ" sz="1200" dirty="0" smtClean="0">
                <a:solidFill>
                  <a:srgbClr val="FF0000"/>
                </a:solidFill>
              </a:rPr>
              <a:t> der Post, in der </a:t>
            </a:r>
            <a:r>
              <a:rPr lang="cs-CZ" sz="1200" dirty="0" err="1" smtClean="0">
                <a:solidFill>
                  <a:srgbClr val="FF0000"/>
                </a:solidFill>
              </a:rPr>
              <a:t>Kirchel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>
                <a:solidFill>
                  <a:srgbClr val="FF0000"/>
                </a:solidFill>
              </a:rPr>
              <a:t> </a:t>
            </a:r>
            <a:r>
              <a:rPr lang="cs-CZ" sz="1200" dirty="0" smtClean="0">
                <a:solidFill>
                  <a:srgbClr val="FF0000"/>
                </a:solidFill>
              </a:rPr>
              <a:t>             </a:t>
            </a:r>
            <a:r>
              <a:rPr lang="cs-CZ" sz="1200" dirty="0" err="1" smtClean="0">
                <a:solidFill>
                  <a:srgbClr val="FF0000"/>
                </a:solidFill>
              </a:rPr>
              <a:t>ins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Cafe</a:t>
            </a:r>
            <a:r>
              <a:rPr lang="cs-CZ" sz="1200" dirty="0" smtClean="0">
                <a:solidFill>
                  <a:srgbClr val="FF0000"/>
                </a:solidFill>
              </a:rPr>
              <a:t>, in </a:t>
            </a:r>
            <a:r>
              <a:rPr lang="cs-CZ" sz="1200" dirty="0" err="1" smtClean="0">
                <a:solidFill>
                  <a:srgbClr val="FF0000"/>
                </a:solidFill>
              </a:rPr>
              <a:t>die</a:t>
            </a:r>
            <a:r>
              <a:rPr lang="cs-CZ" sz="1200" dirty="0" smtClean="0">
                <a:solidFill>
                  <a:srgbClr val="FF0000"/>
                </a:solidFill>
              </a:rPr>
              <a:t> Bank, </a:t>
            </a:r>
            <a:r>
              <a:rPr lang="cs-CZ" sz="1200" dirty="0" err="1" smtClean="0">
                <a:solidFill>
                  <a:srgbClr val="FF0000"/>
                </a:solidFill>
              </a:rPr>
              <a:t>ins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Geschäft</a:t>
            </a:r>
            <a:r>
              <a:rPr lang="cs-CZ" sz="1200" dirty="0" smtClean="0">
                <a:solidFill>
                  <a:srgbClr val="FF0000"/>
                </a:solidFill>
              </a:rPr>
              <a:t>, in </a:t>
            </a:r>
            <a:r>
              <a:rPr lang="cs-CZ" sz="1200" dirty="0" err="1" smtClean="0">
                <a:solidFill>
                  <a:srgbClr val="FF0000"/>
                </a:solidFill>
              </a:rPr>
              <a:t>die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Bibliothek</a:t>
            </a:r>
            <a:r>
              <a:rPr lang="cs-CZ" sz="1200" dirty="0" smtClean="0">
                <a:solidFill>
                  <a:srgbClr val="FF0000"/>
                </a:solidFill>
              </a:rPr>
              <a:t>, </a:t>
            </a:r>
            <a:r>
              <a:rPr lang="cs-CZ" sz="1200" dirty="0" err="1" smtClean="0">
                <a:solidFill>
                  <a:srgbClr val="FF0000"/>
                </a:solidFill>
              </a:rPr>
              <a:t>ins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rgbClr val="FF0000"/>
                </a:solidFill>
              </a:rPr>
              <a:t>Krankenhaus</a:t>
            </a:r>
            <a:r>
              <a:rPr lang="cs-CZ" sz="1200" dirty="0" smtClean="0">
                <a:solidFill>
                  <a:srgbClr val="FF0000"/>
                </a:solidFill>
              </a:rPr>
              <a:t>, </a:t>
            </a:r>
            <a:r>
              <a:rPr lang="cs-CZ" sz="1200" dirty="0" err="1" smtClean="0">
                <a:solidFill>
                  <a:srgbClr val="FF0000"/>
                </a:solidFill>
              </a:rPr>
              <a:t>auf</a:t>
            </a:r>
            <a:r>
              <a:rPr lang="cs-CZ" sz="1200" dirty="0" smtClean="0">
                <a:solidFill>
                  <a:srgbClr val="FF0000"/>
                </a:solidFill>
              </a:rPr>
              <a:t> den </a:t>
            </a:r>
            <a:r>
              <a:rPr lang="cs-CZ" sz="1200" dirty="0" err="1" smtClean="0">
                <a:solidFill>
                  <a:srgbClr val="FF0000"/>
                </a:solidFill>
              </a:rPr>
              <a:t>Bahnhof</a:t>
            </a:r>
            <a:r>
              <a:rPr lang="cs-CZ" sz="1200" dirty="0" smtClean="0">
                <a:solidFill>
                  <a:srgbClr val="FF0000"/>
                </a:solidFill>
              </a:rPr>
              <a:t>, </a:t>
            </a:r>
            <a:r>
              <a:rPr lang="cs-CZ" sz="1200" dirty="0" err="1" smtClean="0">
                <a:solidFill>
                  <a:srgbClr val="FF0000"/>
                </a:solidFill>
              </a:rPr>
              <a:t>auf</a:t>
            </a:r>
            <a:r>
              <a:rPr lang="cs-CZ" sz="1200" dirty="0" smtClean="0">
                <a:solidFill>
                  <a:srgbClr val="FF0000"/>
                </a:solidFill>
              </a:rPr>
              <a:t> den </a:t>
            </a:r>
            <a:r>
              <a:rPr lang="cs-CZ" sz="1200" dirty="0" err="1" smtClean="0">
                <a:solidFill>
                  <a:srgbClr val="FF0000"/>
                </a:solidFill>
              </a:rPr>
              <a:t>Flughafen</a:t>
            </a:r>
            <a:r>
              <a:rPr lang="cs-CZ" sz="1200" dirty="0" smtClean="0">
                <a:solidFill>
                  <a:srgbClr val="FF0000"/>
                </a:solidFill>
              </a:rPr>
              <a:t>.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Čerpáno z Klipartu aplikace PowerPoint. 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197</TotalTime>
  <Words>1214</Words>
  <Application>Microsoft Office PowerPoint</Application>
  <PresentationFormat>Předvádění na obrazovce (4:3)</PresentationFormat>
  <Paragraphs>337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 2003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21</cp:revision>
  <dcterms:created xsi:type="dcterms:W3CDTF">2013-07-23T16:47:10Z</dcterms:created>
  <dcterms:modified xsi:type="dcterms:W3CDTF">2013-07-24T10:43:11Z</dcterms:modified>
</cp:coreProperties>
</file>