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8" r:id="rId2"/>
    <p:sldId id="257" r:id="rId3"/>
    <p:sldId id="260" r:id="rId4"/>
    <p:sldId id="262" r:id="rId5"/>
    <p:sldId id="265" r:id="rId6"/>
    <p:sldId id="266" r:id="rId7"/>
    <p:sldId id="263" r:id="rId8"/>
    <p:sldId id="264" r:id="rId9"/>
    <p:sldId id="261" r:id="rId10"/>
    <p:sldId id="269" r:id="rId11"/>
    <p:sldId id="274" r:id="rId12"/>
    <p:sldId id="275" r:id="rId13"/>
    <p:sldId id="276" r:id="rId14"/>
    <p:sldId id="278" r:id="rId15"/>
    <p:sldId id="277" r:id="rId16"/>
    <p:sldId id="279" r:id="rId17"/>
    <p:sldId id="280" r:id="rId18"/>
    <p:sldId id="281" r:id="rId19"/>
    <p:sldId id="268" r:id="rId20"/>
    <p:sldId id="283" r:id="rId21"/>
    <p:sldId id="284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79402" autoAdjust="0"/>
  </p:normalViewPr>
  <p:slideViewPr>
    <p:cSldViewPr>
      <p:cViewPr varScale="1">
        <p:scale>
          <a:sx n="85" d="100"/>
          <a:sy n="85" d="100"/>
        </p:scale>
        <p:origin x="-726" y="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49258BA-BDD7-40B0-ACA9-32710E049C47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190576A-583C-4FB6-86F5-7D04494B93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65612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5FFDA1D-25DA-45A7-91A1-6C017D253B1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91335A8-8792-4E18-9038-95A5F3A49BD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laszak.cz</a:t>
            </a:r>
            <a:r>
              <a:rPr lang="cs-CZ" dirty="0" smtClean="0"/>
              <a:t>/</a:t>
            </a:r>
            <a:r>
              <a:rPr lang="cs-CZ" dirty="0" err="1" smtClean="0"/>
              <a:t>pics</a:t>
            </a:r>
            <a:r>
              <a:rPr lang="cs-CZ" dirty="0" smtClean="0"/>
              <a:t>/mapy/</a:t>
            </a:r>
            <a:r>
              <a:rPr lang="cs-CZ" dirty="0" err="1" smtClean="0"/>
              <a:t>nemecko.jpg</a:t>
            </a: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vikingtravel.sk</a:t>
            </a:r>
            <a:r>
              <a:rPr lang="cs-CZ" dirty="0" smtClean="0"/>
              <a:t>/sub/</a:t>
            </a:r>
            <a:r>
              <a:rPr lang="cs-CZ" dirty="0" err="1" smtClean="0"/>
              <a:t>vikingtravel.sk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/neuschwan1.jpeg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https://dokuwiki.noctrl.edu/lib/exe/fetch.php?media=ger:203:2010:spr:c400d7a54f_1_.jpg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annefrankguide.net</a:t>
            </a:r>
            <a:r>
              <a:rPr lang="cs-CZ" dirty="0" smtClean="0"/>
              <a:t>/</a:t>
            </a:r>
            <a:r>
              <a:rPr lang="cs-CZ" dirty="0" err="1" smtClean="0"/>
              <a:t>en</a:t>
            </a:r>
            <a:r>
              <a:rPr lang="cs-CZ" dirty="0" smtClean="0"/>
              <a:t>-</a:t>
            </a:r>
            <a:r>
              <a:rPr lang="cs-CZ" dirty="0" err="1" smtClean="0"/>
              <a:t>us</a:t>
            </a:r>
            <a:r>
              <a:rPr lang="cs-CZ" dirty="0" smtClean="0"/>
              <a:t>/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dresden</a:t>
            </a:r>
            <a:r>
              <a:rPr lang="cs-CZ" dirty="0" smtClean="0"/>
              <a:t>-1949.jpg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electrospot.de</a:t>
            </a:r>
            <a:r>
              <a:rPr lang="cs-CZ" dirty="0" smtClean="0"/>
              <a:t>/</a:t>
            </a:r>
            <a:r>
              <a:rPr lang="cs-CZ" dirty="0" err="1" smtClean="0"/>
              <a:t>wp</a:t>
            </a:r>
            <a:r>
              <a:rPr lang="cs-CZ" dirty="0" smtClean="0"/>
              <a:t>-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uploads</a:t>
            </a:r>
            <a:r>
              <a:rPr lang="cs-CZ" dirty="0" smtClean="0"/>
              <a:t>/2009/07/</a:t>
            </a:r>
            <a:r>
              <a:rPr lang="cs-CZ" dirty="0" err="1" smtClean="0"/>
              <a:t>Dresden</a:t>
            </a:r>
            <a:r>
              <a:rPr lang="cs-CZ" dirty="0" smtClean="0"/>
              <a:t>-</a:t>
            </a:r>
            <a:r>
              <a:rPr lang="cs-CZ" dirty="0" err="1" smtClean="0"/>
              <a:t>Elbufer.jpg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http://www.ha797.domainkunden.de/</a:t>
            </a:r>
            <a:r>
              <a:rPr lang="cs-CZ" dirty="0" err="1" smtClean="0"/>
              <a:t>joomla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deutschland</a:t>
            </a:r>
            <a:r>
              <a:rPr lang="cs-CZ" dirty="0" smtClean="0"/>
              <a:t>/dres_</a:t>
            </a:r>
            <a:r>
              <a:rPr lang="cs-CZ" dirty="0" err="1" smtClean="0"/>
              <a:t>Frauenkirche</a:t>
            </a:r>
            <a:r>
              <a:rPr lang="cs-CZ" dirty="0" smtClean="0"/>
              <a:t>_</a:t>
            </a:r>
            <a:r>
              <a:rPr lang="cs-CZ" dirty="0" err="1" smtClean="0"/>
              <a:t>Dresden.jpg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vorderstrasse.de</a:t>
            </a:r>
            <a:r>
              <a:rPr lang="cs-CZ" dirty="0" smtClean="0"/>
              <a:t>/</a:t>
            </a:r>
            <a:r>
              <a:rPr lang="cs-CZ" dirty="0" err="1" smtClean="0"/>
              <a:t>dresdner</a:t>
            </a:r>
            <a:r>
              <a:rPr lang="cs-CZ" dirty="0" smtClean="0"/>
              <a:t>-</a:t>
            </a:r>
            <a:r>
              <a:rPr lang="cs-CZ" dirty="0" err="1" smtClean="0"/>
              <a:t>zwinger</a:t>
            </a:r>
            <a:r>
              <a:rPr lang="cs-CZ" dirty="0" smtClean="0"/>
              <a:t>_fadaee0a377bbd73898eca1486b174cf_l.</a:t>
            </a:r>
            <a:r>
              <a:rPr lang="cs-CZ" dirty="0" err="1" smtClean="0"/>
              <a:t>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sberatel</a:t>
            </a:r>
            <a:r>
              <a:rPr lang="cs-CZ" dirty="0" smtClean="0"/>
              <a:t>-</a:t>
            </a:r>
            <a:r>
              <a:rPr lang="cs-CZ" dirty="0" err="1" smtClean="0"/>
              <a:t>ksk.cz</a:t>
            </a:r>
            <a:r>
              <a:rPr lang="cs-CZ" dirty="0" smtClean="0"/>
              <a:t>/</a:t>
            </a:r>
            <a:r>
              <a:rPr lang="cs-CZ" dirty="0" err="1" smtClean="0"/>
              <a:t>sberatel</a:t>
            </a:r>
            <a:r>
              <a:rPr lang="cs-CZ" dirty="0" smtClean="0"/>
              <a:t>/</a:t>
            </a:r>
            <a:r>
              <a:rPr lang="cs-CZ" dirty="0" err="1" smtClean="0"/>
              <a:t>poh</a:t>
            </a:r>
            <a:r>
              <a:rPr lang="cs-CZ" dirty="0" smtClean="0"/>
              <a:t>/05_2_2/</a:t>
            </a:r>
            <a:r>
              <a:rPr lang="cs-CZ" dirty="0" err="1" smtClean="0"/>
              <a:t>sixtinskamadona.jpg</a:t>
            </a: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http://www.puzzle-prodej.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gallery</a:t>
            </a:r>
            <a:r>
              <a:rPr lang="cs-CZ" dirty="0" smtClean="0"/>
              <a:t>/ks11218.jpg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http://prekvapeni.vlasta.cz/obrazek/4f140ce831418/orginal10-(small)-4f140d7610b28_600x422.jpg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rundreisen</a:t>
            </a:r>
            <a:r>
              <a:rPr lang="cs-CZ" dirty="0" smtClean="0"/>
              <a:t>-team.de/</a:t>
            </a:r>
            <a:r>
              <a:rPr lang="cs-CZ" dirty="0" err="1" smtClean="0"/>
              <a:t>Bilder</a:t>
            </a:r>
            <a:r>
              <a:rPr lang="cs-CZ" dirty="0" smtClean="0"/>
              <a:t>/</a:t>
            </a:r>
            <a:r>
              <a:rPr lang="cs-CZ" dirty="0" err="1" smtClean="0"/>
              <a:t>land</a:t>
            </a:r>
            <a:r>
              <a:rPr lang="cs-CZ" dirty="0" smtClean="0"/>
              <a:t>/ostsee2-</a:t>
            </a:r>
            <a:r>
              <a:rPr lang="cs-CZ" dirty="0" err="1" smtClean="0"/>
              <a:t>ruegen</a:t>
            </a:r>
            <a:r>
              <a:rPr lang="cs-CZ" dirty="0" smtClean="0"/>
              <a:t>%20kreidekueste_</a:t>
            </a:r>
            <a:r>
              <a:rPr lang="cs-CZ" dirty="0" err="1" smtClean="0"/>
              <a:t>fotolia</a:t>
            </a:r>
            <a:r>
              <a:rPr lang="cs-CZ" dirty="0" smtClean="0"/>
              <a:t>_11524496_</a:t>
            </a:r>
            <a:r>
              <a:rPr lang="cs-CZ" dirty="0" err="1" smtClean="0"/>
              <a:t>xs.jpg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golfkueste.de</a:t>
            </a:r>
            <a:r>
              <a:rPr lang="cs-CZ" dirty="0" smtClean="0"/>
              <a:t>/data/_</a:t>
            </a:r>
            <a:r>
              <a:rPr lang="cs-CZ" dirty="0" err="1" smtClean="0"/>
              <a:t>gish</a:t>
            </a:r>
            <a:r>
              <a:rPr lang="cs-CZ" dirty="0" smtClean="0"/>
              <a:t>/</a:t>
            </a:r>
            <a:r>
              <a:rPr lang="cs-CZ" dirty="0" err="1" smtClean="0"/>
              <a:t>mediadb</a:t>
            </a:r>
            <a:r>
              <a:rPr lang="cs-CZ" dirty="0" smtClean="0"/>
              <a:t>/</a:t>
            </a:r>
            <a:r>
              <a:rPr lang="cs-CZ" dirty="0" err="1" smtClean="0"/>
              <a:t>cms</a:t>
            </a:r>
            <a:r>
              <a:rPr lang="cs-CZ" dirty="0" smtClean="0"/>
              <a:t>_</a:t>
            </a:r>
            <a:r>
              <a:rPr lang="cs-CZ" dirty="0" err="1" smtClean="0"/>
              <a:t>pictures</a:t>
            </a:r>
            <a:r>
              <a:rPr lang="cs-CZ" dirty="0" smtClean="0"/>
              <a:t>/</a:t>
            </a:r>
            <a:r>
              <a:rPr lang="cs-CZ" dirty="0" err="1" smtClean="0"/>
              <a:t>generated</a:t>
            </a:r>
            <a:r>
              <a:rPr lang="cs-CZ" dirty="0" smtClean="0"/>
              <a:t>/cf8b6de28514df8801a92f60a8af47c7-300-230-87-</a:t>
            </a:r>
            <a:r>
              <a:rPr lang="cs-CZ" dirty="0" err="1" smtClean="0"/>
              <a:t>crop</a:t>
            </a:r>
            <a:r>
              <a:rPr lang="cs-CZ" dirty="0" smtClean="0"/>
              <a:t>-</a:t>
            </a:r>
            <a:r>
              <a:rPr lang="cs-CZ" dirty="0" err="1" smtClean="0"/>
              <a:t>color.jpg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http://motel-</a:t>
            </a:r>
            <a:r>
              <a:rPr lang="cs-CZ" dirty="0" err="1" smtClean="0"/>
              <a:t>am</a:t>
            </a:r>
            <a:r>
              <a:rPr lang="cs-CZ" dirty="0" smtClean="0"/>
              <a:t>-</a:t>
            </a:r>
            <a:r>
              <a:rPr lang="cs-CZ" dirty="0" err="1" smtClean="0"/>
              <a:t>grellberg.beepworld.de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ostsee</a:t>
            </a:r>
            <a:r>
              <a:rPr lang="cs-CZ" dirty="0" smtClean="0"/>
              <a:t>_01.jpg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http://www.ostsee24.net/</a:t>
            </a:r>
            <a:r>
              <a:rPr lang="cs-CZ" dirty="0" err="1" smtClean="0"/>
              <a:t>wp</a:t>
            </a:r>
            <a:r>
              <a:rPr lang="cs-CZ" dirty="0" smtClean="0"/>
              <a:t>-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uploads</a:t>
            </a:r>
            <a:r>
              <a:rPr lang="cs-CZ" dirty="0" smtClean="0"/>
              <a:t>/</a:t>
            </a:r>
            <a:r>
              <a:rPr lang="cs-CZ" dirty="0" err="1" smtClean="0"/>
              <a:t>Urlaub</a:t>
            </a:r>
            <a:r>
              <a:rPr lang="cs-CZ" dirty="0" smtClean="0"/>
              <a:t>-</a:t>
            </a:r>
            <a:r>
              <a:rPr lang="cs-CZ" dirty="0" err="1" smtClean="0"/>
              <a:t>an</a:t>
            </a:r>
            <a:r>
              <a:rPr lang="cs-CZ" dirty="0" smtClean="0"/>
              <a:t>-der-</a:t>
            </a:r>
            <a:r>
              <a:rPr lang="cs-CZ" dirty="0" err="1" smtClean="0"/>
              <a:t>Ostsee</a:t>
            </a:r>
            <a:r>
              <a:rPr lang="cs-CZ" dirty="0" smtClean="0"/>
              <a:t>_2013_44703125-300x199.jpg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castle</a:t>
            </a:r>
            <a:r>
              <a:rPr lang="cs-CZ" dirty="0" smtClean="0"/>
              <a:t>-</a:t>
            </a:r>
            <a:r>
              <a:rPr lang="cs-CZ" dirty="0" err="1" smtClean="0"/>
              <a:t>liebenstein.com</a:t>
            </a:r>
            <a:r>
              <a:rPr lang="cs-CZ" dirty="0" smtClean="0"/>
              <a:t>/</a:t>
            </a:r>
            <a:r>
              <a:rPr lang="cs-CZ" dirty="0" err="1" smtClean="0"/>
              <a:t>pictures</a:t>
            </a:r>
            <a:r>
              <a:rPr lang="cs-CZ" dirty="0" smtClean="0"/>
              <a:t>/</a:t>
            </a:r>
            <a:r>
              <a:rPr lang="cs-CZ" dirty="0" err="1" smtClean="0"/>
              <a:t>maps</a:t>
            </a:r>
            <a:r>
              <a:rPr lang="cs-CZ" dirty="0" smtClean="0"/>
              <a:t>/</a:t>
            </a:r>
            <a:r>
              <a:rPr lang="cs-CZ" dirty="0" err="1" smtClean="0"/>
              <a:t>rhine</a:t>
            </a:r>
            <a:r>
              <a:rPr lang="cs-CZ" dirty="0" smtClean="0"/>
              <a:t>-</a:t>
            </a:r>
            <a:r>
              <a:rPr lang="cs-CZ" dirty="0" err="1" smtClean="0"/>
              <a:t>valley</a:t>
            </a:r>
            <a:r>
              <a:rPr lang="cs-CZ" dirty="0" smtClean="0"/>
              <a:t>-map400.jpg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rivage</a:t>
            </a:r>
            <a:r>
              <a:rPr lang="cs-CZ" dirty="0" smtClean="0"/>
              <a:t>-</a:t>
            </a:r>
            <a:r>
              <a:rPr lang="cs-CZ" dirty="0" err="1" smtClean="0"/>
              <a:t>flussreisen.ch</a:t>
            </a:r>
            <a:r>
              <a:rPr lang="cs-CZ" dirty="0" smtClean="0"/>
              <a:t>/</a:t>
            </a:r>
            <a:r>
              <a:rPr lang="cs-CZ" dirty="0" err="1" smtClean="0"/>
              <a:t>uploads</a:t>
            </a:r>
            <a:r>
              <a:rPr lang="cs-CZ" dirty="0" smtClean="0"/>
              <a:t>/</a:t>
            </a:r>
            <a:r>
              <a:rPr lang="cs-CZ" dirty="0" err="1" smtClean="0"/>
              <a:t>pics</a:t>
            </a:r>
            <a:r>
              <a:rPr lang="cs-CZ" dirty="0" smtClean="0"/>
              <a:t>/Der-</a:t>
            </a:r>
            <a:r>
              <a:rPr lang="cs-CZ" dirty="0" err="1" smtClean="0"/>
              <a:t>reizvolle</a:t>
            </a:r>
            <a:r>
              <a:rPr lang="cs-CZ" dirty="0" smtClean="0"/>
              <a:t>-</a:t>
            </a:r>
            <a:r>
              <a:rPr lang="cs-CZ" dirty="0" err="1" smtClean="0"/>
              <a:t>Rhein</a:t>
            </a:r>
            <a:r>
              <a:rPr lang="cs-CZ" dirty="0" smtClean="0"/>
              <a:t>_01.jpg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frankwollinger.com</a:t>
            </a:r>
            <a:r>
              <a:rPr lang="cs-CZ" dirty="0" smtClean="0"/>
              <a:t>/</a:t>
            </a:r>
            <a:r>
              <a:rPr lang="cs-CZ" dirty="0" err="1" smtClean="0"/>
              <a:t>fotoreise</a:t>
            </a:r>
            <a:r>
              <a:rPr lang="cs-CZ" dirty="0" smtClean="0"/>
              <a:t>/</a:t>
            </a:r>
            <a:r>
              <a:rPr lang="cs-CZ" dirty="0" err="1" smtClean="0"/>
              <a:t>fotos</a:t>
            </a:r>
            <a:r>
              <a:rPr lang="cs-CZ" dirty="0" smtClean="0"/>
              <a:t>/</a:t>
            </a:r>
            <a:r>
              <a:rPr lang="cs-CZ" dirty="0" err="1" smtClean="0"/>
              <a:t>bilder</a:t>
            </a:r>
            <a:r>
              <a:rPr lang="cs-CZ" dirty="0" smtClean="0"/>
              <a:t>-</a:t>
            </a:r>
            <a:r>
              <a:rPr lang="cs-CZ" dirty="0" err="1" smtClean="0"/>
              <a:t>rhein</a:t>
            </a:r>
            <a:r>
              <a:rPr lang="cs-CZ" dirty="0" smtClean="0"/>
              <a:t>_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weinberge</a:t>
            </a:r>
            <a:r>
              <a:rPr lang="cs-CZ" dirty="0" smtClean="0"/>
              <a:t>-</a:t>
            </a:r>
            <a:r>
              <a:rPr lang="cs-CZ" dirty="0" err="1" smtClean="0"/>
              <a:t>rhein</a:t>
            </a:r>
            <a:r>
              <a:rPr lang="cs-CZ" dirty="0" smtClean="0"/>
              <a:t>-</a:t>
            </a:r>
            <a:r>
              <a:rPr lang="cs-CZ" dirty="0" err="1" smtClean="0"/>
              <a:t>ruedesheim.jpg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http://lochgarry.files.wordpress.com/2011/10/rhein-loreley-600_01.jpg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sexualfables.com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Loreley</a:t>
            </a:r>
            <a:r>
              <a:rPr lang="cs-CZ" dirty="0" smtClean="0"/>
              <a:t>-Statue.</a:t>
            </a:r>
            <a:r>
              <a:rPr lang="cs-CZ" dirty="0" err="1" smtClean="0"/>
              <a:t>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tyden.cz</a:t>
            </a:r>
            <a:r>
              <a:rPr lang="cs-CZ" dirty="0" smtClean="0"/>
              <a:t>/</a:t>
            </a:r>
            <a:r>
              <a:rPr lang="cs-CZ" dirty="0" err="1" smtClean="0"/>
              <a:t>obrazek</a:t>
            </a:r>
            <a:r>
              <a:rPr lang="cs-CZ" dirty="0" smtClean="0"/>
              <a:t>/201205/4fbf858ae94c8/ryzlink-4fbf959558e23_230x473.png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laszak.cz</a:t>
            </a:r>
            <a:r>
              <a:rPr lang="cs-CZ" dirty="0" smtClean="0"/>
              <a:t>/</a:t>
            </a:r>
            <a:r>
              <a:rPr lang="cs-CZ" dirty="0" err="1" smtClean="0"/>
              <a:t>pics</a:t>
            </a:r>
            <a:r>
              <a:rPr lang="cs-CZ" dirty="0" smtClean="0"/>
              <a:t>/mapy/</a:t>
            </a:r>
            <a:r>
              <a:rPr lang="cs-CZ" dirty="0" err="1" smtClean="0"/>
              <a:t>nemecko.jpg</a:t>
            </a: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vikingtravel.sk</a:t>
            </a:r>
            <a:r>
              <a:rPr lang="cs-CZ" dirty="0" smtClean="0"/>
              <a:t>/sub/</a:t>
            </a:r>
            <a:r>
              <a:rPr lang="cs-CZ" dirty="0" err="1" smtClean="0"/>
              <a:t>vikingtravel.sk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/neuschwan1.jpeg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https://dokuwiki.noctrl.edu/lib/exe/fetch.php?media=ger:203:2010:spr:c400d7a54f_1_.jpg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annefrankguide.net</a:t>
            </a:r>
            <a:r>
              <a:rPr lang="cs-CZ" dirty="0" smtClean="0"/>
              <a:t>/</a:t>
            </a:r>
            <a:r>
              <a:rPr lang="cs-CZ" dirty="0" err="1" smtClean="0"/>
              <a:t>en</a:t>
            </a:r>
            <a:r>
              <a:rPr lang="cs-CZ" dirty="0" smtClean="0"/>
              <a:t>-</a:t>
            </a:r>
            <a:r>
              <a:rPr lang="cs-CZ" dirty="0" err="1" smtClean="0"/>
              <a:t>us</a:t>
            </a:r>
            <a:r>
              <a:rPr lang="cs-CZ" dirty="0" smtClean="0"/>
              <a:t>/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dresden</a:t>
            </a:r>
            <a:r>
              <a:rPr lang="cs-CZ" dirty="0" smtClean="0"/>
              <a:t>-1949.jpg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electrospot.de</a:t>
            </a:r>
            <a:r>
              <a:rPr lang="cs-CZ" dirty="0" smtClean="0"/>
              <a:t>/</a:t>
            </a:r>
            <a:r>
              <a:rPr lang="cs-CZ" dirty="0" err="1" smtClean="0"/>
              <a:t>wp</a:t>
            </a:r>
            <a:r>
              <a:rPr lang="cs-CZ" dirty="0" smtClean="0"/>
              <a:t>-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uploads</a:t>
            </a:r>
            <a:r>
              <a:rPr lang="cs-CZ" dirty="0" smtClean="0"/>
              <a:t>/2009/07/</a:t>
            </a:r>
            <a:r>
              <a:rPr lang="cs-CZ" dirty="0" err="1" smtClean="0"/>
              <a:t>Dresden</a:t>
            </a:r>
            <a:r>
              <a:rPr lang="cs-CZ" dirty="0" smtClean="0"/>
              <a:t>-</a:t>
            </a:r>
            <a:r>
              <a:rPr lang="cs-CZ" dirty="0" err="1" smtClean="0"/>
              <a:t>Elbufer.jpg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http://www.ha797.domainkunden.de/</a:t>
            </a:r>
            <a:r>
              <a:rPr lang="cs-CZ" dirty="0" err="1" smtClean="0"/>
              <a:t>joomla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deutschland</a:t>
            </a:r>
            <a:r>
              <a:rPr lang="cs-CZ" dirty="0" smtClean="0"/>
              <a:t>/dres_</a:t>
            </a:r>
            <a:r>
              <a:rPr lang="cs-CZ" dirty="0" err="1" smtClean="0"/>
              <a:t>Frauenkirche</a:t>
            </a:r>
            <a:r>
              <a:rPr lang="cs-CZ" dirty="0" smtClean="0"/>
              <a:t>_</a:t>
            </a:r>
            <a:r>
              <a:rPr lang="cs-CZ" dirty="0" err="1" smtClean="0"/>
              <a:t>Dresden.jpg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vorderstrasse.de</a:t>
            </a:r>
            <a:r>
              <a:rPr lang="cs-CZ" dirty="0" smtClean="0"/>
              <a:t>/</a:t>
            </a:r>
            <a:r>
              <a:rPr lang="cs-CZ" dirty="0" err="1" smtClean="0"/>
              <a:t>dresdner</a:t>
            </a:r>
            <a:r>
              <a:rPr lang="cs-CZ" dirty="0" smtClean="0"/>
              <a:t>-</a:t>
            </a:r>
            <a:r>
              <a:rPr lang="cs-CZ" dirty="0" err="1" smtClean="0"/>
              <a:t>zwinger</a:t>
            </a:r>
            <a:r>
              <a:rPr lang="cs-CZ" dirty="0" smtClean="0"/>
              <a:t>_fadaee0a377bbd73898eca1486b174cf_l.</a:t>
            </a:r>
            <a:r>
              <a:rPr lang="cs-CZ" dirty="0" err="1" smtClean="0"/>
              <a:t>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sberatel</a:t>
            </a:r>
            <a:r>
              <a:rPr lang="cs-CZ" dirty="0" smtClean="0"/>
              <a:t>-</a:t>
            </a:r>
            <a:r>
              <a:rPr lang="cs-CZ" dirty="0" err="1" smtClean="0"/>
              <a:t>ksk.cz</a:t>
            </a:r>
            <a:r>
              <a:rPr lang="cs-CZ" dirty="0" smtClean="0"/>
              <a:t>/</a:t>
            </a:r>
            <a:r>
              <a:rPr lang="cs-CZ" dirty="0" err="1" smtClean="0"/>
              <a:t>sberatel</a:t>
            </a:r>
            <a:r>
              <a:rPr lang="cs-CZ" dirty="0" smtClean="0"/>
              <a:t>/</a:t>
            </a:r>
            <a:r>
              <a:rPr lang="cs-CZ" dirty="0" err="1" smtClean="0"/>
              <a:t>poh</a:t>
            </a:r>
            <a:r>
              <a:rPr lang="cs-CZ" dirty="0" smtClean="0"/>
              <a:t>/05_2_2/</a:t>
            </a:r>
            <a:r>
              <a:rPr lang="cs-CZ" dirty="0" err="1" smtClean="0"/>
              <a:t>sixtinskamadona.jpg</a:t>
            </a: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http://www.puzzle-prodej.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gallery</a:t>
            </a:r>
            <a:r>
              <a:rPr lang="cs-CZ" dirty="0" smtClean="0"/>
              <a:t>/ks11218.jpg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http://prekvapeni.vlasta.cz/obrazek/4f140ce831418/orginal10-(small)-4f140d7610b28_600x422.jpg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rundreisen</a:t>
            </a:r>
            <a:r>
              <a:rPr lang="cs-CZ" dirty="0" smtClean="0"/>
              <a:t>-team.de/</a:t>
            </a:r>
            <a:r>
              <a:rPr lang="cs-CZ" dirty="0" err="1" smtClean="0"/>
              <a:t>Bilder</a:t>
            </a:r>
            <a:r>
              <a:rPr lang="cs-CZ" dirty="0" smtClean="0"/>
              <a:t>/</a:t>
            </a:r>
            <a:r>
              <a:rPr lang="cs-CZ" dirty="0" err="1" smtClean="0"/>
              <a:t>land</a:t>
            </a:r>
            <a:r>
              <a:rPr lang="cs-CZ" dirty="0" smtClean="0"/>
              <a:t>/ostsee2-</a:t>
            </a:r>
            <a:r>
              <a:rPr lang="cs-CZ" dirty="0" err="1" smtClean="0"/>
              <a:t>ruegen</a:t>
            </a:r>
            <a:r>
              <a:rPr lang="cs-CZ" dirty="0" smtClean="0"/>
              <a:t>%20kreidekueste_</a:t>
            </a:r>
            <a:r>
              <a:rPr lang="cs-CZ" dirty="0" err="1" smtClean="0"/>
              <a:t>fotolia</a:t>
            </a:r>
            <a:r>
              <a:rPr lang="cs-CZ" dirty="0" smtClean="0"/>
              <a:t>_11524496_</a:t>
            </a:r>
            <a:r>
              <a:rPr lang="cs-CZ" dirty="0" err="1" smtClean="0"/>
              <a:t>xs.jpg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golfkueste.de</a:t>
            </a:r>
            <a:r>
              <a:rPr lang="cs-CZ" dirty="0" smtClean="0"/>
              <a:t>/data/_</a:t>
            </a:r>
            <a:r>
              <a:rPr lang="cs-CZ" dirty="0" err="1" smtClean="0"/>
              <a:t>gish</a:t>
            </a:r>
            <a:r>
              <a:rPr lang="cs-CZ" dirty="0" smtClean="0"/>
              <a:t>/</a:t>
            </a:r>
            <a:r>
              <a:rPr lang="cs-CZ" dirty="0" err="1" smtClean="0"/>
              <a:t>mediadb</a:t>
            </a:r>
            <a:r>
              <a:rPr lang="cs-CZ" dirty="0" smtClean="0"/>
              <a:t>/</a:t>
            </a:r>
            <a:r>
              <a:rPr lang="cs-CZ" dirty="0" err="1" smtClean="0"/>
              <a:t>cms</a:t>
            </a:r>
            <a:r>
              <a:rPr lang="cs-CZ" dirty="0" smtClean="0"/>
              <a:t>_</a:t>
            </a:r>
            <a:r>
              <a:rPr lang="cs-CZ" dirty="0" err="1" smtClean="0"/>
              <a:t>pictures</a:t>
            </a:r>
            <a:r>
              <a:rPr lang="cs-CZ" dirty="0" smtClean="0"/>
              <a:t>/</a:t>
            </a:r>
            <a:r>
              <a:rPr lang="cs-CZ" dirty="0" err="1" smtClean="0"/>
              <a:t>generated</a:t>
            </a:r>
            <a:r>
              <a:rPr lang="cs-CZ" dirty="0" smtClean="0"/>
              <a:t>/cf8b6de28514df8801a92f60a8af47c7-300-230-87-</a:t>
            </a:r>
            <a:r>
              <a:rPr lang="cs-CZ" dirty="0" err="1" smtClean="0"/>
              <a:t>crop</a:t>
            </a:r>
            <a:r>
              <a:rPr lang="cs-CZ" dirty="0" smtClean="0"/>
              <a:t>-</a:t>
            </a:r>
            <a:r>
              <a:rPr lang="cs-CZ" dirty="0" err="1" smtClean="0"/>
              <a:t>color.jpg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http://motel-</a:t>
            </a:r>
            <a:r>
              <a:rPr lang="cs-CZ" dirty="0" err="1" smtClean="0"/>
              <a:t>am</a:t>
            </a:r>
            <a:r>
              <a:rPr lang="cs-CZ" dirty="0" smtClean="0"/>
              <a:t>-</a:t>
            </a:r>
            <a:r>
              <a:rPr lang="cs-CZ" dirty="0" err="1" smtClean="0"/>
              <a:t>grellberg.beepworld.de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ostsee</a:t>
            </a:r>
            <a:r>
              <a:rPr lang="cs-CZ" dirty="0" smtClean="0"/>
              <a:t>_01.jpg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http://www.ostsee24.net/</a:t>
            </a:r>
            <a:r>
              <a:rPr lang="cs-CZ" dirty="0" err="1" smtClean="0"/>
              <a:t>wp</a:t>
            </a:r>
            <a:r>
              <a:rPr lang="cs-CZ" dirty="0" smtClean="0"/>
              <a:t>-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uploads</a:t>
            </a:r>
            <a:r>
              <a:rPr lang="cs-CZ" dirty="0" smtClean="0"/>
              <a:t>/</a:t>
            </a:r>
            <a:r>
              <a:rPr lang="cs-CZ" dirty="0" err="1" smtClean="0"/>
              <a:t>Urlaub</a:t>
            </a:r>
            <a:r>
              <a:rPr lang="cs-CZ" dirty="0" smtClean="0"/>
              <a:t>-</a:t>
            </a:r>
            <a:r>
              <a:rPr lang="cs-CZ" dirty="0" err="1" smtClean="0"/>
              <a:t>an</a:t>
            </a:r>
            <a:r>
              <a:rPr lang="cs-CZ" dirty="0" smtClean="0"/>
              <a:t>-der-</a:t>
            </a:r>
            <a:r>
              <a:rPr lang="cs-CZ" dirty="0" err="1" smtClean="0"/>
              <a:t>Ostsee</a:t>
            </a:r>
            <a:r>
              <a:rPr lang="cs-CZ" dirty="0" smtClean="0"/>
              <a:t>_2013_44703125-300x199.jpg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castle</a:t>
            </a:r>
            <a:r>
              <a:rPr lang="cs-CZ" dirty="0" smtClean="0"/>
              <a:t>-</a:t>
            </a:r>
            <a:r>
              <a:rPr lang="cs-CZ" dirty="0" err="1" smtClean="0"/>
              <a:t>liebenstein.com</a:t>
            </a:r>
            <a:r>
              <a:rPr lang="cs-CZ" dirty="0" smtClean="0"/>
              <a:t>/</a:t>
            </a:r>
            <a:r>
              <a:rPr lang="cs-CZ" dirty="0" err="1" smtClean="0"/>
              <a:t>pictures</a:t>
            </a:r>
            <a:r>
              <a:rPr lang="cs-CZ" dirty="0" smtClean="0"/>
              <a:t>/</a:t>
            </a:r>
            <a:r>
              <a:rPr lang="cs-CZ" dirty="0" err="1" smtClean="0"/>
              <a:t>maps</a:t>
            </a:r>
            <a:r>
              <a:rPr lang="cs-CZ" dirty="0" smtClean="0"/>
              <a:t>/</a:t>
            </a:r>
            <a:r>
              <a:rPr lang="cs-CZ" dirty="0" err="1" smtClean="0"/>
              <a:t>rhine</a:t>
            </a:r>
            <a:r>
              <a:rPr lang="cs-CZ" dirty="0" smtClean="0"/>
              <a:t>-</a:t>
            </a:r>
            <a:r>
              <a:rPr lang="cs-CZ" dirty="0" err="1" smtClean="0"/>
              <a:t>valley</a:t>
            </a:r>
            <a:r>
              <a:rPr lang="cs-CZ" dirty="0" smtClean="0"/>
              <a:t>-map400.jpg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rivage</a:t>
            </a:r>
            <a:r>
              <a:rPr lang="cs-CZ" dirty="0" smtClean="0"/>
              <a:t>-</a:t>
            </a:r>
            <a:r>
              <a:rPr lang="cs-CZ" dirty="0" err="1" smtClean="0"/>
              <a:t>flussreisen.ch</a:t>
            </a:r>
            <a:r>
              <a:rPr lang="cs-CZ" dirty="0" smtClean="0"/>
              <a:t>/</a:t>
            </a:r>
            <a:r>
              <a:rPr lang="cs-CZ" dirty="0" err="1" smtClean="0"/>
              <a:t>uploads</a:t>
            </a:r>
            <a:r>
              <a:rPr lang="cs-CZ" dirty="0" smtClean="0"/>
              <a:t>/</a:t>
            </a:r>
            <a:r>
              <a:rPr lang="cs-CZ" dirty="0" err="1" smtClean="0"/>
              <a:t>pics</a:t>
            </a:r>
            <a:r>
              <a:rPr lang="cs-CZ" dirty="0" smtClean="0"/>
              <a:t>/Der-</a:t>
            </a:r>
            <a:r>
              <a:rPr lang="cs-CZ" dirty="0" err="1" smtClean="0"/>
              <a:t>reizvolle</a:t>
            </a:r>
            <a:r>
              <a:rPr lang="cs-CZ" dirty="0" smtClean="0"/>
              <a:t>-</a:t>
            </a:r>
            <a:r>
              <a:rPr lang="cs-CZ" dirty="0" err="1" smtClean="0"/>
              <a:t>Rhein</a:t>
            </a:r>
            <a:r>
              <a:rPr lang="cs-CZ" dirty="0" smtClean="0"/>
              <a:t>_01.jpg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frankwollinger.com</a:t>
            </a:r>
            <a:r>
              <a:rPr lang="cs-CZ" dirty="0" smtClean="0"/>
              <a:t>/</a:t>
            </a:r>
            <a:r>
              <a:rPr lang="cs-CZ" dirty="0" err="1" smtClean="0"/>
              <a:t>fotoreise</a:t>
            </a:r>
            <a:r>
              <a:rPr lang="cs-CZ" dirty="0" smtClean="0"/>
              <a:t>/</a:t>
            </a:r>
            <a:r>
              <a:rPr lang="cs-CZ" dirty="0" err="1" smtClean="0"/>
              <a:t>fotos</a:t>
            </a:r>
            <a:r>
              <a:rPr lang="cs-CZ" dirty="0" smtClean="0"/>
              <a:t>/</a:t>
            </a:r>
            <a:r>
              <a:rPr lang="cs-CZ" dirty="0" err="1" smtClean="0"/>
              <a:t>bilder</a:t>
            </a:r>
            <a:r>
              <a:rPr lang="cs-CZ" dirty="0" smtClean="0"/>
              <a:t>-</a:t>
            </a:r>
            <a:r>
              <a:rPr lang="cs-CZ" dirty="0" err="1" smtClean="0"/>
              <a:t>rhein</a:t>
            </a:r>
            <a:r>
              <a:rPr lang="cs-CZ" dirty="0" smtClean="0"/>
              <a:t>_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weinberge</a:t>
            </a:r>
            <a:r>
              <a:rPr lang="cs-CZ" dirty="0" smtClean="0"/>
              <a:t>-</a:t>
            </a:r>
            <a:r>
              <a:rPr lang="cs-CZ" dirty="0" err="1" smtClean="0"/>
              <a:t>rhein</a:t>
            </a:r>
            <a:r>
              <a:rPr lang="cs-CZ" dirty="0" smtClean="0"/>
              <a:t>-</a:t>
            </a:r>
            <a:r>
              <a:rPr lang="cs-CZ" dirty="0" err="1" smtClean="0"/>
              <a:t>ruedesheim.jpg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http://lochgarry.files.wordpress.com/2011/10/rhein-loreley-600_01.jpg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sexualfables.com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Loreley</a:t>
            </a:r>
            <a:r>
              <a:rPr lang="cs-CZ" dirty="0" smtClean="0"/>
              <a:t>-Statue.</a:t>
            </a:r>
            <a:r>
              <a:rPr lang="cs-CZ" dirty="0" err="1" smtClean="0"/>
              <a:t>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tyden.cz</a:t>
            </a:r>
            <a:r>
              <a:rPr lang="cs-CZ" dirty="0" smtClean="0"/>
              <a:t>/</a:t>
            </a:r>
            <a:r>
              <a:rPr lang="cs-CZ" dirty="0" err="1" smtClean="0"/>
              <a:t>obrazek</a:t>
            </a:r>
            <a:r>
              <a:rPr lang="cs-CZ" dirty="0" smtClean="0"/>
              <a:t>/201205/4fbf858ae94c8/ryzlink-4fbf959558e23_230x473.png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B9D8-A78B-452B-B41A-0B4D1016A0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1795D4A-138F-4968-9384-BEABEF675B9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1795D4A-138F-4968-9384-BEABEF675B9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1795D4A-138F-4968-9384-BEABEF675B9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70731B-92FB-4948-907E-BEB99A5C510D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1CF0B-7F0E-4A22-8197-F388D8CFB0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EB7D05-0EA2-4FB5-94DC-DD68DE6DE246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6B3F98-296A-44C5-AAEF-4E755ED98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2C31E-1A39-42DB-A539-08E94490B213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CD809-A8F5-40D5-9B51-BCCC0D362A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F17FD-8B17-482F-A3FF-9443F0C8C80C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7B2EE-BDCD-49C0-AFE7-629D1C84CB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422442-455F-47E5-A0CB-928D8EB2FC19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F12E9-088C-4C23-8FAD-DDCD529321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B07F49-4672-45D2-90D9-A3253B3D1882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90954-A94A-4A4E-8E31-81AE96134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C9264-5D92-44F3-98A1-471AD6AE4A1F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00438-E9AB-4DE7-81E8-C45223D0D0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D116D-8595-4FD2-88B0-4C8610E88D92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C6598F-FDBC-46BF-9735-8C7D1E1B2D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D6261-DD61-4B4B-9118-D3613F622B98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02552-2072-4D3C-8B41-511E0762C1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5EE25-E4BD-4824-898C-4FC43211CE0B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D1FF4-C333-4430-8DEE-731D64E75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099F5-3F55-4DE1-A7E9-70B87BB7F2F1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06BEB-B059-4F9C-B257-23451CA001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7D15F67F-FC43-4D86-83EC-8BD190410F48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C9A4853C-6044-489C-83C5-FCB3BB2F6E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gi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gi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a797.domainkunden.de/joomla/images/deutschland/dres_Frauenkirche_Dresden.jpg" TargetMode="External"/><Relationship Id="rId3" Type="http://schemas.openxmlformats.org/officeDocument/2006/relationships/hyperlink" Target="http://www.laszak.cz/pics/mapy/nemecko.jpg" TargetMode="External"/><Relationship Id="rId7" Type="http://schemas.openxmlformats.org/officeDocument/2006/relationships/hyperlink" Target="http://www.electrospot.de/wp-content/uploads/2009/07/Dresden-Elbufer.jpg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nnefrankguide.net/en-us/content/dresden-1949.jpg" TargetMode="External"/><Relationship Id="rId5" Type="http://schemas.openxmlformats.org/officeDocument/2006/relationships/hyperlink" Target="https://dokuwiki.noctrl.edu/lib/exe/fetch.php?media=ger:203:2010:spr:c400d7a54f_1_.jpg" TargetMode="External"/><Relationship Id="rId10" Type="http://schemas.openxmlformats.org/officeDocument/2006/relationships/hyperlink" Target="http://www.sberatel-ksk.cz/sberatel/poh/05_2_2/sixtinskamadona.jpg" TargetMode="External"/><Relationship Id="rId4" Type="http://schemas.openxmlformats.org/officeDocument/2006/relationships/hyperlink" Target="http://www.vikingtravel.sk/sub/vikingtravel.sk/images/neuschwan1.jpeg" TargetMode="External"/><Relationship Id="rId9" Type="http://schemas.openxmlformats.org/officeDocument/2006/relationships/hyperlink" Target="http://www.vorderstrasse.de/dresdner-zwinger_fadaee0a377bbd73898eca1486b174cf_l.jp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stsee24.net/wp-content/uploads/Urlaub-an-der-Ostsee_2013_44703125-300x199.jpg" TargetMode="External"/><Relationship Id="rId3" Type="http://schemas.openxmlformats.org/officeDocument/2006/relationships/hyperlink" Target="http://www.puzzle-prodej.cz/gallery/ks11218.jpg" TargetMode="External"/><Relationship Id="rId7" Type="http://schemas.openxmlformats.org/officeDocument/2006/relationships/hyperlink" Target="http://motel-am-grellberg.beepworld.de/files/ostsee_01.jpg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lfkueste.de/data/_gish/mediadb/cms_pictures/generated/cf8b6de28514df8801a92f60a8af47c7-300-230-87-crop-color.jpg" TargetMode="External"/><Relationship Id="rId5" Type="http://schemas.openxmlformats.org/officeDocument/2006/relationships/hyperlink" Target="http://www.rundreisen-team.de/Bilder/land/ostsee2-ruegen%20kreidekueste_fotolia_11524496_xs.jpg" TargetMode="External"/><Relationship Id="rId4" Type="http://schemas.openxmlformats.org/officeDocument/2006/relationships/hyperlink" Target="http://prekvapeni.vlasta.cz/obrazek/4f140ce831418/orginal10-(small)-4f140d7610b28_600x422.jpg" TargetMode="External"/><Relationship Id="rId9" Type="http://schemas.openxmlformats.org/officeDocument/2006/relationships/hyperlink" Target="http://www.castle-liebenstein.com/pictures/maps/rhine-valley-map400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ivage-flussreisen.ch/uploads/pics/Der-reizvolle-Rhein_01.jpg" TargetMode="External"/><Relationship Id="rId7" Type="http://schemas.openxmlformats.org/officeDocument/2006/relationships/hyperlink" Target="http://www.tyden.cz/obrazek/201205/4fbf858ae94c8/ryzlink-4fbf959558e23_230x473.png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exualfables.com/images/Loreley-Statue.jpg" TargetMode="External"/><Relationship Id="rId5" Type="http://schemas.openxmlformats.org/officeDocument/2006/relationships/hyperlink" Target="http://lochgarry.files.wordpress.com/2011/10/rhein-loreley-600_01.jpg" TargetMode="External"/><Relationship Id="rId4" Type="http://schemas.openxmlformats.org/officeDocument/2006/relationships/hyperlink" Target="http://www.frankwollinger.com/fotoreise/fotos/bilder-rhein_files/weinberge-rhein-ruedeshei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VY_32_INOVACE_09C_07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 Cestování po Německu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 německy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mluvících zemí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24. 7.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žáky 3. ročníku gymnázia, kteří se učí německému jazyku jako druhému jazyku.  Jedná se o materiál pro výuku německých reálii – turisticky zajímavých míst v Německu.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Časová dotace je jedna vyučovací hodina.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obsahuje turisticky nejzajímavější místa v Německu, je spojen s novou slovní zásobou. Jednotlivé části jsou uspořádány tak, aby se žáci aktivně účastnili výuky – řešením otázek pomocí fixu či digitálního pera, řešením kvizových otázek tak , aby při řešení mohli uplatnit i svůj všeobecný přehled. Během práce s materiálem je kladen důraz na to, aby žák spojoval vizuální vjem s novým pojmem. Závěrečné cvičení je shrnující kviz, který řeší buď jednotlivec, nebo lze použít i skupinové práce.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Všechny úkoly jsou opatřeny správným řešením.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osvojí nové znalosti německých reálií spolu s novou slovní zásobou. Aktivně se zapojují do výuky během celé vyučovací hodiny. Žáci si tímto materiálem rozšíří především své znalosti o Německu, zároveň si procvičují porozumění a v neposlední řadě i jazykový projev.  Cílem je  rozvoj   interkulturní komunikativní kompetence v rámci výuky německého jazyka.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k interaktivní výuce. 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467544" y="1484784"/>
            <a:ext cx="1584176" cy="1656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1266" name="Picture 2" descr="http://www.laszak.cz/pics/mapy/nemeck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124744"/>
            <a:ext cx="4176464" cy="5321392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</p:pic>
      <p:sp>
        <p:nvSpPr>
          <p:cNvPr id="2" name="TextovéPole 1"/>
          <p:cNvSpPr txBox="1"/>
          <p:nvPr/>
        </p:nvSpPr>
        <p:spPr>
          <a:xfrm>
            <a:off x="1187624" y="332656"/>
            <a:ext cx="50570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r>
              <a:rPr lang="cs-CZ" dirty="0" smtClean="0"/>
              <a:t> </a:t>
            </a:r>
            <a:r>
              <a:rPr lang="cs-CZ" dirty="0" err="1" smtClean="0"/>
              <a:t>kann</a:t>
            </a:r>
            <a:r>
              <a:rPr lang="cs-CZ" dirty="0" smtClean="0"/>
              <a:t> man in </a:t>
            </a:r>
            <a:r>
              <a:rPr lang="cs-CZ" dirty="0" err="1" smtClean="0"/>
              <a:t>Deutschland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556792"/>
            <a:ext cx="151195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Gebirge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Stadt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Der </a:t>
            </a:r>
            <a:r>
              <a:rPr lang="cs-CZ" sz="1400" dirty="0" err="1" smtClean="0">
                <a:solidFill>
                  <a:schemeClr val="bg1"/>
                </a:solidFill>
              </a:rPr>
              <a:t>Fluss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Burg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 </a:t>
            </a:r>
            <a:r>
              <a:rPr lang="cs-CZ" sz="1400" dirty="0" err="1" smtClean="0">
                <a:solidFill>
                  <a:schemeClr val="bg1"/>
                </a:solidFill>
              </a:rPr>
              <a:t>Schloß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Der Dom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See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764704"/>
            <a:ext cx="300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1267" name="Picture 3" descr="C:\Users\Máma\AppData\Local\Microsoft\Windows\Temporary Internet Files\Content.IE5\WGU77GOX\MC9003503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260648"/>
            <a:ext cx="1213370" cy="878208"/>
          </a:xfrm>
          <a:prstGeom prst="rect">
            <a:avLst/>
          </a:prstGeom>
          <a:noFill/>
        </p:spPr>
      </p:pic>
      <p:pic>
        <p:nvPicPr>
          <p:cNvPr id="11271" name="Picture 7" descr="C:\Users\Máma\AppData\Local\Microsoft\Windows\Temporary Internet Files\Content.IE5\WGU77GOX\MC9003837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1268760"/>
            <a:ext cx="1164695" cy="1009402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EEGG801D\MC9004262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2420888"/>
            <a:ext cx="1449461" cy="905441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8Y5Y10W1\MC90043419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4293096"/>
            <a:ext cx="1296144" cy="992220"/>
          </a:xfrm>
          <a:prstGeom prst="rect">
            <a:avLst/>
          </a:prstGeom>
          <a:noFill/>
        </p:spPr>
      </p:pic>
      <p:pic>
        <p:nvPicPr>
          <p:cNvPr id="11274" name="Picture 10" descr="C:\Users\Máma\AppData\Local\Microsoft\Windows\Temporary Internet Files\Content.IE5\WGU77GOX\MM900336921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3645024"/>
            <a:ext cx="1628973" cy="1236813"/>
          </a:xfrm>
          <a:prstGeom prst="rect">
            <a:avLst/>
          </a:prstGeom>
          <a:noFill/>
        </p:spPr>
      </p:pic>
      <p:pic>
        <p:nvPicPr>
          <p:cNvPr id="11275" name="Picture 11" descr="C:\Users\Máma\AppData\Local\Microsoft\Windows\Temporary Internet Files\Content.IE5\WGU77GOX\MC90033470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5301208"/>
            <a:ext cx="948606" cy="1254292"/>
          </a:xfrm>
          <a:prstGeom prst="rect">
            <a:avLst/>
          </a:prstGeom>
          <a:noFill/>
        </p:spPr>
      </p:pic>
      <p:pic>
        <p:nvPicPr>
          <p:cNvPr id="11276" name="Picture 12" descr="C:\Users\Máma\AppData\Local\Microsoft\Windows\Temporary Internet Files\Content.IE5\WGU77GOX\MM900315767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48264" y="5085184"/>
            <a:ext cx="1285875" cy="139065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323528" y="692696"/>
            <a:ext cx="2395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Verbinde</a:t>
            </a:r>
            <a:r>
              <a:rPr lang="cs-CZ" sz="1400" dirty="0" smtClean="0"/>
              <a:t> </a:t>
            </a:r>
            <a:r>
              <a:rPr lang="cs-CZ" sz="1400" dirty="0" err="1" smtClean="0"/>
              <a:t>Wörte</a:t>
            </a:r>
            <a:r>
              <a:rPr lang="cs-CZ" sz="1400" dirty="0" smtClean="0"/>
              <a:t> </a:t>
            </a:r>
            <a:r>
              <a:rPr lang="cs-CZ" sz="1400" dirty="0" err="1" smtClean="0"/>
              <a:t>mit</a:t>
            </a:r>
            <a:r>
              <a:rPr lang="cs-CZ" sz="1400" dirty="0" smtClean="0"/>
              <a:t> </a:t>
            </a:r>
            <a:r>
              <a:rPr lang="cs-CZ" sz="1400" dirty="0" err="1" smtClean="0"/>
              <a:t>Bildern</a:t>
            </a:r>
            <a:endParaRPr lang="cs-CZ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5724128" y="5013176"/>
            <a:ext cx="201622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652120" y="3140968"/>
            <a:ext cx="194421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796136" y="1052736"/>
            <a:ext cx="208823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908720"/>
            <a:ext cx="2593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bekannteste</a:t>
            </a:r>
            <a:r>
              <a:rPr lang="cs-CZ" dirty="0" smtClean="0"/>
              <a:t> </a:t>
            </a:r>
            <a:r>
              <a:rPr lang="cs-CZ" dirty="0" err="1" smtClean="0"/>
              <a:t>Schloß</a:t>
            </a:r>
            <a:endParaRPr lang="cs-CZ" dirty="0"/>
          </a:p>
        </p:txBody>
      </p:sp>
      <p:pic>
        <p:nvPicPr>
          <p:cNvPr id="21506" name="Picture 2" descr="http://www.vikingtravel.sk/sub/vikingtravel.sk/images/neuschwan1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844824"/>
            <a:ext cx="4397172" cy="302433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23928" y="16288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1052736"/>
            <a:ext cx="20136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Schloß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heißt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Neuschwanstein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Hohenschwangau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Augustusburg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3140968"/>
            <a:ext cx="17059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 </a:t>
            </a:r>
            <a:r>
              <a:rPr lang="cs-CZ" sz="1400" dirty="0" err="1" smtClean="0">
                <a:solidFill>
                  <a:schemeClr val="bg1"/>
                </a:solidFill>
              </a:rPr>
              <a:t>Schloß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liegt</a:t>
            </a:r>
            <a:r>
              <a:rPr lang="cs-CZ" sz="1400" dirty="0" smtClean="0">
                <a:solidFill>
                  <a:schemeClr val="bg1"/>
                </a:solidFill>
              </a:rPr>
              <a:t> in</a:t>
            </a: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Sachsen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Bayern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Thüringen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5013176"/>
            <a:ext cx="1933543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 </a:t>
            </a:r>
            <a:r>
              <a:rPr lang="cs-CZ" sz="1400" dirty="0" err="1" smtClean="0">
                <a:solidFill>
                  <a:schemeClr val="bg1"/>
                </a:solidFill>
              </a:rPr>
              <a:t>Schloß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wurde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im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17. </a:t>
            </a:r>
            <a:r>
              <a:rPr lang="cs-CZ" sz="1400" dirty="0" err="1" smtClean="0">
                <a:solidFill>
                  <a:schemeClr val="bg1"/>
                </a:solidFill>
              </a:rPr>
              <a:t>Jahrhundert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16. </a:t>
            </a:r>
            <a:r>
              <a:rPr lang="cs-CZ" sz="1400" dirty="0" err="1" smtClean="0">
                <a:solidFill>
                  <a:schemeClr val="bg1"/>
                </a:solidFill>
              </a:rPr>
              <a:t>Jahrhundert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19. </a:t>
            </a:r>
            <a:r>
              <a:rPr lang="cs-CZ" sz="1400" dirty="0" err="1" smtClean="0">
                <a:solidFill>
                  <a:schemeClr val="bg1"/>
                </a:solidFill>
              </a:rPr>
              <a:t>Jahrhundert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/>
            <a:r>
              <a:rPr lang="cs-CZ" sz="1400" dirty="0" err="1">
                <a:solidFill>
                  <a:schemeClr val="bg1"/>
                </a:solidFill>
              </a:rPr>
              <a:t>g</a:t>
            </a:r>
            <a:r>
              <a:rPr lang="cs-CZ" sz="1400" dirty="0" err="1" smtClean="0">
                <a:solidFill>
                  <a:schemeClr val="bg1"/>
                </a:solidFill>
              </a:rPr>
              <a:t>egründet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4716016" y="4509120"/>
            <a:ext cx="23762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932040" y="2708920"/>
            <a:ext cx="273630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004048" y="836712"/>
            <a:ext cx="252028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980728"/>
            <a:ext cx="3007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Die </a:t>
            </a:r>
            <a:r>
              <a:rPr lang="cs-CZ" dirty="0" err="1" smtClean="0"/>
              <a:t>bekannteste</a:t>
            </a:r>
            <a:r>
              <a:rPr lang="cs-CZ" dirty="0" smtClean="0"/>
              <a:t> </a:t>
            </a:r>
            <a:r>
              <a:rPr lang="cs-CZ" dirty="0" err="1" smtClean="0"/>
              <a:t>Kathedrale</a:t>
            </a:r>
            <a:endParaRPr lang="cs-CZ" dirty="0"/>
          </a:p>
        </p:txBody>
      </p:sp>
      <p:pic>
        <p:nvPicPr>
          <p:cNvPr id="15362" name="Picture 2" descr="https://dokuwiki.noctrl.edu/lib/exe/fetch.php?media=ger:203:2010:spr:c400d7a54f_1_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00808"/>
            <a:ext cx="3672408" cy="379458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91880" y="13407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76056" y="836712"/>
            <a:ext cx="219162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Diese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Kathedrale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liegt</a:t>
            </a:r>
            <a:r>
              <a:rPr lang="cs-CZ" sz="1400" dirty="0" smtClean="0">
                <a:solidFill>
                  <a:schemeClr val="bg1"/>
                </a:solidFill>
              </a:rPr>
              <a:t>  in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Berlin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Köln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München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2708920"/>
            <a:ext cx="265168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Diese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Kathedrale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heißt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Der </a:t>
            </a:r>
            <a:r>
              <a:rPr lang="cs-CZ" sz="1400" dirty="0" err="1" smtClean="0">
                <a:solidFill>
                  <a:schemeClr val="bg1"/>
                </a:solidFill>
              </a:rPr>
              <a:t>Berliner</a:t>
            </a:r>
            <a:r>
              <a:rPr lang="cs-CZ" sz="1400" dirty="0" smtClean="0">
                <a:solidFill>
                  <a:schemeClr val="bg1"/>
                </a:solidFill>
              </a:rPr>
              <a:t> Dom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Der </a:t>
            </a:r>
            <a:r>
              <a:rPr lang="cs-CZ" sz="1400" dirty="0" err="1" smtClean="0">
                <a:solidFill>
                  <a:schemeClr val="bg1"/>
                </a:solidFill>
              </a:rPr>
              <a:t>Kölner</a:t>
            </a:r>
            <a:r>
              <a:rPr lang="cs-CZ" sz="1400" dirty="0" smtClean="0">
                <a:solidFill>
                  <a:schemeClr val="bg1"/>
                </a:solidFill>
              </a:rPr>
              <a:t> Dom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Münchner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Kathedrale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016" y="4509120"/>
            <a:ext cx="24032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Kathedrale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ist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</a:p>
          <a:p>
            <a:pPr marL="342900" indent="-342900">
              <a:buAutoNum type="arabicPeriod"/>
            </a:pPr>
            <a:r>
              <a:rPr lang="cs-CZ" sz="1400" dirty="0" err="1">
                <a:solidFill>
                  <a:schemeClr val="bg1"/>
                </a:solidFill>
              </a:rPr>
              <a:t>d</a:t>
            </a:r>
            <a:r>
              <a:rPr lang="cs-CZ" sz="1400" dirty="0" err="1" smtClean="0">
                <a:solidFill>
                  <a:schemeClr val="bg1"/>
                </a:solidFill>
              </a:rPr>
              <a:t>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gotische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Kathedrale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romanische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Kirche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>
                <a:solidFill>
                  <a:schemeClr val="bg1"/>
                </a:solidFill>
              </a:rPr>
              <a:t>d</a:t>
            </a:r>
            <a:r>
              <a:rPr lang="cs-CZ" sz="1400" dirty="0" err="1" smtClean="0">
                <a:solidFill>
                  <a:schemeClr val="bg1"/>
                </a:solidFill>
              </a:rPr>
              <a:t>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barocke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Kathedrale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251520" y="3429000"/>
            <a:ext cx="7488832" cy="432048"/>
          </a:xfrm>
          <a:prstGeom prst="roundRect">
            <a:avLst>
              <a:gd name="adj" fmla="val 115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6732240" y="764704"/>
            <a:ext cx="151216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620688"/>
            <a:ext cx="3491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Eine</a:t>
            </a:r>
            <a:r>
              <a:rPr lang="cs-CZ" dirty="0" smtClean="0"/>
              <a:t> der </a:t>
            </a:r>
            <a:r>
              <a:rPr lang="cs-CZ" dirty="0" err="1" smtClean="0"/>
              <a:t>interessantesten</a:t>
            </a:r>
            <a:r>
              <a:rPr lang="cs-CZ" dirty="0" smtClean="0"/>
              <a:t>  </a:t>
            </a:r>
            <a:r>
              <a:rPr lang="cs-CZ" dirty="0" err="1" smtClean="0"/>
              <a:t>Städte</a:t>
            </a:r>
            <a:endParaRPr lang="cs-CZ" dirty="0"/>
          </a:p>
        </p:txBody>
      </p:sp>
      <p:pic>
        <p:nvPicPr>
          <p:cNvPr id="13314" name="Picture 2" descr="http://www.annefrankguide.net/en-us/content/dresden-194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484784"/>
            <a:ext cx="2496760" cy="16561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627784" y="1124744"/>
            <a:ext cx="732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1052736"/>
            <a:ext cx="1524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13318" name="Picture 6" descr="http://www.electrospot.de/wp-content/uploads/2009/07/Dresden-Elbuf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556792"/>
            <a:ext cx="2987824" cy="1524400"/>
          </a:xfrm>
          <a:prstGeom prst="rect">
            <a:avLst/>
          </a:prstGeom>
          <a:noFill/>
        </p:spPr>
      </p:pic>
      <p:pic>
        <p:nvPicPr>
          <p:cNvPr id="13320" name="Picture 8" descr="http://www.ha797.domainkunden.de/joomla/images/deutschland/dres_Frauenkirche_Dresde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149080"/>
            <a:ext cx="2813390" cy="201622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771800" y="38610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13322" name="Picture 10" descr="http://www.vorderstrasse.de/dresdner-zwinger_fadaee0a377bbd73898eca1486b174cf_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45651" y="4149080"/>
            <a:ext cx="2915149" cy="194421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580112" y="39330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13324" name="Picture 12" descr="http://www.sberatel-ksk.cz/sberatel/poh/05_2_2/sixtinskamadon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4005064"/>
            <a:ext cx="1489838" cy="227687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8100392" y="37170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429000"/>
            <a:ext cx="74969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Schlüsselwörter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sind</a:t>
            </a:r>
            <a:r>
              <a:rPr lang="cs-CZ" sz="1400" dirty="0" smtClean="0">
                <a:solidFill>
                  <a:schemeClr val="bg1"/>
                </a:solidFill>
              </a:rPr>
              <a:t>: 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Elbe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Sixtinische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Madonna</a:t>
            </a:r>
            <a:r>
              <a:rPr lang="cs-CZ" sz="1400" dirty="0" smtClean="0">
                <a:solidFill>
                  <a:schemeClr val="bg1"/>
                </a:solidFill>
              </a:rPr>
              <a:t>, der Zwinger,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Frauenkirche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764704"/>
            <a:ext cx="136768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Stadt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heißt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Bremen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Dresden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Bonn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95536" y="4581128"/>
            <a:ext cx="259228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5508104" y="1988840"/>
            <a:ext cx="187220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644008" y="404664"/>
            <a:ext cx="158417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80728"/>
            <a:ext cx="2343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höchste</a:t>
            </a:r>
            <a:r>
              <a:rPr lang="cs-CZ" dirty="0" smtClean="0"/>
              <a:t> </a:t>
            </a:r>
            <a:r>
              <a:rPr lang="cs-CZ" dirty="0" err="1" smtClean="0"/>
              <a:t>Gebirge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9458" name="Picture 2" descr="http://www.puzzle-prodej.cz/gallery/ks112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556793"/>
            <a:ext cx="3600400" cy="25562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851920" y="1340768"/>
            <a:ext cx="588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19460" name="Picture 4" descr="http://prekvapeni.vlasta.cz/obrazek/4f140ce831418/orginal10-(small)-4f140d7610b28_600x42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429000"/>
            <a:ext cx="4154810" cy="29222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884368" y="306896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404664"/>
            <a:ext cx="151990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Alpen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liegen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im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Norden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>
                <a:solidFill>
                  <a:schemeClr val="bg1"/>
                </a:solidFill>
              </a:rPr>
              <a:t>i</a:t>
            </a:r>
            <a:r>
              <a:rPr lang="cs-CZ" sz="1400" dirty="0" err="1" smtClean="0">
                <a:solidFill>
                  <a:schemeClr val="bg1"/>
                </a:solidFill>
              </a:rPr>
              <a:t>m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Süden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im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Westen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80112" y="1988840"/>
            <a:ext cx="1776448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Der </a:t>
            </a:r>
            <a:r>
              <a:rPr lang="cs-CZ" sz="1400" dirty="0" err="1" smtClean="0">
                <a:solidFill>
                  <a:schemeClr val="bg1"/>
                </a:solidFill>
              </a:rPr>
              <a:t>höchste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Berg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ist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Schneekoppe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Zugspitze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Schneewitchen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4581128"/>
            <a:ext cx="25505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In den </a:t>
            </a:r>
            <a:r>
              <a:rPr lang="cs-CZ" sz="1400" dirty="0" err="1" smtClean="0">
                <a:solidFill>
                  <a:schemeClr val="bg1"/>
                </a:solidFill>
              </a:rPr>
              <a:t>deutschen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Alpen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liegt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Innsbruck</a:t>
            </a: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Garmisch</a:t>
            </a:r>
            <a:r>
              <a:rPr lang="cs-CZ" sz="1400" dirty="0" smtClean="0">
                <a:solidFill>
                  <a:schemeClr val="bg1"/>
                </a:solidFill>
              </a:rPr>
              <a:t>-</a:t>
            </a:r>
            <a:r>
              <a:rPr lang="cs-CZ" sz="1400" dirty="0" err="1" smtClean="0">
                <a:solidFill>
                  <a:schemeClr val="bg1"/>
                </a:solidFill>
              </a:rPr>
              <a:t>Partenkirchen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St. </a:t>
            </a:r>
            <a:r>
              <a:rPr lang="cs-CZ" sz="1400" dirty="0" err="1" smtClean="0">
                <a:solidFill>
                  <a:schemeClr val="bg1"/>
                </a:solidFill>
              </a:rPr>
              <a:t>Moritz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23528" y="6237312"/>
            <a:ext cx="6048672" cy="288032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7452320" y="620688"/>
            <a:ext cx="122413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980728"/>
            <a:ext cx="998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Die  </a:t>
            </a:r>
            <a:r>
              <a:rPr lang="cs-CZ" dirty="0" err="1" smtClean="0"/>
              <a:t>See</a:t>
            </a:r>
            <a:endParaRPr lang="cs-CZ" dirty="0"/>
          </a:p>
        </p:txBody>
      </p:sp>
      <p:pic>
        <p:nvPicPr>
          <p:cNvPr id="17410" name="Picture 2" descr="http://www.rundreisen-team.de/Bilder/land/ostsee2-ruegen%20kreidekueste_fotolia_11524496_x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556793"/>
            <a:ext cx="3236543" cy="21602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915816" y="126876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17412" name="Picture 4" descr="http://www.golfkueste.de/data/_gish/mediadb/cms_pictures/generated/cf8b6de28514df8801a92f60a8af47c7-300-230-87-crop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692696"/>
            <a:ext cx="2857500" cy="219075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228184" y="40466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17414" name="Picture 6" descr="http://motel-am-grellberg.beepworld.de/files/ostsee_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3356992"/>
            <a:ext cx="3286125" cy="248602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956376" y="306896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17416" name="Picture 8" descr="http://www.ostsee24.de/wp-content/uploads/Urlaub-an-der-Ostsee_2013_44703125-300x19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005064"/>
            <a:ext cx="2857500" cy="189547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347864" y="414908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6237312"/>
            <a:ext cx="61045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Schlüsselwörter</a:t>
            </a:r>
            <a:r>
              <a:rPr lang="cs-CZ" sz="1400" dirty="0" smtClean="0">
                <a:solidFill>
                  <a:schemeClr val="bg1"/>
                </a:solidFill>
              </a:rPr>
              <a:t>: der </a:t>
            </a:r>
            <a:r>
              <a:rPr lang="cs-CZ" sz="1400" dirty="0" err="1" smtClean="0">
                <a:solidFill>
                  <a:schemeClr val="bg1"/>
                </a:solidFill>
              </a:rPr>
              <a:t>Strandkorb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Insel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Rügen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Sandstrände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windig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52320" y="692696"/>
            <a:ext cx="128592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See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heißt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Nordsee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Ostsee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Bodensee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7452320" y="3501008"/>
            <a:ext cx="158417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020272" y="332656"/>
            <a:ext cx="183569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260648"/>
            <a:ext cx="34124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Fluss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Romantik</a:t>
            </a:r>
            <a:endParaRPr lang="cs-CZ" dirty="0"/>
          </a:p>
        </p:txBody>
      </p:sp>
      <p:pic>
        <p:nvPicPr>
          <p:cNvPr id="23554" name="Picture 2" descr="http://www.castle-liebenstein.com/pictures/maps/rhine-valley-map4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00808"/>
            <a:ext cx="1930694" cy="420667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411760" y="141277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pic>
        <p:nvPicPr>
          <p:cNvPr id="23558" name="Picture 6" descr="http://www.rivage-flussreisen.ch/uploads/pics/Der-reizvolle-Rhein_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836712"/>
            <a:ext cx="3909070" cy="161866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220072" y="548680"/>
            <a:ext cx="991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pic>
        <p:nvPicPr>
          <p:cNvPr id="23560" name="Picture 8" descr="http://www.frankwollinger.com/fotoreise/fotos/bilder-rhein_files/weinberge-rhein-ruedeshei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2636912"/>
            <a:ext cx="3168352" cy="158417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084168" y="27089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pic>
        <p:nvPicPr>
          <p:cNvPr id="23562" name="Picture 10" descr="http://lochgarry.files.wordpress.com/2011/10/rhein-loreley-600_0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4437112"/>
            <a:ext cx="2352278" cy="1764209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580112" y="458112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pic>
        <p:nvPicPr>
          <p:cNvPr id="23564" name="Picture 12" descr="http://www.sexualfables.com/images/Loreley-Statu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128" y="5157192"/>
            <a:ext cx="1414144" cy="142708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7308304" y="544522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pic>
        <p:nvPicPr>
          <p:cNvPr id="23566" name="Picture 14" descr="http://www.tyden.cz/obrazek/201205/4fbf858ae94c8/ryzlink-4fbf959558e23_230x473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2636913"/>
            <a:ext cx="700289" cy="144016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7380312" y="278092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476672"/>
            <a:ext cx="20517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Schlüsselwörter</a:t>
            </a:r>
            <a:r>
              <a:rPr lang="cs-CZ" sz="1400" dirty="0" smtClean="0">
                <a:solidFill>
                  <a:schemeClr val="bg1"/>
                </a:solidFill>
              </a:rPr>
              <a:t>:</a:t>
            </a:r>
          </a:p>
          <a:p>
            <a:r>
              <a:rPr lang="cs-CZ" sz="1400" dirty="0" err="1" smtClean="0">
                <a:solidFill>
                  <a:schemeClr val="bg1"/>
                </a:solidFill>
              </a:rPr>
              <a:t>Burgen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Weinberge</a:t>
            </a:r>
            <a:r>
              <a:rPr lang="cs-CZ" sz="1400" dirty="0" smtClean="0">
                <a:solidFill>
                  <a:schemeClr val="bg1"/>
                </a:solidFill>
              </a:rPr>
              <a:t>,</a:t>
            </a:r>
          </a:p>
          <a:p>
            <a:r>
              <a:rPr lang="cs-CZ" sz="1400" dirty="0" err="1" smtClean="0">
                <a:solidFill>
                  <a:schemeClr val="bg1"/>
                </a:solidFill>
              </a:rPr>
              <a:t>Wein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Lorelei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96336" y="3717032"/>
            <a:ext cx="13853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Der </a:t>
            </a:r>
            <a:r>
              <a:rPr lang="cs-CZ" sz="1400" dirty="0" err="1" smtClean="0">
                <a:solidFill>
                  <a:schemeClr val="bg1"/>
                </a:solidFill>
              </a:rPr>
              <a:t>Fluss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heißt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>
                <a:solidFill>
                  <a:schemeClr val="bg1"/>
                </a:solidFill>
              </a:rPr>
              <a:t>d</a:t>
            </a:r>
            <a:r>
              <a:rPr lang="cs-CZ" sz="1400" dirty="0" err="1" smtClean="0">
                <a:solidFill>
                  <a:schemeClr val="bg1"/>
                </a:solidFill>
              </a:rPr>
              <a:t>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Donau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>
                <a:solidFill>
                  <a:schemeClr val="bg1"/>
                </a:solidFill>
              </a:rPr>
              <a:t>d</a:t>
            </a:r>
            <a:r>
              <a:rPr lang="cs-CZ" sz="1400" dirty="0" err="1" smtClean="0">
                <a:solidFill>
                  <a:schemeClr val="bg1"/>
                </a:solidFill>
              </a:rPr>
              <a:t>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Elbe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d</a:t>
            </a:r>
            <a:r>
              <a:rPr lang="cs-CZ" sz="1400" dirty="0" smtClean="0">
                <a:solidFill>
                  <a:schemeClr val="bg1"/>
                </a:solidFill>
              </a:rPr>
              <a:t>er </a:t>
            </a:r>
            <a:r>
              <a:rPr lang="cs-CZ" sz="1400" dirty="0" err="1" smtClean="0">
                <a:solidFill>
                  <a:schemeClr val="bg1"/>
                </a:solidFill>
              </a:rPr>
              <a:t>Rhein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28248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kleines</a:t>
            </a:r>
            <a:r>
              <a:rPr lang="cs-CZ" dirty="0" smtClean="0"/>
              <a:t> </a:t>
            </a:r>
            <a:r>
              <a:rPr lang="cs-CZ" dirty="0" err="1" smtClean="0"/>
              <a:t>Quiz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Ende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556792"/>
            <a:ext cx="2847254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Der Zwinger </a:t>
            </a:r>
            <a:r>
              <a:rPr lang="cs-CZ" sz="1400" dirty="0" err="1" smtClean="0"/>
              <a:t>befindet</a:t>
            </a:r>
            <a:r>
              <a:rPr lang="cs-CZ" sz="1400" dirty="0" smtClean="0"/>
              <a:t> </a:t>
            </a:r>
            <a:r>
              <a:rPr lang="cs-CZ" sz="1400" dirty="0" err="1" smtClean="0"/>
              <a:t>sich</a:t>
            </a:r>
            <a:r>
              <a:rPr lang="cs-CZ" sz="1400" dirty="0" smtClean="0"/>
              <a:t> in</a:t>
            </a:r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 smtClean="0"/>
              <a:t>Dresden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Berlin</a:t>
            </a:r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 smtClean="0"/>
              <a:t>Köln</a:t>
            </a:r>
            <a:endParaRPr lang="cs-CZ" sz="1400" dirty="0" smtClean="0"/>
          </a:p>
          <a:p>
            <a:pPr marL="342900" indent="-342900"/>
            <a:endParaRPr lang="cs-CZ" sz="1400" dirty="0"/>
          </a:p>
          <a:p>
            <a:pPr marL="342900" indent="-342900">
              <a:buAutoNum type="arabicPeriod" startAt="2"/>
            </a:pPr>
            <a:r>
              <a:rPr lang="cs-CZ" sz="1400" dirty="0" smtClean="0"/>
              <a:t>In </a:t>
            </a:r>
            <a:r>
              <a:rPr lang="cs-CZ" sz="1400" dirty="0" err="1" smtClean="0"/>
              <a:t>Köln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 . </a:t>
            </a:r>
            <a:r>
              <a:rPr lang="cs-CZ" sz="1400" dirty="0" err="1"/>
              <a:t>e</a:t>
            </a:r>
            <a:r>
              <a:rPr lang="cs-CZ" sz="1400" dirty="0" err="1" smtClean="0"/>
              <a:t>ine</a:t>
            </a:r>
            <a:r>
              <a:rPr lang="cs-CZ" sz="1400" dirty="0" smtClean="0"/>
              <a:t> </a:t>
            </a:r>
            <a:r>
              <a:rPr lang="cs-CZ" sz="1400" dirty="0" err="1" smtClean="0"/>
              <a:t>bekannte</a:t>
            </a:r>
            <a:r>
              <a:rPr lang="cs-CZ" sz="1400" dirty="0" smtClean="0"/>
              <a:t> </a:t>
            </a:r>
            <a:r>
              <a:rPr lang="cs-CZ" sz="1400" dirty="0" err="1" smtClean="0"/>
              <a:t>Kathedrale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 . </a:t>
            </a:r>
            <a:r>
              <a:rPr lang="cs-CZ" sz="1400" dirty="0" err="1"/>
              <a:t>e</a:t>
            </a:r>
            <a:r>
              <a:rPr lang="cs-CZ" sz="1400" dirty="0" err="1" smtClean="0"/>
              <a:t>ine</a:t>
            </a:r>
            <a:r>
              <a:rPr lang="cs-CZ" sz="1400" dirty="0" smtClean="0"/>
              <a:t> </a:t>
            </a:r>
            <a:r>
              <a:rPr lang="cs-CZ" sz="1400" dirty="0" err="1" smtClean="0"/>
              <a:t>bekannte</a:t>
            </a:r>
            <a:r>
              <a:rPr lang="cs-CZ" sz="1400" dirty="0" smtClean="0"/>
              <a:t> </a:t>
            </a:r>
            <a:r>
              <a:rPr lang="cs-CZ" sz="1400" dirty="0" err="1" smtClean="0"/>
              <a:t>Bildergalerie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 . </a:t>
            </a:r>
            <a:r>
              <a:rPr lang="cs-CZ" sz="1400" dirty="0" err="1"/>
              <a:t>e</a:t>
            </a:r>
            <a:r>
              <a:rPr lang="cs-CZ" sz="1400" dirty="0" err="1" smtClean="0"/>
              <a:t>ine</a:t>
            </a:r>
            <a:r>
              <a:rPr lang="cs-CZ" sz="1400" dirty="0" smtClean="0"/>
              <a:t> </a:t>
            </a:r>
            <a:r>
              <a:rPr lang="cs-CZ" sz="1400" dirty="0" err="1" smtClean="0"/>
              <a:t>bekannte</a:t>
            </a:r>
            <a:r>
              <a:rPr lang="cs-CZ" sz="1400" dirty="0" smtClean="0"/>
              <a:t> </a:t>
            </a:r>
            <a:r>
              <a:rPr lang="cs-CZ" sz="1400" dirty="0" err="1" smtClean="0"/>
              <a:t>Burg</a:t>
            </a:r>
            <a:endParaRPr lang="cs-CZ" sz="1400" dirty="0" smtClean="0"/>
          </a:p>
          <a:p>
            <a:pPr marL="342900" indent="-342900"/>
            <a:endParaRPr lang="cs-CZ" sz="1400" dirty="0"/>
          </a:p>
          <a:p>
            <a:pPr marL="342900" indent="-342900">
              <a:buAutoNum type="arabicPeriod" startAt="3"/>
            </a:pPr>
            <a:r>
              <a:rPr lang="cs-CZ" sz="1400" dirty="0" err="1" smtClean="0"/>
              <a:t>Rügen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r>
              <a:rPr lang="cs-CZ" sz="1400" dirty="0" smtClean="0"/>
              <a:t> </a:t>
            </a:r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/>
              <a:t>e</a:t>
            </a:r>
            <a:r>
              <a:rPr lang="cs-CZ" sz="1400" dirty="0" err="1" smtClean="0"/>
              <a:t>ine</a:t>
            </a:r>
            <a:r>
              <a:rPr lang="cs-CZ" sz="1400" dirty="0" smtClean="0"/>
              <a:t> </a:t>
            </a:r>
            <a:r>
              <a:rPr lang="cs-CZ" sz="1400" dirty="0" err="1" smtClean="0"/>
              <a:t>Stadt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/>
              <a:t>e</a:t>
            </a:r>
            <a:r>
              <a:rPr lang="cs-CZ" sz="1400" dirty="0" err="1" smtClean="0"/>
              <a:t>ine</a:t>
            </a:r>
            <a:r>
              <a:rPr lang="cs-CZ" sz="1400" dirty="0" smtClean="0"/>
              <a:t> </a:t>
            </a:r>
            <a:r>
              <a:rPr lang="cs-CZ" sz="1400" dirty="0" err="1" smtClean="0"/>
              <a:t>Insel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/>
              <a:t>e</a:t>
            </a:r>
            <a:r>
              <a:rPr lang="cs-CZ" sz="1400" dirty="0" err="1" smtClean="0"/>
              <a:t>in</a:t>
            </a:r>
            <a:r>
              <a:rPr lang="cs-CZ" sz="1400" dirty="0" smtClean="0"/>
              <a:t> </a:t>
            </a:r>
            <a:r>
              <a:rPr lang="cs-CZ" sz="1400" dirty="0" err="1" smtClean="0"/>
              <a:t>Fluss</a:t>
            </a:r>
            <a:endParaRPr lang="cs-CZ" sz="1400" dirty="0" smtClean="0"/>
          </a:p>
          <a:p>
            <a:pPr marL="342900" indent="-342900"/>
            <a:endParaRPr lang="cs-CZ" sz="1400" dirty="0"/>
          </a:p>
          <a:p>
            <a:pPr marL="342900" indent="-342900">
              <a:buAutoNum type="arabicPeriod" startAt="4"/>
            </a:pPr>
            <a:r>
              <a:rPr lang="cs-CZ" sz="1400" dirty="0" err="1" smtClean="0"/>
              <a:t>Ga</a:t>
            </a:r>
            <a:r>
              <a:rPr lang="cs-CZ" sz="1400" dirty="0" smtClean="0"/>
              <a:t>-</a:t>
            </a:r>
            <a:r>
              <a:rPr lang="cs-CZ" sz="1400" dirty="0" err="1" smtClean="0"/>
              <a:t>Pa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/>
              <a:t>e</a:t>
            </a:r>
            <a:r>
              <a:rPr lang="cs-CZ" sz="1400" dirty="0" err="1" smtClean="0"/>
              <a:t>in</a:t>
            </a:r>
            <a:r>
              <a:rPr lang="cs-CZ" sz="1400" dirty="0" smtClean="0"/>
              <a:t>  </a:t>
            </a:r>
            <a:r>
              <a:rPr lang="cs-CZ" sz="1400" dirty="0" err="1" smtClean="0"/>
              <a:t>Berg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/>
              <a:t>e</a:t>
            </a:r>
            <a:r>
              <a:rPr lang="cs-CZ" sz="1400" dirty="0" err="1" smtClean="0"/>
              <a:t>in</a:t>
            </a:r>
            <a:r>
              <a:rPr lang="cs-CZ" sz="1400" dirty="0" smtClean="0"/>
              <a:t> </a:t>
            </a:r>
            <a:r>
              <a:rPr lang="cs-CZ" sz="1400" dirty="0" err="1" smtClean="0"/>
              <a:t>Schneemensch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/>
              <a:t>e</a:t>
            </a:r>
            <a:r>
              <a:rPr lang="cs-CZ" sz="1400" dirty="0" err="1" smtClean="0"/>
              <a:t>ine</a:t>
            </a:r>
            <a:r>
              <a:rPr lang="cs-CZ" sz="1400" dirty="0" smtClean="0"/>
              <a:t> </a:t>
            </a:r>
            <a:r>
              <a:rPr lang="cs-CZ" sz="1400" dirty="0" err="1" smtClean="0"/>
              <a:t>Stadt</a:t>
            </a:r>
            <a:r>
              <a:rPr lang="cs-CZ" sz="1400" dirty="0" smtClean="0"/>
              <a:t>  </a:t>
            </a:r>
          </a:p>
          <a:p>
            <a:pPr marL="342900" indent="-342900"/>
            <a:endParaRPr lang="cs-CZ" sz="1400" dirty="0"/>
          </a:p>
          <a:p>
            <a:pPr marL="342900" indent="-342900"/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1628800"/>
            <a:ext cx="2876108" cy="41857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 startAt="5"/>
            </a:pPr>
            <a:r>
              <a:rPr lang="cs-CZ" sz="1400" dirty="0" err="1" smtClean="0"/>
              <a:t>Lorelei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  .  </a:t>
            </a:r>
            <a:r>
              <a:rPr lang="cs-CZ" sz="1400" dirty="0" err="1" smtClean="0"/>
              <a:t>ein</a:t>
            </a:r>
            <a:r>
              <a:rPr lang="cs-CZ" sz="1400" dirty="0" smtClean="0"/>
              <a:t> </a:t>
            </a:r>
            <a:r>
              <a:rPr lang="cs-CZ" sz="1400" dirty="0" err="1" smtClean="0"/>
              <a:t>Felsen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 </a:t>
            </a:r>
            <a:r>
              <a:rPr lang="cs-CZ" sz="1400" dirty="0" err="1" smtClean="0"/>
              <a:t>eine</a:t>
            </a:r>
            <a:r>
              <a:rPr lang="cs-CZ" sz="1400" dirty="0" smtClean="0"/>
              <a:t> </a:t>
            </a:r>
            <a:r>
              <a:rPr lang="cs-CZ" sz="1400" dirty="0" err="1" smtClean="0"/>
              <a:t>Wassernixe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 </a:t>
            </a:r>
            <a:r>
              <a:rPr lang="cs-CZ" sz="1400" dirty="0" err="1" smtClean="0"/>
              <a:t>ein</a:t>
            </a:r>
            <a:r>
              <a:rPr lang="cs-CZ" sz="1400" dirty="0" smtClean="0"/>
              <a:t> </a:t>
            </a:r>
            <a:r>
              <a:rPr lang="cs-CZ" sz="1400" dirty="0" err="1" smtClean="0"/>
              <a:t>Gedicht</a:t>
            </a:r>
            <a:r>
              <a:rPr lang="cs-CZ" sz="1400" dirty="0" smtClean="0"/>
              <a:t> </a:t>
            </a:r>
            <a:r>
              <a:rPr lang="cs-CZ" sz="1400" dirty="0" err="1" smtClean="0"/>
              <a:t>von</a:t>
            </a:r>
            <a:r>
              <a:rPr lang="cs-CZ" sz="1400" dirty="0" smtClean="0"/>
              <a:t> </a:t>
            </a:r>
            <a:r>
              <a:rPr lang="cs-CZ" sz="1400" dirty="0" err="1" smtClean="0"/>
              <a:t>Heine</a:t>
            </a:r>
            <a:endParaRPr lang="cs-CZ" sz="1400" dirty="0"/>
          </a:p>
          <a:p>
            <a:pPr marL="342900" indent="-342900"/>
            <a:endParaRPr lang="cs-CZ" sz="1400" dirty="0" smtClean="0"/>
          </a:p>
          <a:p>
            <a:pPr marL="342900" indent="-342900">
              <a:buAutoNum type="arabicPeriod" startAt="6"/>
            </a:pPr>
            <a:r>
              <a:rPr lang="cs-CZ" sz="1400" dirty="0" err="1" smtClean="0"/>
              <a:t>Neuschwanstein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   .  in </a:t>
            </a:r>
            <a:r>
              <a:rPr lang="cs-CZ" sz="1400" dirty="0" err="1" smtClean="0"/>
              <a:t>Sachsen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 .  in </a:t>
            </a:r>
            <a:r>
              <a:rPr lang="cs-CZ" sz="1400" dirty="0" err="1" smtClean="0"/>
              <a:t>Saarland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 .  in </a:t>
            </a:r>
            <a:r>
              <a:rPr lang="cs-CZ" sz="1400" dirty="0" err="1" smtClean="0"/>
              <a:t>Bayern</a:t>
            </a:r>
            <a:endParaRPr lang="cs-CZ" sz="1400" dirty="0" smtClean="0"/>
          </a:p>
          <a:p>
            <a:pPr marL="342900" indent="-342900"/>
            <a:endParaRPr lang="cs-CZ" sz="1400" dirty="0"/>
          </a:p>
          <a:p>
            <a:pPr marL="342900" indent="-342900">
              <a:buAutoNum type="arabicPeriod" startAt="7"/>
            </a:pPr>
            <a:r>
              <a:rPr lang="cs-CZ" sz="1400" dirty="0" err="1" smtClean="0"/>
              <a:t>Ein</a:t>
            </a:r>
            <a:r>
              <a:rPr lang="cs-CZ" sz="1400" dirty="0" smtClean="0"/>
              <a:t> </a:t>
            </a:r>
            <a:r>
              <a:rPr lang="cs-CZ" sz="1400" dirty="0" err="1" smtClean="0"/>
              <a:t>Strandkorb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r>
              <a:rPr lang="cs-CZ" sz="1400" dirty="0" smtClean="0"/>
              <a:t> </a:t>
            </a:r>
            <a:r>
              <a:rPr lang="cs-CZ" sz="1400" dirty="0" err="1" smtClean="0"/>
              <a:t>typisch</a:t>
            </a:r>
            <a:r>
              <a:rPr lang="cs-CZ" sz="1400" dirty="0" smtClean="0"/>
              <a:t> </a:t>
            </a:r>
            <a:r>
              <a:rPr lang="cs-CZ" sz="1400" dirty="0" err="1" smtClean="0"/>
              <a:t>für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.  </a:t>
            </a:r>
            <a:r>
              <a:rPr lang="cs-CZ" sz="1400" dirty="0" err="1" smtClean="0"/>
              <a:t>die</a:t>
            </a:r>
            <a:r>
              <a:rPr lang="cs-CZ" sz="1400" dirty="0" smtClean="0"/>
              <a:t> </a:t>
            </a:r>
            <a:r>
              <a:rPr lang="cs-CZ" sz="1400" dirty="0" err="1" smtClean="0"/>
              <a:t>Alpen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.  </a:t>
            </a:r>
            <a:r>
              <a:rPr lang="cs-CZ" sz="1400" dirty="0" err="1" smtClean="0"/>
              <a:t>Weinberge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.  </a:t>
            </a:r>
            <a:r>
              <a:rPr lang="cs-CZ" sz="1400" dirty="0" err="1" smtClean="0"/>
              <a:t>die</a:t>
            </a:r>
            <a:r>
              <a:rPr lang="cs-CZ" sz="1400" dirty="0" smtClean="0"/>
              <a:t> </a:t>
            </a:r>
            <a:r>
              <a:rPr lang="cs-CZ" sz="1400" dirty="0" err="1" smtClean="0"/>
              <a:t>Ostsee</a:t>
            </a:r>
            <a:endParaRPr lang="cs-CZ" sz="1400" dirty="0" smtClean="0"/>
          </a:p>
          <a:p>
            <a:pPr marL="342900" indent="-342900"/>
            <a:endParaRPr lang="cs-CZ" sz="1400" dirty="0"/>
          </a:p>
          <a:p>
            <a:pPr marL="342900" indent="-342900">
              <a:buAutoNum type="arabicPeriod" startAt="8"/>
            </a:pPr>
            <a:r>
              <a:rPr lang="cs-CZ" sz="1400" dirty="0" err="1" smtClean="0"/>
              <a:t>Am</a:t>
            </a:r>
            <a:r>
              <a:rPr lang="cs-CZ" sz="1400" dirty="0" smtClean="0"/>
              <a:t> </a:t>
            </a:r>
            <a:r>
              <a:rPr lang="cs-CZ" sz="1400" dirty="0" err="1" smtClean="0"/>
              <a:t>Rhein</a:t>
            </a:r>
            <a:r>
              <a:rPr lang="cs-CZ" sz="1400" dirty="0" smtClean="0"/>
              <a:t> </a:t>
            </a:r>
            <a:r>
              <a:rPr lang="cs-CZ" sz="1400" dirty="0" err="1" smtClean="0"/>
              <a:t>baut</a:t>
            </a:r>
            <a:r>
              <a:rPr lang="cs-CZ" sz="1400" dirty="0" smtClean="0"/>
              <a:t> man</a:t>
            </a:r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 </a:t>
            </a:r>
            <a:r>
              <a:rPr lang="cs-CZ" sz="1400" dirty="0" err="1" smtClean="0"/>
              <a:t>Hopfen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 </a:t>
            </a:r>
            <a:r>
              <a:rPr lang="cs-CZ" sz="1400" dirty="0" err="1" smtClean="0"/>
              <a:t>Wein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 </a:t>
            </a:r>
            <a:r>
              <a:rPr lang="cs-CZ" sz="1400" dirty="0" err="1" smtClean="0"/>
              <a:t>Tabak</a:t>
            </a:r>
            <a:r>
              <a:rPr lang="cs-CZ" sz="1400" dirty="0" smtClean="0"/>
              <a:t>      </a:t>
            </a:r>
            <a:r>
              <a:rPr lang="cs-CZ" sz="1400" dirty="0" err="1" smtClean="0"/>
              <a:t>an</a:t>
            </a:r>
            <a:endParaRPr lang="cs-CZ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467544" y="1484784"/>
            <a:ext cx="1584176" cy="1656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1266" name="Picture 2" descr="http://www.laszak.cz/pics/mapy/nemeck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124744"/>
            <a:ext cx="4176464" cy="5321392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</p:pic>
      <p:sp>
        <p:nvSpPr>
          <p:cNvPr id="2" name="TextovéPole 1"/>
          <p:cNvSpPr txBox="1"/>
          <p:nvPr/>
        </p:nvSpPr>
        <p:spPr>
          <a:xfrm>
            <a:off x="1187624" y="332656"/>
            <a:ext cx="50570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r>
              <a:rPr lang="cs-CZ" dirty="0" smtClean="0"/>
              <a:t> </a:t>
            </a:r>
            <a:r>
              <a:rPr lang="cs-CZ" dirty="0" err="1" smtClean="0"/>
              <a:t>kann</a:t>
            </a:r>
            <a:r>
              <a:rPr lang="cs-CZ" dirty="0" smtClean="0"/>
              <a:t> man in </a:t>
            </a:r>
            <a:r>
              <a:rPr lang="cs-CZ" dirty="0" err="1" smtClean="0"/>
              <a:t>Deutschland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556792"/>
            <a:ext cx="151195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Gebirge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Stadt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Der </a:t>
            </a:r>
            <a:r>
              <a:rPr lang="cs-CZ" sz="1400" dirty="0" err="1" smtClean="0">
                <a:solidFill>
                  <a:schemeClr val="bg1"/>
                </a:solidFill>
              </a:rPr>
              <a:t>Fluss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Burg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 </a:t>
            </a:r>
            <a:r>
              <a:rPr lang="cs-CZ" sz="1400" dirty="0" err="1" smtClean="0">
                <a:solidFill>
                  <a:schemeClr val="bg1"/>
                </a:solidFill>
              </a:rPr>
              <a:t>Schloß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Der Dom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See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764704"/>
            <a:ext cx="300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1267" name="Picture 3" descr="C:\Users\Máma\AppData\Local\Microsoft\Windows\Temporary Internet Files\Content.IE5\WGU77GOX\MC9003503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260648"/>
            <a:ext cx="1213370" cy="878208"/>
          </a:xfrm>
          <a:prstGeom prst="rect">
            <a:avLst/>
          </a:prstGeom>
          <a:noFill/>
        </p:spPr>
      </p:pic>
      <p:pic>
        <p:nvPicPr>
          <p:cNvPr id="11271" name="Picture 7" descr="C:\Users\Máma\AppData\Local\Microsoft\Windows\Temporary Internet Files\Content.IE5\WGU77GOX\MC9003837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1268760"/>
            <a:ext cx="1164695" cy="1009402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EEGG801D\MC9004262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2420888"/>
            <a:ext cx="1449461" cy="905441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8Y5Y10W1\MC90043419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4293096"/>
            <a:ext cx="1296144" cy="992220"/>
          </a:xfrm>
          <a:prstGeom prst="rect">
            <a:avLst/>
          </a:prstGeom>
          <a:noFill/>
        </p:spPr>
      </p:pic>
      <p:pic>
        <p:nvPicPr>
          <p:cNvPr id="11274" name="Picture 10" descr="C:\Users\Máma\AppData\Local\Microsoft\Windows\Temporary Internet Files\Content.IE5\WGU77GOX\MM900336921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3645024"/>
            <a:ext cx="1628973" cy="1236813"/>
          </a:xfrm>
          <a:prstGeom prst="rect">
            <a:avLst/>
          </a:prstGeom>
          <a:noFill/>
        </p:spPr>
      </p:pic>
      <p:pic>
        <p:nvPicPr>
          <p:cNvPr id="11275" name="Picture 11" descr="C:\Users\Máma\AppData\Local\Microsoft\Windows\Temporary Internet Files\Content.IE5\WGU77GOX\MC90033470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5301208"/>
            <a:ext cx="948606" cy="1254292"/>
          </a:xfrm>
          <a:prstGeom prst="rect">
            <a:avLst/>
          </a:prstGeom>
          <a:noFill/>
        </p:spPr>
      </p:pic>
      <p:pic>
        <p:nvPicPr>
          <p:cNvPr id="11276" name="Picture 12" descr="C:\Users\Máma\AppData\Local\Microsoft\Windows\Temporary Internet Files\Content.IE5\WGU77GOX\MM900315767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48264" y="5085184"/>
            <a:ext cx="1285875" cy="139065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323528" y="692696"/>
            <a:ext cx="2395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Verbinde</a:t>
            </a:r>
            <a:r>
              <a:rPr lang="cs-CZ" sz="1400" dirty="0" smtClean="0"/>
              <a:t> </a:t>
            </a:r>
            <a:r>
              <a:rPr lang="cs-CZ" sz="1400" dirty="0" err="1" smtClean="0"/>
              <a:t>Wörte</a:t>
            </a:r>
            <a:r>
              <a:rPr lang="cs-CZ" sz="1400" dirty="0" smtClean="0"/>
              <a:t> </a:t>
            </a:r>
            <a:r>
              <a:rPr lang="cs-CZ" sz="1400" dirty="0" err="1" smtClean="0"/>
              <a:t>mit</a:t>
            </a:r>
            <a:r>
              <a:rPr lang="cs-CZ" sz="1400" dirty="0" smtClean="0"/>
              <a:t> </a:t>
            </a:r>
            <a:r>
              <a:rPr lang="cs-CZ" sz="1400" dirty="0" err="1" smtClean="0"/>
              <a:t>Bildern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260648"/>
            <a:ext cx="6351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Řešení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40352" y="188640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1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80312" y="1556792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4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100392" y="2708920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3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3933056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2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388424" y="5661248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7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3528" y="4725144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5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259632" y="6237312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6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5724128" y="5013176"/>
            <a:ext cx="201622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652120" y="3140968"/>
            <a:ext cx="194421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796136" y="1052736"/>
            <a:ext cx="208823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908720"/>
            <a:ext cx="2593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bekannteste</a:t>
            </a:r>
            <a:r>
              <a:rPr lang="cs-CZ" dirty="0" smtClean="0"/>
              <a:t> </a:t>
            </a:r>
            <a:r>
              <a:rPr lang="cs-CZ" dirty="0" err="1" smtClean="0"/>
              <a:t>Schloß</a:t>
            </a:r>
            <a:endParaRPr lang="cs-CZ" dirty="0"/>
          </a:p>
        </p:txBody>
      </p:sp>
      <p:pic>
        <p:nvPicPr>
          <p:cNvPr id="21506" name="Picture 2" descr="http://www.vikingtravel.sk/sub/vikingtravel.sk/images/neuschwan1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844824"/>
            <a:ext cx="4397172" cy="302433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23928" y="16288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1052736"/>
            <a:ext cx="20136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Schloß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heißt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rgbClr val="FF0000"/>
                </a:solidFill>
              </a:rPr>
              <a:t>Neuschwanstein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Hohenschwangau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Augustusburg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3140968"/>
            <a:ext cx="17059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 </a:t>
            </a:r>
            <a:r>
              <a:rPr lang="cs-CZ" sz="1400" dirty="0" err="1" smtClean="0">
                <a:solidFill>
                  <a:schemeClr val="bg1"/>
                </a:solidFill>
              </a:rPr>
              <a:t>Schloß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liegt</a:t>
            </a:r>
            <a:r>
              <a:rPr lang="cs-CZ" sz="1400" dirty="0" smtClean="0">
                <a:solidFill>
                  <a:schemeClr val="bg1"/>
                </a:solidFill>
              </a:rPr>
              <a:t> in</a:t>
            </a: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Sachsen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rgbClr val="FF0000"/>
                </a:solidFill>
              </a:rPr>
              <a:t>Bayern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Thüringen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5013176"/>
            <a:ext cx="1933543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 </a:t>
            </a:r>
            <a:r>
              <a:rPr lang="cs-CZ" sz="1400" dirty="0" err="1" smtClean="0">
                <a:solidFill>
                  <a:schemeClr val="bg1"/>
                </a:solidFill>
              </a:rPr>
              <a:t>Schloß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wurde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im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17. </a:t>
            </a:r>
            <a:r>
              <a:rPr lang="cs-CZ" sz="1400" dirty="0" err="1" smtClean="0">
                <a:solidFill>
                  <a:schemeClr val="bg1"/>
                </a:solidFill>
              </a:rPr>
              <a:t>Jahrhundert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16. </a:t>
            </a:r>
            <a:r>
              <a:rPr lang="cs-CZ" sz="1400" dirty="0" err="1" smtClean="0">
                <a:solidFill>
                  <a:schemeClr val="bg1"/>
                </a:solidFill>
              </a:rPr>
              <a:t>Jahrhundert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rgbClr val="FF0000"/>
                </a:solidFill>
              </a:rPr>
              <a:t>19. </a:t>
            </a:r>
            <a:r>
              <a:rPr lang="cs-CZ" sz="1400" dirty="0" err="1" smtClean="0">
                <a:solidFill>
                  <a:srgbClr val="FF0000"/>
                </a:solidFill>
              </a:rPr>
              <a:t>Jahrhundert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1400" dirty="0" err="1">
                <a:solidFill>
                  <a:schemeClr val="bg1"/>
                </a:solidFill>
              </a:rPr>
              <a:t>g</a:t>
            </a:r>
            <a:r>
              <a:rPr lang="cs-CZ" sz="1400" dirty="0" err="1" smtClean="0">
                <a:solidFill>
                  <a:schemeClr val="bg1"/>
                </a:solidFill>
              </a:rPr>
              <a:t>egründet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404664"/>
            <a:ext cx="6351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Řešení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4716016" y="4509120"/>
            <a:ext cx="23762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932040" y="2708920"/>
            <a:ext cx="273630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004048" y="836712"/>
            <a:ext cx="252028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980728"/>
            <a:ext cx="3007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Die </a:t>
            </a:r>
            <a:r>
              <a:rPr lang="cs-CZ" dirty="0" err="1" smtClean="0"/>
              <a:t>bekannteste</a:t>
            </a:r>
            <a:r>
              <a:rPr lang="cs-CZ" dirty="0" smtClean="0"/>
              <a:t> </a:t>
            </a:r>
            <a:r>
              <a:rPr lang="cs-CZ" dirty="0" err="1" smtClean="0"/>
              <a:t>Kathedrale</a:t>
            </a:r>
            <a:endParaRPr lang="cs-CZ" dirty="0"/>
          </a:p>
        </p:txBody>
      </p:sp>
      <p:pic>
        <p:nvPicPr>
          <p:cNvPr id="15362" name="Picture 2" descr="https://dokuwiki.noctrl.edu/lib/exe/fetch.php?media=ger:203:2010:spr:c400d7a54f_1_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00808"/>
            <a:ext cx="3672408" cy="379458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91880" y="13407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76056" y="836712"/>
            <a:ext cx="219162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Diese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Kathedrale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liegt</a:t>
            </a:r>
            <a:r>
              <a:rPr lang="cs-CZ" sz="1400" dirty="0" smtClean="0">
                <a:solidFill>
                  <a:schemeClr val="bg1"/>
                </a:solidFill>
              </a:rPr>
              <a:t>  in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Berlin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Köln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München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2708920"/>
            <a:ext cx="265168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Diese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Kathedrale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heißt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Der </a:t>
            </a:r>
            <a:r>
              <a:rPr lang="cs-CZ" sz="1400" dirty="0" err="1" smtClean="0">
                <a:solidFill>
                  <a:schemeClr val="bg1"/>
                </a:solidFill>
              </a:rPr>
              <a:t>Berliner</a:t>
            </a:r>
            <a:r>
              <a:rPr lang="cs-CZ" sz="1400" dirty="0" smtClean="0">
                <a:solidFill>
                  <a:schemeClr val="bg1"/>
                </a:solidFill>
              </a:rPr>
              <a:t> Dom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rgbClr val="FF0000"/>
                </a:solidFill>
              </a:rPr>
              <a:t>Der </a:t>
            </a:r>
            <a:r>
              <a:rPr lang="cs-CZ" sz="1400" dirty="0" err="1" smtClean="0">
                <a:solidFill>
                  <a:srgbClr val="FF0000"/>
                </a:solidFill>
              </a:rPr>
              <a:t>Kölner</a:t>
            </a:r>
            <a:r>
              <a:rPr lang="cs-CZ" sz="1400" dirty="0" smtClean="0">
                <a:solidFill>
                  <a:srgbClr val="FF0000"/>
                </a:solidFill>
              </a:rPr>
              <a:t> Dom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Münchner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Kathedrale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016" y="4509120"/>
            <a:ext cx="24032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Kathedrale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ist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</a:p>
          <a:p>
            <a:pPr marL="342900" indent="-342900">
              <a:buAutoNum type="arabicPeriod"/>
            </a:pPr>
            <a:r>
              <a:rPr lang="cs-CZ" sz="1400" dirty="0" err="1">
                <a:solidFill>
                  <a:srgbClr val="FF0000"/>
                </a:solidFill>
              </a:rPr>
              <a:t>d</a:t>
            </a:r>
            <a:r>
              <a:rPr lang="cs-CZ" sz="1400" dirty="0" err="1" smtClean="0">
                <a:solidFill>
                  <a:srgbClr val="FF0000"/>
                </a:solidFill>
              </a:rPr>
              <a:t>ie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gotische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Kathedrale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romanische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Kirche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>
                <a:solidFill>
                  <a:schemeClr val="bg1"/>
                </a:solidFill>
              </a:rPr>
              <a:t>d</a:t>
            </a:r>
            <a:r>
              <a:rPr lang="cs-CZ" sz="1400" dirty="0" err="1" smtClean="0">
                <a:solidFill>
                  <a:schemeClr val="bg1"/>
                </a:solidFill>
              </a:rPr>
              <a:t>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barocke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Kathedrale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332656"/>
            <a:ext cx="6351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Řešení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251520" y="3429000"/>
            <a:ext cx="7488832" cy="432048"/>
          </a:xfrm>
          <a:prstGeom prst="roundRect">
            <a:avLst>
              <a:gd name="adj" fmla="val 115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6732240" y="764704"/>
            <a:ext cx="151216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620688"/>
            <a:ext cx="3491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Eine</a:t>
            </a:r>
            <a:r>
              <a:rPr lang="cs-CZ" dirty="0" smtClean="0"/>
              <a:t> der </a:t>
            </a:r>
            <a:r>
              <a:rPr lang="cs-CZ" dirty="0" err="1" smtClean="0"/>
              <a:t>interessantesten</a:t>
            </a:r>
            <a:r>
              <a:rPr lang="cs-CZ" dirty="0" smtClean="0"/>
              <a:t>  </a:t>
            </a:r>
            <a:r>
              <a:rPr lang="cs-CZ" dirty="0" err="1" smtClean="0"/>
              <a:t>Städte</a:t>
            </a:r>
            <a:endParaRPr lang="cs-CZ" dirty="0"/>
          </a:p>
        </p:txBody>
      </p:sp>
      <p:pic>
        <p:nvPicPr>
          <p:cNvPr id="13314" name="Picture 2" descr="http://www.annefrankguide.net/en-us/content/dresden-194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484784"/>
            <a:ext cx="2496760" cy="16561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627784" y="1124744"/>
            <a:ext cx="732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1052736"/>
            <a:ext cx="1524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13318" name="Picture 6" descr="http://www.electrospot.de/wp-content/uploads/2009/07/Dresden-Elbuf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556792"/>
            <a:ext cx="2987824" cy="1524400"/>
          </a:xfrm>
          <a:prstGeom prst="rect">
            <a:avLst/>
          </a:prstGeom>
          <a:noFill/>
        </p:spPr>
      </p:pic>
      <p:pic>
        <p:nvPicPr>
          <p:cNvPr id="13320" name="Picture 8" descr="http://www.ha797.domainkunden.de/joomla/images/deutschland/dres_Frauenkirche_Dresde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149080"/>
            <a:ext cx="2813390" cy="201622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771800" y="38610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13322" name="Picture 10" descr="http://www.vorderstrasse.de/dresdner-zwinger_fadaee0a377bbd73898eca1486b174cf_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45651" y="4149080"/>
            <a:ext cx="2915149" cy="194421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580112" y="39330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13324" name="Picture 12" descr="http://www.sberatel-ksk.cz/sberatel/poh/05_2_2/sixtinskamadon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4005064"/>
            <a:ext cx="1489838" cy="227687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8100392" y="37170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429000"/>
            <a:ext cx="74969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Schlüsselwörter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sind</a:t>
            </a:r>
            <a:r>
              <a:rPr lang="cs-CZ" sz="1400" dirty="0" smtClean="0">
                <a:solidFill>
                  <a:schemeClr val="bg1"/>
                </a:solidFill>
              </a:rPr>
              <a:t>: 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Elbe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Sixtinische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Madonna</a:t>
            </a:r>
            <a:r>
              <a:rPr lang="cs-CZ" sz="1400" dirty="0" smtClean="0">
                <a:solidFill>
                  <a:schemeClr val="bg1"/>
                </a:solidFill>
              </a:rPr>
              <a:t>, der Zwinger,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Frauenkirche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764704"/>
            <a:ext cx="136768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Stadt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heißt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Bremen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Dresden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Bonn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260648"/>
            <a:ext cx="6351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Řešení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95536" y="4581128"/>
            <a:ext cx="259228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5508104" y="1988840"/>
            <a:ext cx="187220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644008" y="404664"/>
            <a:ext cx="158417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80728"/>
            <a:ext cx="2343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höchste</a:t>
            </a:r>
            <a:r>
              <a:rPr lang="cs-CZ" dirty="0" smtClean="0"/>
              <a:t> </a:t>
            </a:r>
            <a:r>
              <a:rPr lang="cs-CZ" dirty="0" err="1" smtClean="0"/>
              <a:t>Gebirge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9458" name="Picture 2" descr="http://www.puzzle-prodej.cz/gallery/ks112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556793"/>
            <a:ext cx="3600400" cy="25562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851920" y="1340768"/>
            <a:ext cx="588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19460" name="Picture 4" descr="http://prekvapeni.vlasta.cz/obrazek/4f140ce831418/orginal10-(small)-4f140d7610b28_600x42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429000"/>
            <a:ext cx="4154810" cy="29222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884368" y="306896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404664"/>
            <a:ext cx="151990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Alpen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liegen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im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Norden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>
                <a:solidFill>
                  <a:srgbClr val="FF0000"/>
                </a:solidFill>
              </a:rPr>
              <a:t>i</a:t>
            </a:r>
            <a:r>
              <a:rPr lang="cs-CZ" sz="1400" dirty="0" err="1" smtClean="0">
                <a:solidFill>
                  <a:srgbClr val="FF0000"/>
                </a:solidFill>
              </a:rPr>
              <a:t>m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Süden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im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Westen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80112" y="1988840"/>
            <a:ext cx="1776448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Der </a:t>
            </a:r>
            <a:r>
              <a:rPr lang="cs-CZ" sz="1400" dirty="0" err="1" smtClean="0">
                <a:solidFill>
                  <a:schemeClr val="bg1"/>
                </a:solidFill>
              </a:rPr>
              <a:t>höchste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Berg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ist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Schneekoppe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rgbClr val="FF0000"/>
                </a:solidFill>
              </a:rPr>
              <a:t>Zugspitze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Schneewitchen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4581128"/>
            <a:ext cx="25505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In den </a:t>
            </a:r>
            <a:r>
              <a:rPr lang="cs-CZ" sz="1400" dirty="0" err="1" smtClean="0">
                <a:solidFill>
                  <a:schemeClr val="bg1"/>
                </a:solidFill>
              </a:rPr>
              <a:t>deutschen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Alpen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liegt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Innsbruck</a:t>
            </a: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rgbClr val="FF0000"/>
                </a:solidFill>
              </a:rPr>
              <a:t>Garmisch</a:t>
            </a:r>
            <a:r>
              <a:rPr lang="cs-CZ" sz="1400" dirty="0" smtClean="0">
                <a:solidFill>
                  <a:srgbClr val="FF0000"/>
                </a:solidFill>
              </a:rPr>
              <a:t>-</a:t>
            </a:r>
            <a:r>
              <a:rPr lang="cs-CZ" sz="1400" dirty="0" err="1" smtClean="0">
                <a:solidFill>
                  <a:srgbClr val="FF0000"/>
                </a:solidFill>
              </a:rPr>
              <a:t>Partenkirchen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St. </a:t>
            </a:r>
            <a:r>
              <a:rPr lang="cs-CZ" sz="1400" dirty="0" err="1" smtClean="0">
                <a:solidFill>
                  <a:schemeClr val="bg1"/>
                </a:solidFill>
              </a:rPr>
              <a:t>Moritz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260648"/>
            <a:ext cx="6351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Řešení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23528" y="6237312"/>
            <a:ext cx="6048672" cy="288032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7452320" y="620688"/>
            <a:ext cx="122413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980728"/>
            <a:ext cx="998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Die  </a:t>
            </a:r>
            <a:r>
              <a:rPr lang="cs-CZ" dirty="0" err="1" smtClean="0"/>
              <a:t>See</a:t>
            </a:r>
            <a:endParaRPr lang="cs-CZ" dirty="0"/>
          </a:p>
        </p:txBody>
      </p:sp>
      <p:pic>
        <p:nvPicPr>
          <p:cNvPr id="17410" name="Picture 2" descr="http://www.rundreisen-team.de/Bilder/land/ostsee2-ruegen%20kreidekueste_fotolia_11524496_x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556793"/>
            <a:ext cx="3236543" cy="21602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915816" y="126876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17412" name="Picture 4" descr="http://www.golfkueste.de/data/_gish/mediadb/cms_pictures/generated/cf8b6de28514df8801a92f60a8af47c7-300-230-87-crop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692696"/>
            <a:ext cx="2857500" cy="219075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228184" y="40466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17414" name="Picture 6" descr="http://motel-am-grellberg.beepworld.de/files/ostsee_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3356992"/>
            <a:ext cx="3286125" cy="248602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956376" y="306896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17416" name="Picture 8" descr="http://www.ostsee24.de/wp-content/uploads/Urlaub-an-der-Ostsee_2013_44703125-300x19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005064"/>
            <a:ext cx="2857500" cy="189547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347864" y="414908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6237312"/>
            <a:ext cx="61045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Schlüsselwörter</a:t>
            </a:r>
            <a:r>
              <a:rPr lang="cs-CZ" sz="1400" dirty="0" smtClean="0">
                <a:solidFill>
                  <a:schemeClr val="bg1"/>
                </a:solidFill>
              </a:rPr>
              <a:t>: der </a:t>
            </a:r>
            <a:r>
              <a:rPr lang="cs-CZ" sz="1400" dirty="0" err="1" smtClean="0">
                <a:solidFill>
                  <a:schemeClr val="bg1"/>
                </a:solidFill>
              </a:rPr>
              <a:t>Strandkorb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Insel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Rügen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die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Sandstrände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windig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52320" y="692696"/>
            <a:ext cx="128592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Die </a:t>
            </a:r>
            <a:r>
              <a:rPr lang="cs-CZ" sz="1400" dirty="0" err="1" smtClean="0">
                <a:solidFill>
                  <a:schemeClr val="bg1"/>
                </a:solidFill>
              </a:rPr>
              <a:t>See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heißt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Nordsee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rgbClr val="FF0000"/>
                </a:solidFill>
              </a:rPr>
              <a:t>Ostsee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Bodensee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43608" y="332656"/>
            <a:ext cx="6351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Řešení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7452320" y="3501008"/>
            <a:ext cx="158417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020272" y="332656"/>
            <a:ext cx="183569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260648"/>
            <a:ext cx="34124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Fluss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Romantik</a:t>
            </a:r>
            <a:endParaRPr lang="cs-CZ" dirty="0"/>
          </a:p>
        </p:txBody>
      </p:sp>
      <p:pic>
        <p:nvPicPr>
          <p:cNvPr id="23554" name="Picture 2" descr="http://www.castle-liebenstein.com/pictures/maps/rhine-valley-map4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00808"/>
            <a:ext cx="1930694" cy="420667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411760" y="141277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pic>
        <p:nvPicPr>
          <p:cNvPr id="23558" name="Picture 6" descr="http://www.rivage-flussreisen.ch/uploads/pics/Der-reizvolle-Rhein_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836712"/>
            <a:ext cx="3909070" cy="161866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220072" y="548680"/>
            <a:ext cx="991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pic>
        <p:nvPicPr>
          <p:cNvPr id="23560" name="Picture 8" descr="http://www.frankwollinger.com/fotoreise/fotos/bilder-rhein_files/weinberge-rhein-ruedeshei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2636912"/>
            <a:ext cx="3168352" cy="158417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084168" y="27089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pic>
        <p:nvPicPr>
          <p:cNvPr id="23562" name="Picture 10" descr="http://lochgarry.files.wordpress.com/2011/10/rhein-loreley-600_0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4437112"/>
            <a:ext cx="2352278" cy="1764209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580112" y="458112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pic>
        <p:nvPicPr>
          <p:cNvPr id="23564" name="Picture 12" descr="http://www.sexualfables.com/images/Loreley-Statu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128" y="5157192"/>
            <a:ext cx="1414144" cy="142708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7308304" y="544522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pic>
        <p:nvPicPr>
          <p:cNvPr id="23566" name="Picture 14" descr="http://www.tyden.cz/obrazek/201205/4fbf858ae94c8/ryzlink-4fbf959558e23_230x473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2636913"/>
            <a:ext cx="700289" cy="144016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7380312" y="278092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476672"/>
            <a:ext cx="20517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Schlüsselwörter</a:t>
            </a:r>
            <a:r>
              <a:rPr lang="cs-CZ" sz="1400" dirty="0" smtClean="0">
                <a:solidFill>
                  <a:schemeClr val="bg1"/>
                </a:solidFill>
              </a:rPr>
              <a:t>:</a:t>
            </a:r>
          </a:p>
          <a:p>
            <a:r>
              <a:rPr lang="cs-CZ" sz="1400" dirty="0" err="1" smtClean="0">
                <a:solidFill>
                  <a:schemeClr val="bg1"/>
                </a:solidFill>
              </a:rPr>
              <a:t>Burgen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Weinberge</a:t>
            </a:r>
            <a:r>
              <a:rPr lang="cs-CZ" sz="1400" dirty="0" smtClean="0">
                <a:solidFill>
                  <a:schemeClr val="bg1"/>
                </a:solidFill>
              </a:rPr>
              <a:t>,</a:t>
            </a:r>
          </a:p>
          <a:p>
            <a:r>
              <a:rPr lang="cs-CZ" sz="1400" dirty="0" err="1" smtClean="0">
                <a:solidFill>
                  <a:schemeClr val="bg1"/>
                </a:solidFill>
              </a:rPr>
              <a:t>Wein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Lorelei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96336" y="3717032"/>
            <a:ext cx="13853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Der </a:t>
            </a:r>
            <a:r>
              <a:rPr lang="cs-CZ" sz="1400" dirty="0" err="1" smtClean="0">
                <a:solidFill>
                  <a:schemeClr val="bg1"/>
                </a:solidFill>
              </a:rPr>
              <a:t>Fluss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heißt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>
                <a:solidFill>
                  <a:schemeClr val="bg1"/>
                </a:solidFill>
              </a:rPr>
              <a:t>d</a:t>
            </a:r>
            <a:r>
              <a:rPr lang="cs-CZ" sz="1400" dirty="0" err="1" smtClean="0">
                <a:solidFill>
                  <a:schemeClr val="bg1"/>
                </a:solidFill>
              </a:rPr>
              <a:t>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Donau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>
                <a:solidFill>
                  <a:schemeClr val="bg1"/>
                </a:solidFill>
              </a:rPr>
              <a:t>d</a:t>
            </a:r>
            <a:r>
              <a:rPr lang="cs-CZ" sz="1400" dirty="0" err="1" smtClean="0">
                <a:solidFill>
                  <a:schemeClr val="bg1"/>
                </a:solidFill>
              </a:rPr>
              <a:t>ie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Elbe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rgbClr val="FF0000"/>
                </a:solidFill>
              </a:rPr>
              <a:t>d</a:t>
            </a:r>
            <a:r>
              <a:rPr lang="cs-CZ" sz="1400" dirty="0" smtClean="0">
                <a:solidFill>
                  <a:srgbClr val="FF0000"/>
                </a:solidFill>
              </a:rPr>
              <a:t>er </a:t>
            </a:r>
            <a:r>
              <a:rPr lang="cs-CZ" sz="1400" dirty="0" err="1" smtClean="0">
                <a:solidFill>
                  <a:srgbClr val="FF0000"/>
                </a:solidFill>
              </a:rPr>
              <a:t>Rhein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1052736"/>
            <a:ext cx="6351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Řešení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28248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kleines</a:t>
            </a:r>
            <a:r>
              <a:rPr lang="cs-CZ" dirty="0" smtClean="0"/>
              <a:t> </a:t>
            </a:r>
            <a:r>
              <a:rPr lang="cs-CZ" dirty="0" err="1" smtClean="0"/>
              <a:t>Quiz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Ende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556792"/>
            <a:ext cx="2847254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Der Zwinger </a:t>
            </a:r>
            <a:r>
              <a:rPr lang="cs-CZ" sz="1400" dirty="0" err="1" smtClean="0"/>
              <a:t>befindet</a:t>
            </a:r>
            <a:r>
              <a:rPr lang="cs-CZ" sz="1400" dirty="0" smtClean="0"/>
              <a:t> </a:t>
            </a:r>
            <a:r>
              <a:rPr lang="cs-CZ" sz="1400" dirty="0" err="1" smtClean="0"/>
              <a:t>sich</a:t>
            </a:r>
            <a:r>
              <a:rPr lang="cs-CZ" sz="1400" dirty="0" smtClean="0"/>
              <a:t> in</a:t>
            </a:r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Dresden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Berlin</a:t>
            </a:r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 smtClean="0"/>
              <a:t>Köln</a:t>
            </a:r>
            <a:endParaRPr lang="cs-CZ" sz="1400" dirty="0" smtClean="0"/>
          </a:p>
          <a:p>
            <a:pPr marL="342900" indent="-342900"/>
            <a:endParaRPr lang="cs-CZ" sz="1400" dirty="0"/>
          </a:p>
          <a:p>
            <a:pPr marL="342900" indent="-342900">
              <a:buAutoNum type="arabicPeriod" startAt="2"/>
            </a:pPr>
            <a:r>
              <a:rPr lang="cs-CZ" sz="1400" dirty="0" smtClean="0"/>
              <a:t>In </a:t>
            </a:r>
            <a:r>
              <a:rPr lang="cs-CZ" sz="1400" dirty="0" err="1" smtClean="0"/>
              <a:t>Köln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endParaRPr lang="cs-CZ" sz="1400" dirty="0" smtClean="0"/>
          </a:p>
          <a:p>
            <a:pPr marL="342900" indent="-342900"/>
            <a:r>
              <a:rPr lang="cs-CZ" sz="1400" dirty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rgbClr val="FF0000"/>
                </a:solidFill>
              </a:rPr>
              <a:t>        . </a:t>
            </a:r>
            <a:r>
              <a:rPr lang="cs-CZ" sz="1400" dirty="0" err="1">
                <a:solidFill>
                  <a:srgbClr val="FF0000"/>
                </a:solidFill>
              </a:rPr>
              <a:t>e</a:t>
            </a:r>
            <a:r>
              <a:rPr lang="cs-CZ" sz="1400" dirty="0" err="1" smtClean="0">
                <a:solidFill>
                  <a:srgbClr val="FF0000"/>
                </a:solidFill>
              </a:rPr>
              <a:t>ine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bekannte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Kathedrale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 . </a:t>
            </a:r>
            <a:r>
              <a:rPr lang="cs-CZ" sz="1400" dirty="0" err="1"/>
              <a:t>e</a:t>
            </a:r>
            <a:r>
              <a:rPr lang="cs-CZ" sz="1400" dirty="0" err="1" smtClean="0"/>
              <a:t>ine</a:t>
            </a:r>
            <a:r>
              <a:rPr lang="cs-CZ" sz="1400" dirty="0" smtClean="0"/>
              <a:t> </a:t>
            </a:r>
            <a:r>
              <a:rPr lang="cs-CZ" sz="1400" dirty="0" err="1" smtClean="0"/>
              <a:t>bekannte</a:t>
            </a:r>
            <a:r>
              <a:rPr lang="cs-CZ" sz="1400" dirty="0" smtClean="0"/>
              <a:t> </a:t>
            </a:r>
            <a:r>
              <a:rPr lang="cs-CZ" sz="1400" dirty="0" err="1" smtClean="0"/>
              <a:t>Bildergalerie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 . </a:t>
            </a:r>
            <a:r>
              <a:rPr lang="cs-CZ" sz="1400" dirty="0" err="1"/>
              <a:t>e</a:t>
            </a:r>
            <a:r>
              <a:rPr lang="cs-CZ" sz="1400" dirty="0" err="1" smtClean="0"/>
              <a:t>ine</a:t>
            </a:r>
            <a:r>
              <a:rPr lang="cs-CZ" sz="1400" dirty="0" smtClean="0"/>
              <a:t> </a:t>
            </a:r>
            <a:r>
              <a:rPr lang="cs-CZ" sz="1400" dirty="0" err="1" smtClean="0"/>
              <a:t>bekannte</a:t>
            </a:r>
            <a:r>
              <a:rPr lang="cs-CZ" sz="1400" dirty="0" smtClean="0"/>
              <a:t> </a:t>
            </a:r>
            <a:r>
              <a:rPr lang="cs-CZ" sz="1400" dirty="0" err="1" smtClean="0"/>
              <a:t>Burg</a:t>
            </a:r>
            <a:endParaRPr lang="cs-CZ" sz="1400" dirty="0" smtClean="0"/>
          </a:p>
          <a:p>
            <a:pPr marL="342900" indent="-342900"/>
            <a:endParaRPr lang="cs-CZ" sz="1400" dirty="0"/>
          </a:p>
          <a:p>
            <a:pPr marL="342900" indent="-342900">
              <a:buAutoNum type="arabicPeriod" startAt="3"/>
            </a:pPr>
            <a:r>
              <a:rPr lang="cs-CZ" sz="1400" dirty="0" err="1" smtClean="0"/>
              <a:t>Rügen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r>
              <a:rPr lang="cs-CZ" sz="1400" dirty="0" smtClean="0"/>
              <a:t> </a:t>
            </a:r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/>
              <a:t>e</a:t>
            </a:r>
            <a:r>
              <a:rPr lang="cs-CZ" sz="1400" dirty="0" err="1" smtClean="0"/>
              <a:t>ine</a:t>
            </a:r>
            <a:r>
              <a:rPr lang="cs-CZ" sz="1400" dirty="0" smtClean="0"/>
              <a:t> </a:t>
            </a:r>
            <a:r>
              <a:rPr lang="cs-CZ" sz="1400" dirty="0" err="1" smtClean="0"/>
              <a:t>Stadt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>
                <a:solidFill>
                  <a:srgbClr val="FF0000"/>
                </a:solidFill>
              </a:rPr>
              <a:t>e</a:t>
            </a:r>
            <a:r>
              <a:rPr lang="cs-CZ" sz="1400" dirty="0" err="1" smtClean="0">
                <a:solidFill>
                  <a:srgbClr val="FF0000"/>
                </a:solidFill>
              </a:rPr>
              <a:t>ine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Insel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/>
              <a:t>e</a:t>
            </a:r>
            <a:r>
              <a:rPr lang="cs-CZ" sz="1400" dirty="0" err="1" smtClean="0"/>
              <a:t>in</a:t>
            </a:r>
            <a:r>
              <a:rPr lang="cs-CZ" sz="1400" dirty="0" smtClean="0"/>
              <a:t> </a:t>
            </a:r>
            <a:r>
              <a:rPr lang="cs-CZ" sz="1400" dirty="0" err="1" smtClean="0"/>
              <a:t>Fluss</a:t>
            </a:r>
            <a:endParaRPr lang="cs-CZ" sz="1400" dirty="0" smtClean="0"/>
          </a:p>
          <a:p>
            <a:pPr marL="342900" indent="-342900"/>
            <a:endParaRPr lang="cs-CZ" sz="1400" dirty="0"/>
          </a:p>
          <a:p>
            <a:pPr marL="342900" indent="-342900">
              <a:buAutoNum type="arabicPeriod" startAt="4"/>
            </a:pPr>
            <a:r>
              <a:rPr lang="cs-CZ" sz="1400" dirty="0" err="1" smtClean="0"/>
              <a:t>Ga</a:t>
            </a:r>
            <a:r>
              <a:rPr lang="cs-CZ" sz="1400" dirty="0" smtClean="0"/>
              <a:t>-</a:t>
            </a:r>
            <a:r>
              <a:rPr lang="cs-CZ" sz="1400" dirty="0" err="1" smtClean="0"/>
              <a:t>Pa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/>
              <a:t>e</a:t>
            </a:r>
            <a:r>
              <a:rPr lang="cs-CZ" sz="1400" dirty="0" err="1" smtClean="0"/>
              <a:t>in</a:t>
            </a:r>
            <a:r>
              <a:rPr lang="cs-CZ" sz="1400" dirty="0" smtClean="0"/>
              <a:t>  </a:t>
            </a:r>
            <a:r>
              <a:rPr lang="cs-CZ" sz="1400" dirty="0" err="1" smtClean="0"/>
              <a:t>Berg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/>
              <a:t>e</a:t>
            </a:r>
            <a:r>
              <a:rPr lang="cs-CZ" sz="1400" dirty="0" err="1" smtClean="0"/>
              <a:t>in</a:t>
            </a:r>
            <a:r>
              <a:rPr lang="cs-CZ" sz="1400" dirty="0" smtClean="0"/>
              <a:t> </a:t>
            </a:r>
            <a:r>
              <a:rPr lang="cs-CZ" sz="1400" dirty="0" err="1" smtClean="0"/>
              <a:t>Schneemensch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err="1">
                <a:solidFill>
                  <a:srgbClr val="FF0000"/>
                </a:solidFill>
              </a:rPr>
              <a:t>e</a:t>
            </a:r>
            <a:r>
              <a:rPr lang="cs-CZ" sz="1400" dirty="0" err="1" smtClean="0">
                <a:solidFill>
                  <a:srgbClr val="FF0000"/>
                </a:solidFill>
              </a:rPr>
              <a:t>ine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Stadt</a:t>
            </a:r>
            <a:r>
              <a:rPr lang="cs-CZ" sz="1400" dirty="0" smtClean="0">
                <a:solidFill>
                  <a:srgbClr val="FF0000"/>
                </a:solidFill>
              </a:rPr>
              <a:t>  </a:t>
            </a:r>
          </a:p>
          <a:p>
            <a:pPr marL="342900" indent="-342900"/>
            <a:endParaRPr lang="cs-CZ" sz="1400" dirty="0"/>
          </a:p>
          <a:p>
            <a:pPr marL="342900" indent="-342900"/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1628800"/>
            <a:ext cx="2876108" cy="41857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 startAt="5"/>
            </a:pPr>
            <a:r>
              <a:rPr lang="cs-CZ" sz="1400" dirty="0" err="1" smtClean="0"/>
              <a:t>Lorelei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  .  </a:t>
            </a:r>
            <a:r>
              <a:rPr lang="cs-CZ" sz="1400" dirty="0" err="1" smtClean="0">
                <a:solidFill>
                  <a:srgbClr val="FF0000"/>
                </a:solidFill>
              </a:rPr>
              <a:t>ein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Felsen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1400" dirty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rgbClr val="FF0000"/>
                </a:solidFill>
              </a:rPr>
              <a:t>       .  </a:t>
            </a:r>
            <a:r>
              <a:rPr lang="cs-CZ" sz="1400" dirty="0" err="1" smtClean="0">
                <a:solidFill>
                  <a:srgbClr val="FF0000"/>
                </a:solidFill>
              </a:rPr>
              <a:t>eine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Wassernixe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1400" dirty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rgbClr val="FF0000"/>
                </a:solidFill>
              </a:rPr>
              <a:t>       .  </a:t>
            </a:r>
            <a:r>
              <a:rPr lang="cs-CZ" sz="1400" dirty="0" err="1" smtClean="0">
                <a:solidFill>
                  <a:srgbClr val="FF0000"/>
                </a:solidFill>
              </a:rPr>
              <a:t>ein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Gedicht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von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Heine</a:t>
            </a:r>
            <a:endParaRPr lang="cs-CZ" sz="1400" dirty="0">
              <a:solidFill>
                <a:srgbClr val="FF0000"/>
              </a:solidFill>
            </a:endParaRPr>
          </a:p>
          <a:p>
            <a:pPr marL="342900" indent="-342900"/>
            <a:endParaRPr lang="cs-CZ" sz="1400" dirty="0" smtClean="0"/>
          </a:p>
          <a:p>
            <a:pPr marL="342900" indent="-342900">
              <a:buAutoNum type="arabicPeriod" startAt="6"/>
            </a:pPr>
            <a:r>
              <a:rPr lang="cs-CZ" sz="1400" dirty="0" err="1" smtClean="0"/>
              <a:t>Neuschwanstein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   .  in </a:t>
            </a:r>
            <a:r>
              <a:rPr lang="cs-CZ" sz="1400" dirty="0" err="1" smtClean="0"/>
              <a:t>Sachsen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 .  in </a:t>
            </a:r>
            <a:r>
              <a:rPr lang="cs-CZ" sz="1400" dirty="0" err="1" smtClean="0"/>
              <a:t>Saarland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 </a:t>
            </a:r>
            <a:r>
              <a:rPr lang="cs-CZ" sz="1400" dirty="0" smtClean="0">
                <a:solidFill>
                  <a:srgbClr val="FF0000"/>
                </a:solidFill>
              </a:rPr>
              <a:t>.  in </a:t>
            </a:r>
            <a:r>
              <a:rPr lang="cs-CZ" sz="1400" dirty="0" err="1" smtClean="0">
                <a:solidFill>
                  <a:srgbClr val="FF0000"/>
                </a:solidFill>
              </a:rPr>
              <a:t>Bayern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/>
            <a:endParaRPr lang="cs-CZ" sz="1400" dirty="0"/>
          </a:p>
          <a:p>
            <a:pPr marL="342900" indent="-342900">
              <a:buAutoNum type="arabicPeriod" startAt="7"/>
            </a:pPr>
            <a:r>
              <a:rPr lang="cs-CZ" sz="1400" dirty="0" err="1" smtClean="0"/>
              <a:t>Ein</a:t>
            </a:r>
            <a:r>
              <a:rPr lang="cs-CZ" sz="1400" dirty="0" smtClean="0"/>
              <a:t> </a:t>
            </a:r>
            <a:r>
              <a:rPr lang="cs-CZ" sz="1400" dirty="0" err="1" smtClean="0"/>
              <a:t>Strandkorb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r>
              <a:rPr lang="cs-CZ" sz="1400" dirty="0" smtClean="0"/>
              <a:t> </a:t>
            </a:r>
            <a:r>
              <a:rPr lang="cs-CZ" sz="1400" dirty="0" err="1" smtClean="0"/>
              <a:t>typisch</a:t>
            </a:r>
            <a:r>
              <a:rPr lang="cs-CZ" sz="1400" dirty="0" smtClean="0"/>
              <a:t> </a:t>
            </a:r>
            <a:r>
              <a:rPr lang="cs-CZ" sz="1400" dirty="0" err="1" smtClean="0"/>
              <a:t>für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.  </a:t>
            </a:r>
            <a:r>
              <a:rPr lang="cs-CZ" sz="1400" dirty="0" err="1" smtClean="0"/>
              <a:t>die</a:t>
            </a:r>
            <a:r>
              <a:rPr lang="cs-CZ" sz="1400" dirty="0" smtClean="0"/>
              <a:t> </a:t>
            </a:r>
            <a:r>
              <a:rPr lang="cs-CZ" sz="1400" dirty="0" err="1" smtClean="0"/>
              <a:t>Alpen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.  </a:t>
            </a:r>
            <a:r>
              <a:rPr lang="cs-CZ" sz="1400" dirty="0" err="1" smtClean="0"/>
              <a:t>Weinberge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.  </a:t>
            </a:r>
            <a:r>
              <a:rPr lang="cs-CZ" sz="1400" dirty="0" err="1" smtClean="0">
                <a:solidFill>
                  <a:srgbClr val="FF0000"/>
                </a:solidFill>
              </a:rPr>
              <a:t>die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Ostsee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/>
            <a:endParaRPr lang="cs-CZ" sz="1400" dirty="0"/>
          </a:p>
          <a:p>
            <a:pPr marL="342900" indent="-342900">
              <a:buAutoNum type="arabicPeriod" startAt="8"/>
            </a:pPr>
            <a:r>
              <a:rPr lang="cs-CZ" sz="1400" dirty="0" err="1" smtClean="0"/>
              <a:t>Am</a:t>
            </a:r>
            <a:r>
              <a:rPr lang="cs-CZ" sz="1400" dirty="0" smtClean="0"/>
              <a:t> </a:t>
            </a:r>
            <a:r>
              <a:rPr lang="cs-CZ" sz="1400" dirty="0" err="1" smtClean="0"/>
              <a:t>Rhein</a:t>
            </a:r>
            <a:r>
              <a:rPr lang="cs-CZ" sz="1400" dirty="0" smtClean="0"/>
              <a:t> </a:t>
            </a:r>
            <a:r>
              <a:rPr lang="cs-CZ" sz="1400" dirty="0" err="1" smtClean="0"/>
              <a:t>baut</a:t>
            </a:r>
            <a:r>
              <a:rPr lang="cs-CZ" sz="1400" dirty="0" smtClean="0"/>
              <a:t> man</a:t>
            </a:r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 </a:t>
            </a:r>
            <a:r>
              <a:rPr lang="cs-CZ" sz="1400" dirty="0" err="1" smtClean="0"/>
              <a:t>Hopfen</a:t>
            </a:r>
            <a:endParaRPr lang="cs-CZ" sz="1400" dirty="0" smtClean="0"/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Wein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1400" dirty="0"/>
              <a:t> </a:t>
            </a:r>
            <a:r>
              <a:rPr lang="cs-CZ" sz="1400" dirty="0" smtClean="0"/>
              <a:t>       .  </a:t>
            </a:r>
            <a:r>
              <a:rPr lang="cs-CZ" sz="1400" dirty="0" err="1" smtClean="0"/>
              <a:t>Tabak</a:t>
            </a:r>
            <a:r>
              <a:rPr lang="cs-CZ" sz="1400" dirty="0" smtClean="0"/>
              <a:t>      </a:t>
            </a:r>
            <a:r>
              <a:rPr lang="cs-CZ" sz="1400" dirty="0" err="1" smtClean="0"/>
              <a:t>an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548680"/>
            <a:ext cx="6351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Řešení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2" name="Obdélník 1"/>
          <p:cNvSpPr/>
          <p:nvPr/>
        </p:nvSpPr>
        <p:spPr>
          <a:xfrm>
            <a:off x="611188" y="1011336"/>
            <a:ext cx="8208962" cy="71404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AUTOR </a:t>
            </a:r>
            <a:r>
              <a:rPr lang="cs-CZ" sz="1400" dirty="0"/>
              <a:t>NEUVEDEN. </a:t>
            </a:r>
            <a:r>
              <a:rPr lang="cs-CZ" sz="1400" i="1" dirty="0"/>
              <a:t>laszak.cz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www.laszak.cz/pics/mapy/nemecko.jpg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vikingtravel.sk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www.vikingtravel.sk/sub/vikingtravel.sk/images/neuschwan1.jpeg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dokuwiki.noctrl.edu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5"/>
              </a:rPr>
              <a:t>https://dokuwiki.noctrl.edu/lib/exe/fetch.php?media=ger:203:2010:spr:c400d7a54f_1_.</a:t>
            </a:r>
            <a:r>
              <a:rPr lang="cs-CZ" sz="1400" dirty="0" smtClean="0">
                <a:hlinkClick r:id="rId5"/>
              </a:rPr>
              <a:t>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annefrankguide.net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www.annefrankguide.net/en-us/content/dresden-1949.jpg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electrospot.de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www.electrospot.de/wp-content/uploads/2009/07/Dresden-Elbufer.jpg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 startAt="6"/>
            </a:pPr>
            <a:r>
              <a:rPr lang="cs-CZ" sz="1400" dirty="0"/>
              <a:t>AUTOR NEUVEDEN. </a:t>
            </a:r>
            <a:r>
              <a:rPr lang="cs-CZ" sz="1400" i="1" dirty="0"/>
              <a:t>ha797.domainkunden.de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8"/>
              </a:rPr>
              <a:t>http://www.ha797.domainkunden.de/joomla/images/deutschland/dres_Frauenkirche_Dresden.jpg</a:t>
            </a:r>
            <a:endParaRPr lang="cs-CZ" sz="1400" dirty="0"/>
          </a:p>
          <a:p>
            <a:pPr marL="342900" indent="-342900">
              <a:buFont typeface="+mj-lt"/>
              <a:buAutoNum type="arabicPeriod" startAt="6"/>
            </a:pPr>
            <a:endParaRPr lang="cs-CZ" sz="1400" dirty="0"/>
          </a:p>
          <a:p>
            <a:pPr marL="342900" indent="-342900">
              <a:buFont typeface="+mj-lt"/>
              <a:buAutoNum type="arabicPeriod" startAt="6"/>
            </a:pPr>
            <a:r>
              <a:rPr lang="cs-CZ" sz="1400" dirty="0"/>
              <a:t>AUTOR NEUVEDEN. </a:t>
            </a:r>
            <a:r>
              <a:rPr lang="cs-CZ" sz="1400" i="1" dirty="0"/>
              <a:t>vorderstrasse.de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9"/>
              </a:rPr>
              <a:t>http://www.vorderstrasse.de/dresdner-zwinger_fadaee0a377bbd73898eca1486b174cf_l.jpg</a:t>
            </a:r>
            <a:endParaRPr lang="cs-CZ" sz="1400" dirty="0"/>
          </a:p>
          <a:p>
            <a:pPr marL="342900" indent="-342900">
              <a:buFont typeface="+mj-lt"/>
              <a:buAutoNum type="arabicPeriod" startAt="6"/>
            </a:pPr>
            <a:endParaRPr lang="cs-CZ" sz="1400" dirty="0"/>
          </a:p>
          <a:p>
            <a:pPr marL="342900" indent="-342900">
              <a:buFont typeface="+mj-lt"/>
              <a:buAutoNum type="arabicPeriod" startAt="6"/>
            </a:pPr>
            <a:r>
              <a:rPr lang="cs-CZ" sz="1400" dirty="0"/>
              <a:t>AUTOR NEUVEDEN. </a:t>
            </a:r>
            <a:r>
              <a:rPr lang="cs-CZ" sz="1400" i="1" dirty="0"/>
              <a:t>sberatel-ksk.cz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10"/>
              </a:rPr>
              <a:t>http://www.sberatel-ksk.cz/sberatel/poh/05_2_2/sixtinskamadona.jpg</a:t>
            </a:r>
            <a:endParaRPr lang="cs-CZ" sz="1400" dirty="0"/>
          </a:p>
          <a:p>
            <a:endParaRPr lang="cs-CZ" sz="1400" dirty="0"/>
          </a:p>
          <a:p>
            <a:endParaRPr lang="cs-CZ" dirty="0"/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2" name="Obdélník 1"/>
          <p:cNvSpPr/>
          <p:nvPr/>
        </p:nvSpPr>
        <p:spPr>
          <a:xfrm>
            <a:off x="611188" y="1011336"/>
            <a:ext cx="8208962" cy="88024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6"/>
            </a:pP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r>
              <a:rPr lang="cs-CZ" sz="1400" dirty="0"/>
              <a:t>AUTOR NEUVEDEN. </a:t>
            </a:r>
            <a:r>
              <a:rPr lang="cs-CZ" sz="1400" i="1" dirty="0"/>
              <a:t>puzzle-prodej.cz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www.puzzle-prodej.cz/gallery/ks11218.jpg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endParaRPr lang="cs-CZ" sz="1400" dirty="0"/>
          </a:p>
          <a:p>
            <a:pPr marL="342900" indent="-342900">
              <a:buFont typeface="+mj-lt"/>
              <a:buAutoNum type="arabicPeriod" startAt="9"/>
            </a:pPr>
            <a:r>
              <a:rPr lang="cs-CZ" sz="1400" dirty="0"/>
              <a:t>AUTOR NEUVEDEN. </a:t>
            </a:r>
            <a:r>
              <a:rPr lang="cs-CZ" sz="1400" i="1" dirty="0"/>
              <a:t>prekvapeni.vlasta.cz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4"/>
              </a:rPr>
              <a:t>http://prekvapeni.vlasta.cz/obrazek/4f140ce831418/orginal10-(small)-</a:t>
            </a:r>
            <a:r>
              <a:rPr lang="cs-CZ" sz="1400" dirty="0" smtClean="0">
                <a:hlinkClick r:id="rId4"/>
              </a:rPr>
              <a:t>4f140d7610b28_600x422.jpg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9"/>
            </a:pPr>
            <a:endParaRPr lang="cs-CZ" sz="1400" dirty="0"/>
          </a:p>
          <a:p>
            <a:pPr marL="342900" indent="-342900">
              <a:buFont typeface="+mj-lt"/>
              <a:buAutoNum type="arabicPeriod" startAt="11"/>
            </a:pPr>
            <a:r>
              <a:rPr lang="cs-CZ" sz="1400" dirty="0"/>
              <a:t>AUTOR NEUVEDEN. </a:t>
            </a:r>
            <a:r>
              <a:rPr lang="cs-CZ" sz="1400" i="1" dirty="0"/>
              <a:t>rundreisen-team.de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5"/>
              </a:rPr>
              <a:t>http://www.rundreisen-team.de/Bilder/land/ostsee2-ruegen%20kreidekueste_fotolia_11524496_xs.jpg</a:t>
            </a:r>
            <a:endParaRPr lang="cs-CZ" sz="1400" dirty="0"/>
          </a:p>
          <a:p>
            <a:pPr marL="342900" indent="-342900">
              <a:buFont typeface="+mj-lt"/>
              <a:buAutoNum type="arabicPeriod" startAt="11"/>
            </a:pPr>
            <a:endParaRPr lang="cs-CZ" sz="1400" dirty="0"/>
          </a:p>
          <a:p>
            <a:pPr marL="342900" indent="-342900">
              <a:buFont typeface="+mj-lt"/>
              <a:buAutoNum type="arabicPeriod" startAt="11"/>
            </a:pPr>
            <a:r>
              <a:rPr lang="cs-CZ" sz="1400" dirty="0"/>
              <a:t>AUTOR NEUVEDEN. </a:t>
            </a:r>
            <a:r>
              <a:rPr lang="cs-CZ" sz="1400" i="1" dirty="0"/>
              <a:t>golfkueste.de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6"/>
              </a:rPr>
              <a:t>http://www.golfkueste.de/data/_gish/mediadb/cms_pictures/generated/cf8b6de28514df8801a92f60a8af47c7-300-230-87-crop-color.jpg</a:t>
            </a:r>
            <a:endParaRPr lang="cs-CZ" sz="1400" dirty="0"/>
          </a:p>
          <a:p>
            <a:pPr marL="342900" indent="-342900">
              <a:buFont typeface="+mj-lt"/>
              <a:buAutoNum type="arabicPeriod" startAt="11"/>
            </a:pPr>
            <a:endParaRPr lang="cs-CZ" sz="1400" dirty="0"/>
          </a:p>
          <a:p>
            <a:pPr marL="342900" indent="-342900">
              <a:buFont typeface="+mj-lt"/>
              <a:buAutoNum type="arabicPeriod" startAt="11"/>
            </a:pPr>
            <a:r>
              <a:rPr lang="cs-CZ" sz="1400" dirty="0"/>
              <a:t>AUTOR NEUVEDEN. </a:t>
            </a:r>
            <a:r>
              <a:rPr lang="cs-CZ" sz="1400" i="1" dirty="0"/>
              <a:t>motel-am-grellberg.beepworld.de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7"/>
              </a:rPr>
              <a:t>http://motel-am-grellberg.beepworld.de/files/ostsee_01.jpg</a:t>
            </a:r>
            <a:endParaRPr lang="cs-CZ" sz="1400" dirty="0"/>
          </a:p>
          <a:p>
            <a:pPr marL="342900" indent="-342900">
              <a:buFont typeface="+mj-lt"/>
              <a:buAutoNum type="arabicPeriod" startAt="11"/>
            </a:pPr>
            <a:endParaRPr lang="cs-CZ" sz="1400" dirty="0"/>
          </a:p>
          <a:p>
            <a:pPr marL="342900" indent="-342900">
              <a:buFont typeface="+mj-lt"/>
              <a:buAutoNum type="arabicPeriod" startAt="11"/>
            </a:pPr>
            <a:r>
              <a:rPr lang="nl-NL" sz="1400" dirty="0"/>
              <a:t>AUTOR NEUVEDEN. </a:t>
            </a:r>
            <a:r>
              <a:rPr lang="nl-NL" sz="1400" i="1" dirty="0"/>
              <a:t>ostsee24.net</a:t>
            </a:r>
            <a:r>
              <a:rPr lang="nl-NL" sz="1400" dirty="0"/>
              <a:t> [online]. [cit. 24.7.2013]. Dostupný na WWW: </a:t>
            </a:r>
            <a:r>
              <a:rPr lang="nl-NL" sz="1400" dirty="0">
                <a:hlinkClick r:id="rId8"/>
              </a:rPr>
              <a:t>http://</a:t>
            </a:r>
            <a:r>
              <a:rPr lang="nl-NL" sz="1400" dirty="0" smtClean="0">
                <a:hlinkClick r:id="rId8"/>
              </a:rPr>
              <a:t>www.ostsee24.net/wp-content/uploads/Urlaub-an-der-Ostsee_2013_44703125-300x199.jpg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11"/>
            </a:pPr>
            <a:endParaRPr lang="cs-CZ" sz="1400" dirty="0"/>
          </a:p>
          <a:p>
            <a:pPr marL="342900" indent="-342900">
              <a:buFont typeface="+mj-lt"/>
              <a:buAutoNum type="arabicPeriod" startAt="11"/>
            </a:pPr>
            <a:r>
              <a:rPr lang="cs-CZ" sz="1400" dirty="0"/>
              <a:t>AUTOR NEUVEDEN. </a:t>
            </a:r>
            <a:r>
              <a:rPr lang="cs-CZ" sz="1400" i="1" dirty="0"/>
              <a:t>castle-liebenstein.com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www.castle-liebenstein.com/pictures/maps/rhine-valley-map400.jpg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11"/>
            </a:pPr>
            <a:endParaRPr lang="cs-CZ" sz="1400" dirty="0"/>
          </a:p>
          <a:p>
            <a:pPr marL="342900" indent="-342900">
              <a:buFont typeface="+mj-lt"/>
              <a:buAutoNum type="arabicPeriod" startAt="6"/>
            </a:pPr>
            <a:endParaRPr lang="cs-CZ" sz="1400" dirty="0" smtClean="0"/>
          </a:p>
          <a:p>
            <a:endParaRPr lang="cs-CZ" dirty="0" smtClean="0"/>
          </a:p>
          <a:p>
            <a:pPr marL="342900" indent="-342900">
              <a:buFont typeface="+mj-lt"/>
              <a:buAutoNum type="arabicPeriod" startAt="6"/>
            </a:pPr>
            <a:endParaRPr lang="cs-CZ" dirty="0"/>
          </a:p>
          <a:p>
            <a:pPr marL="342900" indent="-342900">
              <a:buFont typeface="+mj-lt"/>
              <a:buAutoNum type="arabicPeriod" startAt="6"/>
            </a:pPr>
            <a:endParaRPr lang="cs-CZ" dirty="0"/>
          </a:p>
          <a:p>
            <a:pPr marL="342900" indent="-342900">
              <a:buFont typeface="+mj-lt"/>
              <a:buAutoNum type="arabicPeriod" startAt="6"/>
            </a:pPr>
            <a:endParaRPr lang="cs-CZ" dirty="0" smtClean="0"/>
          </a:p>
          <a:p>
            <a:pPr marL="342900" indent="-342900">
              <a:buFont typeface="+mj-lt"/>
              <a:buAutoNum type="arabicPeriod" startAt="6"/>
            </a:pPr>
            <a:endParaRPr lang="cs-CZ" dirty="0"/>
          </a:p>
          <a:p>
            <a:pPr marL="342900" indent="-342900">
              <a:buFont typeface="+mj-lt"/>
              <a:buAutoNum type="arabicPeriod" startAt="6"/>
            </a:pPr>
            <a:endParaRPr lang="cs-CZ" dirty="0"/>
          </a:p>
          <a:p>
            <a:pPr marL="342900" indent="-342900">
              <a:buFont typeface="+mj-lt"/>
              <a:buAutoNum type="arabicPeriod" startAt="6"/>
            </a:pPr>
            <a:endParaRPr lang="cs-CZ" dirty="0"/>
          </a:p>
          <a:p>
            <a:pPr marL="342900" indent="-342900">
              <a:buAutoNum type="arabicPeriod" startAt="6"/>
            </a:pPr>
            <a:endParaRPr lang="cs-CZ" dirty="0"/>
          </a:p>
          <a:p>
            <a:pPr marL="342900" indent="-342900">
              <a:buAutoNum type="arabicPeriod" startAt="6"/>
            </a:pPr>
            <a:endParaRPr lang="cs-CZ" dirty="0" smtClean="0"/>
          </a:p>
          <a:p>
            <a:pPr marL="342900" indent="-342900">
              <a:buAutoNum type="arabicPeriod" startAt="6"/>
            </a:pPr>
            <a:endParaRPr lang="cs-CZ" dirty="0"/>
          </a:p>
          <a:p>
            <a:pPr marL="342900" indent="-342900">
              <a:buAutoNum type="arabicPeriod" startAt="6"/>
            </a:pPr>
            <a:endParaRPr lang="cs-CZ" dirty="0" smtClean="0"/>
          </a:p>
          <a:p>
            <a:pPr marL="342900" indent="-342900">
              <a:buAutoNum type="arabicPeriod" startAt="6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76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2" name="Obdélník 1"/>
          <p:cNvSpPr/>
          <p:nvPr/>
        </p:nvSpPr>
        <p:spPr>
          <a:xfrm>
            <a:off x="611188" y="1011336"/>
            <a:ext cx="8208962" cy="81560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16"/>
            </a:pPr>
            <a:r>
              <a:rPr lang="cs-CZ" sz="1400" dirty="0"/>
              <a:t>AUTOR NEUVEDEN. </a:t>
            </a:r>
            <a:r>
              <a:rPr lang="cs-CZ" sz="1400" i="1" dirty="0"/>
              <a:t>rivage-flussreisen.ch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www.rivage-flussreisen.ch/uploads/pics/Der-reizvolle-Rhein_01.jpg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16"/>
            </a:pPr>
            <a:endParaRPr lang="cs-CZ" sz="1400" dirty="0"/>
          </a:p>
          <a:p>
            <a:pPr marL="342900" indent="-342900">
              <a:buFont typeface="+mj-lt"/>
              <a:buAutoNum type="arabicPeriod" startAt="16"/>
            </a:pPr>
            <a:r>
              <a:rPr lang="cs-CZ" sz="1400" dirty="0"/>
              <a:t>AUTOR NEUVEDEN. </a:t>
            </a:r>
            <a:r>
              <a:rPr lang="cs-CZ" sz="1400" i="1" dirty="0"/>
              <a:t>frankwollinger.com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www.frankwollinger.com/fotoreise/fotos/bilder-rhein_files/weinberge-rhein-ruedesheim.jpg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16"/>
            </a:pPr>
            <a:endParaRPr lang="cs-CZ" sz="1400" dirty="0" smtClean="0"/>
          </a:p>
          <a:p>
            <a:pPr marL="342900" indent="-342900">
              <a:buFont typeface="+mj-lt"/>
              <a:buAutoNum type="arabicPeriod" startAt="16"/>
            </a:pPr>
            <a:endParaRPr lang="cs-CZ" sz="1400" dirty="0"/>
          </a:p>
          <a:p>
            <a:pPr marL="342900" indent="-342900">
              <a:buFont typeface="+mj-lt"/>
              <a:buAutoNum type="arabicPeriod" startAt="16"/>
            </a:pPr>
            <a:r>
              <a:rPr lang="cs-CZ" sz="1400" dirty="0"/>
              <a:t>AUTOR NEUVEDEN. </a:t>
            </a:r>
            <a:r>
              <a:rPr lang="cs-CZ" sz="1400" i="1" dirty="0"/>
              <a:t>lochgarry.files.wordpress.com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lochgarry.files.wordpress.com/2011/10/rhein-loreley-600_01.jpg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16"/>
            </a:pPr>
            <a:endParaRPr lang="cs-CZ" sz="1400" dirty="0"/>
          </a:p>
          <a:p>
            <a:pPr marL="342900" indent="-342900">
              <a:buFont typeface="+mj-lt"/>
              <a:buAutoNum type="arabicPeriod" startAt="16"/>
            </a:pPr>
            <a:endParaRPr lang="cs-CZ" sz="1400" dirty="0"/>
          </a:p>
          <a:p>
            <a:pPr marL="342900" indent="-342900">
              <a:buFont typeface="+mj-lt"/>
              <a:buAutoNum type="arabicPeriod" startAt="16"/>
            </a:pPr>
            <a:r>
              <a:rPr lang="cs-CZ" sz="1400" dirty="0"/>
              <a:t>AUTOR NEUVEDEN. </a:t>
            </a:r>
            <a:r>
              <a:rPr lang="cs-CZ" sz="1400" i="1" dirty="0"/>
              <a:t>lsexualfables.com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www.sexualfables.com/images/Loreley-Statue.jpg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16"/>
            </a:pPr>
            <a:endParaRPr lang="cs-CZ" sz="1400" dirty="0"/>
          </a:p>
          <a:p>
            <a:pPr marL="342900" indent="-342900">
              <a:buFont typeface="+mj-lt"/>
              <a:buAutoNum type="arabicPeriod" startAt="16"/>
            </a:pPr>
            <a:endParaRPr lang="cs-CZ" sz="1400" dirty="0" smtClean="0"/>
          </a:p>
          <a:p>
            <a:pPr marL="342900" indent="-342900">
              <a:buFont typeface="+mj-lt"/>
              <a:buAutoNum type="arabicPeriod" startAt="16"/>
            </a:pPr>
            <a:r>
              <a:rPr lang="cs-CZ" sz="1400" dirty="0"/>
              <a:t>AUTOR NEUVEDEN. </a:t>
            </a:r>
            <a:r>
              <a:rPr lang="cs-CZ" sz="1400" i="1" dirty="0"/>
              <a:t>tyden.cz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</a:t>
            </a:r>
            <a:r>
              <a:rPr lang="cs-CZ" sz="1400" dirty="0" err="1" smtClean="0">
                <a:hlinkClick r:id="rId7"/>
              </a:rPr>
              <a:t>tyden.cz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obrazek</a:t>
            </a:r>
            <a:r>
              <a:rPr lang="cs-CZ" sz="1400" dirty="0" smtClean="0">
                <a:hlinkClick r:id="rId7"/>
              </a:rPr>
              <a:t>/201205/4fbf858ae94c8/ryzlink-4fbf959558e23_230x473.png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16"/>
            </a:pPr>
            <a:endParaRPr lang="cs-CZ" sz="1400" dirty="0" smtClean="0"/>
          </a:p>
          <a:p>
            <a:pPr marL="342900" indent="-342900">
              <a:buFont typeface="+mj-lt"/>
              <a:buAutoNum type="arabicPeriod" startAt="16"/>
            </a:pPr>
            <a:r>
              <a:rPr lang="cs-CZ" sz="1400" dirty="0" smtClean="0"/>
              <a:t>Pro další obrázku použity materiály z Klipartu </a:t>
            </a:r>
            <a:r>
              <a:rPr lang="cs-CZ" sz="1400" smtClean="0"/>
              <a:t>aplikace PowerPoint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16"/>
            </a:pPr>
            <a:endParaRPr lang="cs-CZ" sz="1400" dirty="0"/>
          </a:p>
          <a:p>
            <a:pPr marL="342900" indent="-342900">
              <a:buFont typeface="+mj-lt"/>
              <a:buAutoNum type="arabicPeriod" startAt="16"/>
            </a:pPr>
            <a:endParaRPr lang="cs-CZ" sz="1400" dirty="0" smtClean="0"/>
          </a:p>
          <a:p>
            <a:endParaRPr lang="cs-CZ" dirty="0" smtClean="0"/>
          </a:p>
          <a:p>
            <a:pPr marL="342900" indent="-342900">
              <a:buFont typeface="+mj-lt"/>
              <a:buAutoNum type="arabicPeriod" startAt="6"/>
            </a:pPr>
            <a:endParaRPr lang="cs-CZ" dirty="0"/>
          </a:p>
          <a:p>
            <a:pPr marL="342900" indent="-342900">
              <a:buFont typeface="+mj-lt"/>
              <a:buAutoNum type="arabicPeriod" startAt="6"/>
            </a:pPr>
            <a:endParaRPr lang="cs-CZ" dirty="0"/>
          </a:p>
          <a:p>
            <a:pPr marL="342900" indent="-342900">
              <a:buFont typeface="+mj-lt"/>
              <a:buAutoNum type="arabicPeriod" startAt="6"/>
            </a:pPr>
            <a:endParaRPr lang="cs-CZ" dirty="0" smtClean="0"/>
          </a:p>
          <a:p>
            <a:pPr marL="342900" indent="-342900">
              <a:buFont typeface="+mj-lt"/>
              <a:buAutoNum type="arabicPeriod" startAt="6"/>
            </a:pPr>
            <a:endParaRPr lang="cs-CZ" dirty="0"/>
          </a:p>
          <a:p>
            <a:pPr marL="342900" indent="-342900">
              <a:buFont typeface="+mj-lt"/>
              <a:buAutoNum type="arabicPeriod" startAt="6"/>
            </a:pPr>
            <a:endParaRPr lang="cs-CZ" dirty="0"/>
          </a:p>
          <a:p>
            <a:pPr marL="342900" indent="-342900">
              <a:buFont typeface="+mj-lt"/>
              <a:buAutoNum type="arabicPeriod" startAt="6"/>
            </a:pPr>
            <a:endParaRPr lang="cs-CZ" dirty="0"/>
          </a:p>
          <a:p>
            <a:pPr marL="342900" indent="-342900">
              <a:buAutoNum type="arabicPeriod" startAt="6"/>
            </a:pPr>
            <a:endParaRPr lang="cs-CZ" dirty="0"/>
          </a:p>
          <a:p>
            <a:pPr marL="342900" indent="-342900">
              <a:buAutoNum type="arabicPeriod" startAt="6"/>
            </a:pPr>
            <a:endParaRPr lang="cs-CZ" dirty="0" smtClean="0"/>
          </a:p>
          <a:p>
            <a:pPr marL="342900" indent="-342900">
              <a:buAutoNum type="arabicPeriod" startAt="6"/>
            </a:pPr>
            <a:endParaRPr lang="cs-CZ" dirty="0"/>
          </a:p>
          <a:p>
            <a:pPr marL="342900" indent="-342900">
              <a:buAutoNum type="arabicPeriod" startAt="6"/>
            </a:pPr>
            <a:endParaRPr lang="cs-CZ" dirty="0" smtClean="0"/>
          </a:p>
          <a:p>
            <a:pPr marL="342900" indent="-342900">
              <a:buAutoNum type="arabicPeriod" startAt="6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9801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878</TotalTime>
  <Words>1111</Words>
  <Application>Microsoft Office PowerPoint</Application>
  <PresentationFormat>Předvádění na obrazovce (4:3)</PresentationFormat>
  <Paragraphs>431</Paragraphs>
  <Slides>21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ŠABLONA DUM 2003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32</cp:revision>
  <dcterms:created xsi:type="dcterms:W3CDTF">2013-07-24T17:17:02Z</dcterms:created>
  <dcterms:modified xsi:type="dcterms:W3CDTF">2013-07-25T21:21:38Z</dcterms:modified>
</cp:coreProperties>
</file>