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2" r:id="rId2"/>
    <p:sldId id="256" r:id="rId3"/>
    <p:sldId id="257" r:id="rId4"/>
    <p:sldId id="265" r:id="rId5"/>
    <p:sldId id="258" r:id="rId6"/>
    <p:sldId id="267" r:id="rId7"/>
    <p:sldId id="259" r:id="rId8"/>
    <p:sldId id="271" r:id="rId9"/>
    <p:sldId id="260" r:id="rId10"/>
    <p:sldId id="269" r:id="rId11"/>
    <p:sldId id="262" r:id="rId12"/>
    <p:sldId id="261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9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8037697A-2C48-4819-A5BC-75F43C75A164}" type="datetimeFigureOut">
              <a:rPr lang="en-US" smtClean="0"/>
              <a:pPr/>
              <a:t>2/23/2012</a:t>
            </a:fld>
            <a:endParaRPr lang="en-US" dirty="0" smtClean="0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pPr algn="r"/>
            <a:fld id="{47E06F9A-4543-41A4-9BCA-BFDDC4CB11EA}" type="slidenum">
              <a:rPr lang="en-US" smtClean="0"/>
              <a:pPr algn="r"/>
              <a:t>‹#›</a:t>
            </a:fld>
            <a:endParaRPr lang="en-US" dirty="0" smtClean="0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en-US" dirty="0" smtClean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37697A-2C48-4819-A5BC-75F43C75A164}" type="datetimeFigureOut">
              <a:rPr lang="en-US" smtClean="0"/>
              <a:pPr/>
              <a:t>2/23/2012</a:t>
            </a:fld>
            <a:endParaRPr lang="en-US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E06F9A-4543-41A4-9BCA-BFDDC4CB11E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8037697A-2C48-4819-A5BC-75F43C75A164}" type="datetimeFigureOut">
              <a:rPr lang="en-US" smtClean="0"/>
              <a:pPr/>
              <a:t>2/23/2012</a:t>
            </a:fld>
            <a:endParaRPr lang="en-US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47E06F9A-4543-41A4-9BCA-BFDDC4CB11E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37697A-2C48-4819-A5BC-75F43C75A164}" type="datetimeFigureOut">
              <a:rPr lang="en-US" smtClean="0"/>
              <a:pPr/>
              <a:t>2/23/2012</a:t>
            </a:fld>
            <a:endParaRPr lang="en-US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E06F9A-4543-41A4-9BCA-BFDDC4CB11E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37697A-2C48-4819-A5BC-75F43C75A164}" type="datetimeFigureOut">
              <a:rPr lang="en-US" smtClean="0"/>
              <a:pPr/>
              <a:t>2/23/2012</a:t>
            </a:fld>
            <a:endParaRPr lang="en-US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47E06F9A-4543-41A4-9BCA-BFDDC4CB11E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37697A-2C48-4819-A5BC-75F43C75A164}" type="datetimeFigureOut">
              <a:rPr lang="en-US" smtClean="0"/>
              <a:pPr/>
              <a:t>2/23/2012</a:t>
            </a:fld>
            <a:endParaRPr lang="en-US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E06F9A-4543-41A4-9BCA-BFDDC4CB11E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37697A-2C48-4819-A5BC-75F43C75A164}" type="datetimeFigureOut">
              <a:rPr lang="en-US" smtClean="0"/>
              <a:pPr/>
              <a:t>2/23/2012</a:t>
            </a:fld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E06F9A-4543-41A4-9BCA-BFDDC4CB11E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37697A-2C48-4819-A5BC-75F43C75A164}" type="datetimeFigureOut">
              <a:rPr lang="en-US" smtClean="0"/>
              <a:pPr/>
              <a:t>2/23/2012</a:t>
            </a:fld>
            <a:endParaRPr lang="en-US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47E06F9A-4543-41A4-9BCA-BFDDC4CB11E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37697A-2C48-4819-A5BC-75F43C75A164}" type="datetimeFigureOut">
              <a:rPr lang="en-US" smtClean="0"/>
              <a:pPr/>
              <a:t>2/23/2012</a:t>
            </a:fld>
            <a:endParaRPr lang="en-US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E06F9A-4543-41A4-9BCA-BFDDC4CB11E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37697A-2C48-4819-A5BC-75F43C75A164}" type="datetimeFigureOut">
              <a:rPr lang="en-US" smtClean="0"/>
              <a:pPr/>
              <a:t>2/23/2012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E06F9A-4543-41A4-9BCA-BFDDC4CB11E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37697A-2C48-4819-A5BC-75F43C75A164}" type="datetimeFigureOut">
              <a:rPr lang="en-US" smtClean="0"/>
              <a:pPr/>
              <a:t>2/23/2012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E06F9A-4543-41A4-9BCA-BFDDC4CB11E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pPr>
              <a:defRPr sz="1200"/>
            </a:pPr>
            <a:fld id="{8037697A-2C48-4819-A5BC-75F43C75A164}" type="datetimeFigureOut">
              <a:rPr lang="en-US" smtClean="0"/>
              <a:pPr>
                <a:defRPr sz="1200"/>
              </a:pPr>
              <a:t>2/23/2012</a:t>
            </a:fld>
            <a:endParaRPr b="0">
              <a:solidFill>
                <a:schemeClr val="tx2"/>
              </a:solidFill>
            </a:endParaRPr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pPr>
              <a:defRPr sz="1200"/>
            </a:pPr>
            <a:endParaRPr b="0">
              <a:solidFill>
                <a:schemeClr val="tx2"/>
              </a:solidFill>
            </a:endParaRPr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pPr>
              <a:defRPr sz="1200"/>
            </a:pPr>
            <a:fld id="{47E06F9A-4543-41A4-9BCA-BFDDC4CB11EA}" type="slidenum">
              <a:rPr lang="en-US" smtClean="0"/>
              <a:pPr>
                <a:defRPr sz="1200"/>
              </a:pPr>
              <a:t>‹#›</a:t>
            </a:fld>
            <a:endParaRPr b="0" dirty="0">
              <a:solidFill>
                <a:schemeClr val="tx2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img.vo.msecnd.net/en-us/images/MH900036440.jpg" TargetMode="External"/><Relationship Id="rId7" Type="http://schemas.openxmlformats.org/officeDocument/2006/relationships/image" Target="../media/image2.png"/><Relationship Id="rId2" Type="http://schemas.openxmlformats.org/officeDocument/2006/relationships/hyperlink" Target="http://officeimg.vo.msecnd.net/en-us/images/MH90003012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fficeimg.vo.msecnd.net/en-us/images/MH900027245.jpg" TargetMode="External"/><Relationship Id="rId5" Type="http://schemas.openxmlformats.org/officeDocument/2006/relationships/hyperlink" Target="http://officeimg.vo.msecnd.net/en-us/images/MH900441828.jpg" TargetMode="External"/><Relationship Id="rId4" Type="http://schemas.openxmlformats.org/officeDocument/2006/relationships/hyperlink" Target="http://officeimg.vo.msecnd.net/en-us/images/MH900399624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14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274638"/>
            <a:ext cx="8218488" cy="2146300"/>
          </a:xfrm>
        </p:spPr>
        <p:txBody>
          <a:bodyPr/>
          <a:lstStyle/>
          <a:p>
            <a:r>
              <a:rPr lang="cs-CZ" sz="6000" b="1" dirty="0" smtClean="0">
                <a:solidFill>
                  <a:srgbClr val="FFCC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Matematika</a:t>
            </a:r>
            <a:br>
              <a:rPr lang="cs-CZ" sz="6000" b="1" dirty="0" smtClean="0">
                <a:solidFill>
                  <a:srgbClr val="FFCC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</a:br>
            <a:r>
              <a:rPr lang="cs-CZ" sz="6000" b="1" dirty="0" smtClean="0">
                <a:solidFill>
                  <a:srgbClr val="FFCC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II. STUPEŇ</a:t>
            </a:r>
            <a:endParaRPr lang="cs-CZ" b="1" dirty="0">
              <a:solidFill>
                <a:srgbClr val="9999FF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8195" name="Picture 3"/>
          <p:cNvPicPr>
            <a:picLocks noGrp="1" noChangeAspect="1" noChangeArrowheads="1"/>
          </p:cNvPicPr>
          <p:nvPr>
            <p:ph type="body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476375" y="3213100"/>
            <a:ext cx="6408738" cy="936625"/>
          </a:xfrm>
        </p:spPr>
      </p:pic>
      <p:sp>
        <p:nvSpPr>
          <p:cNvPr id="8196" name="Rectangle 4"/>
          <p:cNvSpPr>
            <a:spLocks noChangeArrowheads="1"/>
          </p:cNvSpPr>
          <p:nvPr/>
        </p:nvSpPr>
        <p:spPr bwMode="auto">
          <a:xfrm>
            <a:off x="2313943" y="5002142"/>
            <a:ext cx="4686797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algn="ctr"/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VY_32_INOVACE_07_09_slovní úloha</a:t>
            </a:r>
            <a:endParaRPr lang="cs-CZ" dirty="0" smtClean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3740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61483" t="11024" r="-61483" b="9045"/>
          <a:stretch/>
        </p:blipFill>
        <p:spPr bwMode="auto">
          <a:xfrm>
            <a:off x="-900608" y="1916832"/>
            <a:ext cx="5328592" cy="13716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3273021"/>
            <a:ext cx="7772400" cy="3108960"/>
          </a:xfrm>
        </p:spPr>
        <p:txBody>
          <a:bodyPr/>
          <a:lstStyle/>
          <a:p>
            <a:pPr algn="l"/>
            <a:r>
              <a:rPr lang="cs-CZ" sz="32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Pondělí ……………………… 764</a:t>
            </a:r>
            <a:br>
              <a:rPr lang="cs-CZ" sz="32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Úterý ………………………… 526</a:t>
            </a:r>
            <a:br>
              <a:rPr lang="cs-CZ" sz="32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Středa </a:t>
            </a:r>
            <a:r>
              <a:rPr lang="cs-CZ" sz="32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……………………….. </a:t>
            </a:r>
            <a:r>
              <a:rPr lang="cs-CZ" sz="32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656</a:t>
            </a:r>
            <a:br>
              <a:rPr lang="cs-CZ" sz="32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Čtvrtek </a:t>
            </a:r>
            <a:r>
              <a:rPr lang="cs-CZ" sz="32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………………………. </a:t>
            </a:r>
            <a:r>
              <a:rPr lang="cs-CZ" sz="32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721</a:t>
            </a:r>
            <a:br>
              <a:rPr lang="cs-CZ" sz="32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Pátek ………………………… 574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332656"/>
            <a:ext cx="7772400" cy="1508760"/>
          </a:xfrm>
        </p:spPr>
        <p:txBody>
          <a:bodyPr>
            <a:normAutofit/>
          </a:bodyPr>
          <a:lstStyle/>
          <a:p>
            <a:r>
              <a:rPr lang="cs-CZ" sz="4000" b="1" dirty="0">
                <a:solidFill>
                  <a:srgbClr val="92D050"/>
                </a:solidFill>
              </a:rPr>
              <a:t>Chlapci sázeli v lese stromky:</a:t>
            </a: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61483" t="11024" r="-61483" b="9045"/>
          <a:stretch/>
        </p:blipFill>
        <p:spPr bwMode="auto">
          <a:xfrm flipH="1">
            <a:off x="1442833" y="1916831"/>
            <a:ext cx="5328592" cy="13716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916274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Kolik stromků vysázeli celkem?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82880" indent="0">
              <a:buNone/>
            </a:pPr>
            <a:r>
              <a:rPr lang="cs-CZ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Pondělí ……………………… 764</a:t>
            </a:r>
            <a:br>
              <a:rPr lang="cs-CZ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</a:br>
            <a:r>
              <a:rPr lang="cs-CZ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Úterý ………………………… 526</a:t>
            </a:r>
            <a:br>
              <a:rPr lang="cs-CZ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</a:br>
            <a:r>
              <a:rPr lang="cs-CZ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Středa ……………………….. 656</a:t>
            </a:r>
            <a:br>
              <a:rPr lang="cs-CZ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</a:br>
            <a:r>
              <a:rPr lang="cs-CZ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Čtvrtek ………………………. 721</a:t>
            </a:r>
            <a:br>
              <a:rPr lang="cs-CZ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</a:br>
            <a:r>
              <a:rPr lang="cs-CZ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Pátek </a:t>
            </a:r>
            <a:r>
              <a:rPr lang="cs-CZ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………………………… 574</a:t>
            </a:r>
          </a:p>
          <a:p>
            <a:endParaRPr lang="cs-CZ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pPr marL="182880" indent="0">
              <a:buNone/>
            </a:pPr>
            <a:r>
              <a:rPr lang="cs-CZ" b="1" dirty="0">
                <a:solidFill>
                  <a:srgbClr val="00B0F0"/>
                </a:solidFill>
              </a:rPr>
              <a:t>Celkem </a:t>
            </a:r>
            <a:r>
              <a:rPr lang="cs-CZ" b="1" dirty="0" smtClean="0">
                <a:solidFill>
                  <a:srgbClr val="00B0F0"/>
                </a:solidFill>
              </a:rPr>
              <a:t>vysázeli         stromků</a:t>
            </a:r>
            <a:r>
              <a:rPr lang="cs-CZ" dirty="0" smtClean="0"/>
              <a:t>.</a:t>
            </a:r>
            <a:endParaRPr lang="cs-CZ" dirty="0"/>
          </a:p>
          <a:p>
            <a:pPr marL="182880"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562367" y="1543725"/>
            <a:ext cx="2026187" cy="584775"/>
          </a:xfrm>
          <a:prstGeom prst="rect">
            <a:avLst/>
          </a:prstGeom>
          <a:noFill/>
          <a:ln w="28575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4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  764</a:t>
            </a:r>
          </a:p>
        </p:txBody>
      </p:sp>
      <p:sp>
        <p:nvSpPr>
          <p:cNvPr id="5" name="Obdélník 4"/>
          <p:cNvSpPr/>
          <p:nvPr/>
        </p:nvSpPr>
        <p:spPr>
          <a:xfrm>
            <a:off x="6497571" y="2128500"/>
            <a:ext cx="1846165" cy="584775"/>
          </a:xfrm>
          <a:prstGeom prst="rect">
            <a:avLst/>
          </a:prstGeom>
          <a:noFill/>
          <a:ln w="28575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3200" b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   526</a:t>
            </a:r>
          </a:p>
        </p:txBody>
      </p:sp>
      <p:sp>
        <p:nvSpPr>
          <p:cNvPr id="6" name="Obdélník 5"/>
          <p:cNvSpPr/>
          <p:nvPr/>
        </p:nvSpPr>
        <p:spPr>
          <a:xfrm>
            <a:off x="6706383" y="2767861"/>
            <a:ext cx="1728192" cy="584775"/>
          </a:xfrm>
          <a:prstGeom prst="rect">
            <a:avLst/>
          </a:prstGeom>
          <a:noFill/>
          <a:ln w="28575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00B05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  656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6798419" y="4603024"/>
            <a:ext cx="1693943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bdélník 7"/>
          <p:cNvSpPr/>
          <p:nvPr/>
        </p:nvSpPr>
        <p:spPr>
          <a:xfrm>
            <a:off x="6458874" y="4936812"/>
            <a:ext cx="524171" cy="584775"/>
          </a:xfrm>
          <a:prstGeom prst="rect">
            <a:avLst/>
          </a:prstGeom>
          <a:solidFill>
            <a:srgbClr val="009900"/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endParaRPr lang="cs-CZ" sz="3200" b="1" dirty="0">
              <a:solidFill>
                <a:schemeClr val="bg2">
                  <a:lumMod val="20000"/>
                  <a:lumOff val="80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994415" y="4936812"/>
            <a:ext cx="505811" cy="584775"/>
          </a:xfrm>
          <a:prstGeom prst="rect">
            <a:avLst/>
          </a:prstGeom>
          <a:solidFill>
            <a:srgbClr val="009900"/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endParaRPr lang="cs-CZ" sz="3200" b="1" dirty="0" smtClean="0">
              <a:solidFill>
                <a:schemeClr val="bg2">
                  <a:lumMod val="20000"/>
                  <a:lumOff val="80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7922569" y="4936812"/>
            <a:ext cx="524171" cy="584775"/>
          </a:xfrm>
          <a:prstGeom prst="rect">
            <a:avLst/>
          </a:prstGeom>
          <a:solidFill>
            <a:srgbClr val="009900"/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endParaRPr lang="cs-CZ" sz="3200" b="1" dirty="0" smtClean="0">
              <a:solidFill>
                <a:schemeClr val="bg2">
                  <a:lumMod val="20000"/>
                  <a:lumOff val="80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295621" y="3343925"/>
            <a:ext cx="2250064" cy="584775"/>
          </a:xfrm>
          <a:prstGeom prst="rect">
            <a:avLst/>
          </a:prstGeom>
          <a:noFill/>
          <a:ln w="28575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C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     </a:t>
            </a:r>
            <a:r>
              <a:rPr lang="cs-CZ" sz="3200" b="1" dirty="0" smtClean="0">
                <a:solidFill>
                  <a:srgbClr val="00B0F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721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6542861" y="3928700"/>
            <a:ext cx="2045693" cy="584775"/>
          </a:xfrm>
          <a:prstGeom prst="rect">
            <a:avLst/>
          </a:prstGeom>
          <a:noFill/>
          <a:ln w="28575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C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   574</a:t>
            </a:r>
            <a:r>
              <a:rPr lang="cs-CZ" sz="3200" b="1" dirty="0" smtClean="0">
                <a:solidFill>
                  <a:srgbClr val="00B0F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7456182" y="4936811"/>
            <a:ext cx="524171" cy="584775"/>
          </a:xfrm>
          <a:prstGeom prst="rect">
            <a:avLst/>
          </a:prstGeom>
          <a:solidFill>
            <a:srgbClr val="009900"/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endParaRPr lang="cs-CZ" sz="3200" b="1" dirty="0" smtClean="0">
              <a:solidFill>
                <a:schemeClr val="bg2">
                  <a:lumMod val="20000"/>
                  <a:lumOff val="80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989350"/>
            <a:ext cx="1115764" cy="11157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1244" y="5035432"/>
            <a:ext cx="1115764" cy="11157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930342"/>
            <a:ext cx="1115764" cy="11157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37960" y="4936811"/>
            <a:ext cx="1115764" cy="11157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7008" y="4963705"/>
            <a:ext cx="1115764" cy="11157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6090132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8" grpId="0" animBg="1"/>
      <p:bldP spid="9" grpId="0" animBg="1"/>
      <p:bldP spid="10" grpId="0" animBg="1"/>
      <p:bldP spid="11" grpId="0"/>
      <p:bldP spid="12" grpId="0"/>
      <p:bldP spid="1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Kolik stromků vysázeli celkem?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/>
          <a:lstStyle/>
          <a:p>
            <a:r>
              <a:rPr lang="cs-CZ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Pondělí ……………………… 764</a:t>
            </a:r>
            <a:br>
              <a:rPr lang="cs-CZ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</a:br>
            <a:r>
              <a:rPr lang="cs-CZ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Úterý ………………………… 526</a:t>
            </a:r>
            <a:br>
              <a:rPr lang="cs-CZ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</a:br>
            <a:r>
              <a:rPr lang="cs-CZ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Středa ……………………….. 656</a:t>
            </a:r>
            <a:br>
              <a:rPr lang="cs-CZ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</a:br>
            <a:r>
              <a:rPr lang="cs-CZ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Čtvrtek ………………………. 721</a:t>
            </a:r>
            <a:br>
              <a:rPr lang="cs-CZ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</a:br>
            <a:r>
              <a:rPr lang="cs-CZ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Pátek </a:t>
            </a:r>
            <a:r>
              <a:rPr lang="cs-CZ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………………………… 574</a:t>
            </a:r>
          </a:p>
          <a:p>
            <a:endParaRPr lang="cs-CZ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pPr marL="182880" indent="0">
              <a:buNone/>
            </a:pPr>
            <a:r>
              <a:rPr lang="cs-CZ" b="1" dirty="0">
                <a:solidFill>
                  <a:srgbClr val="00B0F0"/>
                </a:solidFill>
              </a:rPr>
              <a:t>Celkem </a:t>
            </a:r>
            <a:r>
              <a:rPr lang="cs-CZ" b="1" dirty="0" smtClean="0">
                <a:solidFill>
                  <a:srgbClr val="00B0F0"/>
                </a:solidFill>
              </a:rPr>
              <a:t>vysázeli 3 241 stromků</a:t>
            </a:r>
            <a:r>
              <a:rPr lang="cs-CZ" dirty="0" smtClean="0"/>
              <a:t>.</a:t>
            </a:r>
            <a:endParaRPr lang="cs-CZ" dirty="0"/>
          </a:p>
          <a:p>
            <a:pPr marL="182880"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562367" y="1543725"/>
            <a:ext cx="2026187" cy="584775"/>
          </a:xfrm>
          <a:prstGeom prst="rect">
            <a:avLst/>
          </a:prstGeom>
          <a:noFill/>
          <a:ln w="28575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4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  764</a:t>
            </a:r>
          </a:p>
        </p:txBody>
      </p:sp>
      <p:sp>
        <p:nvSpPr>
          <p:cNvPr id="5" name="Obdélník 4"/>
          <p:cNvSpPr/>
          <p:nvPr/>
        </p:nvSpPr>
        <p:spPr>
          <a:xfrm>
            <a:off x="6497571" y="2128500"/>
            <a:ext cx="1846165" cy="584775"/>
          </a:xfrm>
          <a:prstGeom prst="rect">
            <a:avLst/>
          </a:prstGeom>
          <a:noFill/>
          <a:ln w="28575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3200" b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   526</a:t>
            </a:r>
          </a:p>
        </p:txBody>
      </p:sp>
      <p:sp>
        <p:nvSpPr>
          <p:cNvPr id="6" name="Obdélník 5"/>
          <p:cNvSpPr/>
          <p:nvPr/>
        </p:nvSpPr>
        <p:spPr>
          <a:xfrm>
            <a:off x="6706383" y="2767861"/>
            <a:ext cx="1728192" cy="584775"/>
          </a:xfrm>
          <a:prstGeom prst="rect">
            <a:avLst/>
          </a:prstGeom>
          <a:noFill/>
          <a:ln w="28575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00B05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  656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6798419" y="4603024"/>
            <a:ext cx="1693943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bdélník 7"/>
          <p:cNvSpPr/>
          <p:nvPr/>
        </p:nvSpPr>
        <p:spPr>
          <a:xfrm>
            <a:off x="6458874" y="5753718"/>
            <a:ext cx="524171" cy="584775"/>
          </a:xfrm>
          <a:prstGeom prst="rect">
            <a:avLst/>
          </a:prstGeom>
          <a:solidFill>
            <a:srgbClr val="009900"/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>
                <a:solidFill>
                  <a:schemeClr val="bg2">
                    <a:lumMod val="20000"/>
                    <a:lumOff val="8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3</a:t>
            </a:r>
          </a:p>
        </p:txBody>
      </p:sp>
      <p:sp>
        <p:nvSpPr>
          <p:cNvPr id="9" name="Obdélník 8"/>
          <p:cNvSpPr/>
          <p:nvPr/>
        </p:nvSpPr>
        <p:spPr>
          <a:xfrm>
            <a:off x="6994415" y="5753718"/>
            <a:ext cx="505811" cy="584775"/>
          </a:xfrm>
          <a:prstGeom prst="rect">
            <a:avLst/>
          </a:prstGeom>
          <a:solidFill>
            <a:srgbClr val="009900"/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>
                <a:solidFill>
                  <a:schemeClr val="bg2">
                    <a:lumMod val="20000"/>
                    <a:lumOff val="8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2</a:t>
            </a:r>
            <a:endParaRPr lang="cs-CZ" sz="3200" b="1" dirty="0" smtClean="0">
              <a:solidFill>
                <a:schemeClr val="bg2">
                  <a:lumMod val="20000"/>
                  <a:lumOff val="80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7922569" y="5753718"/>
            <a:ext cx="524171" cy="584775"/>
          </a:xfrm>
          <a:prstGeom prst="rect">
            <a:avLst/>
          </a:prstGeom>
          <a:solidFill>
            <a:srgbClr val="009900"/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2">
                    <a:lumMod val="20000"/>
                    <a:lumOff val="8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1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6295621" y="3343925"/>
            <a:ext cx="2250064" cy="584775"/>
          </a:xfrm>
          <a:prstGeom prst="rect">
            <a:avLst/>
          </a:prstGeom>
          <a:noFill/>
          <a:ln w="28575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C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     </a:t>
            </a:r>
            <a:r>
              <a:rPr lang="cs-CZ" sz="3200" b="1" dirty="0" smtClean="0">
                <a:solidFill>
                  <a:srgbClr val="00B0F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721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6542861" y="3928700"/>
            <a:ext cx="2045693" cy="584775"/>
          </a:xfrm>
          <a:prstGeom prst="rect">
            <a:avLst/>
          </a:prstGeom>
          <a:noFill/>
          <a:ln w="28575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C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   574</a:t>
            </a:r>
            <a:r>
              <a:rPr lang="cs-CZ" sz="3200" b="1" dirty="0" smtClean="0">
                <a:solidFill>
                  <a:srgbClr val="00B0F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7456182" y="5753717"/>
            <a:ext cx="524171" cy="584775"/>
          </a:xfrm>
          <a:prstGeom prst="rect">
            <a:avLst/>
          </a:prstGeom>
          <a:solidFill>
            <a:srgbClr val="009900"/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>
                <a:solidFill>
                  <a:schemeClr val="bg2">
                    <a:lumMod val="20000"/>
                    <a:lumOff val="8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4</a:t>
            </a:r>
            <a:endParaRPr lang="cs-CZ" sz="3200" b="1" dirty="0" smtClean="0">
              <a:solidFill>
                <a:schemeClr val="bg2">
                  <a:lumMod val="20000"/>
                  <a:lumOff val="80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989350"/>
            <a:ext cx="1115764" cy="11157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1244" y="5035432"/>
            <a:ext cx="1115764" cy="11157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930342"/>
            <a:ext cx="1115764" cy="11157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37960" y="4936811"/>
            <a:ext cx="1115764" cy="11157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7008" y="4963705"/>
            <a:ext cx="1115764" cy="11157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714814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400" dirty="0" smtClean="0">
                <a:solidFill>
                  <a:srgbClr val="00B050"/>
                </a:solidFill>
              </a:rPr>
              <a:t>Kolik stromků vysázeli </a:t>
            </a:r>
            <a:br>
              <a:rPr lang="cs-CZ" sz="4400" dirty="0" smtClean="0">
                <a:solidFill>
                  <a:srgbClr val="00B050"/>
                </a:solidFill>
              </a:rPr>
            </a:br>
            <a:r>
              <a:rPr lang="cs-CZ" sz="4400" dirty="0" smtClean="0">
                <a:solidFill>
                  <a:srgbClr val="00B050"/>
                </a:solidFill>
              </a:rPr>
              <a:t>v pondělí a v úterý?</a:t>
            </a:r>
            <a:endParaRPr lang="cs-CZ" sz="4400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Pondělí ……………………… 764</a:t>
            </a:r>
            <a:br>
              <a:rPr lang="cs-CZ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</a:br>
            <a:r>
              <a:rPr lang="cs-CZ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Úterý ………………………… 526</a:t>
            </a:r>
            <a:br>
              <a:rPr lang="cs-CZ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</a:b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631438" y="1886505"/>
            <a:ext cx="2026187" cy="584775"/>
          </a:xfrm>
          <a:prstGeom prst="rect">
            <a:avLst/>
          </a:prstGeom>
          <a:noFill/>
          <a:ln w="28575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4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764</a:t>
            </a:r>
          </a:p>
        </p:txBody>
      </p:sp>
      <p:sp>
        <p:nvSpPr>
          <p:cNvPr id="5" name="Obdélník 4"/>
          <p:cNvSpPr/>
          <p:nvPr/>
        </p:nvSpPr>
        <p:spPr>
          <a:xfrm>
            <a:off x="6566642" y="2471280"/>
            <a:ext cx="1846165" cy="584775"/>
          </a:xfrm>
          <a:prstGeom prst="rect">
            <a:avLst/>
          </a:prstGeom>
          <a:noFill/>
          <a:ln w="28575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3200" b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526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6720570" y="3066310"/>
            <a:ext cx="1693943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Obdélník 15"/>
          <p:cNvSpPr/>
          <p:nvPr/>
        </p:nvSpPr>
        <p:spPr>
          <a:xfrm>
            <a:off x="426847" y="4581128"/>
            <a:ext cx="7992888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82880" indent="0" algn="ctr">
              <a:buNone/>
            </a:pPr>
            <a:r>
              <a:rPr lang="cs-CZ" sz="4000" b="1" dirty="0" smtClean="0">
                <a:solidFill>
                  <a:srgbClr val="00B0F0"/>
                </a:solidFill>
              </a:rPr>
              <a:t>V pondělí a v úterý </a:t>
            </a:r>
          </a:p>
          <a:p>
            <a:pPr marL="182880" indent="0" algn="ctr">
              <a:buNone/>
            </a:pPr>
            <a:r>
              <a:rPr lang="cs-CZ" sz="4000" b="1" dirty="0" smtClean="0">
                <a:solidFill>
                  <a:srgbClr val="00B0F0"/>
                </a:solidFill>
              </a:rPr>
              <a:t>vysázeli         stromků</a:t>
            </a:r>
            <a:r>
              <a:rPr lang="cs-CZ" sz="4000" b="1" dirty="0">
                <a:solidFill>
                  <a:srgbClr val="00B0F0"/>
                </a:solidFill>
              </a:rPr>
              <a:t>.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508731"/>
            <a:ext cx="1696522" cy="16965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7" name="Obdélník 16"/>
          <p:cNvSpPr/>
          <p:nvPr/>
        </p:nvSpPr>
        <p:spPr>
          <a:xfrm>
            <a:off x="6180836" y="3356992"/>
            <a:ext cx="524171" cy="584775"/>
          </a:xfrm>
          <a:prstGeom prst="rect">
            <a:avLst/>
          </a:prstGeom>
          <a:solidFill>
            <a:srgbClr val="009900"/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endParaRPr lang="cs-CZ" sz="3200" b="1" dirty="0">
              <a:solidFill>
                <a:schemeClr val="bg2">
                  <a:lumMod val="20000"/>
                  <a:lumOff val="80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716377" y="3356992"/>
            <a:ext cx="505811" cy="584775"/>
          </a:xfrm>
          <a:prstGeom prst="rect">
            <a:avLst/>
          </a:prstGeom>
          <a:solidFill>
            <a:srgbClr val="009900"/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endParaRPr lang="cs-CZ" sz="3200" b="1" dirty="0" smtClean="0">
              <a:solidFill>
                <a:schemeClr val="bg2">
                  <a:lumMod val="20000"/>
                  <a:lumOff val="80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7644531" y="3356992"/>
            <a:ext cx="524171" cy="584775"/>
          </a:xfrm>
          <a:prstGeom prst="rect">
            <a:avLst/>
          </a:prstGeom>
          <a:solidFill>
            <a:srgbClr val="009900"/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endParaRPr lang="cs-CZ" sz="3200" b="1" dirty="0" smtClean="0">
              <a:solidFill>
                <a:schemeClr val="bg2">
                  <a:lumMod val="20000"/>
                  <a:lumOff val="80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7178144" y="3356991"/>
            <a:ext cx="524171" cy="584775"/>
          </a:xfrm>
          <a:prstGeom prst="rect">
            <a:avLst/>
          </a:prstGeom>
          <a:solidFill>
            <a:srgbClr val="009900"/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endParaRPr lang="cs-CZ" sz="3200" b="1" dirty="0" smtClean="0">
              <a:solidFill>
                <a:schemeClr val="bg2">
                  <a:lumMod val="20000"/>
                  <a:lumOff val="80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99356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4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0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3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2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3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17" grpId="0" animBg="1"/>
      <p:bldP spid="18" grpId="0" animBg="1"/>
      <p:bldP spid="19" grpId="0" animBg="1"/>
      <p:bldP spid="2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400" dirty="0" smtClean="0">
                <a:solidFill>
                  <a:srgbClr val="00B050"/>
                </a:solidFill>
              </a:rPr>
              <a:t>Kolik stromků vysázeli </a:t>
            </a:r>
            <a:br>
              <a:rPr lang="cs-CZ" sz="4400" dirty="0" smtClean="0">
                <a:solidFill>
                  <a:srgbClr val="00B050"/>
                </a:solidFill>
              </a:rPr>
            </a:br>
            <a:r>
              <a:rPr lang="cs-CZ" sz="4400" dirty="0" smtClean="0">
                <a:solidFill>
                  <a:srgbClr val="00B050"/>
                </a:solidFill>
              </a:rPr>
              <a:t>v pondělí a v úterý?</a:t>
            </a:r>
            <a:endParaRPr lang="cs-CZ" sz="4400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Pondělí ……………………… 764</a:t>
            </a:r>
            <a:br>
              <a:rPr lang="cs-CZ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</a:br>
            <a:r>
              <a:rPr lang="cs-CZ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Úterý ………………………… 526</a:t>
            </a:r>
            <a:br>
              <a:rPr lang="cs-CZ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</a:b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631438" y="1886505"/>
            <a:ext cx="2026187" cy="584775"/>
          </a:xfrm>
          <a:prstGeom prst="rect">
            <a:avLst/>
          </a:prstGeom>
          <a:noFill/>
          <a:ln w="28575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4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764</a:t>
            </a:r>
          </a:p>
        </p:txBody>
      </p:sp>
      <p:sp>
        <p:nvSpPr>
          <p:cNvPr id="5" name="Obdélník 4"/>
          <p:cNvSpPr/>
          <p:nvPr/>
        </p:nvSpPr>
        <p:spPr>
          <a:xfrm>
            <a:off x="6566642" y="2471280"/>
            <a:ext cx="1846165" cy="584775"/>
          </a:xfrm>
          <a:prstGeom prst="rect">
            <a:avLst/>
          </a:prstGeom>
          <a:noFill/>
          <a:ln w="28575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3200" b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526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6720570" y="3066310"/>
            <a:ext cx="1693943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Obdélník 15"/>
          <p:cNvSpPr/>
          <p:nvPr/>
        </p:nvSpPr>
        <p:spPr>
          <a:xfrm>
            <a:off x="426847" y="4581128"/>
            <a:ext cx="7992888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82880" indent="0" algn="ctr">
              <a:buNone/>
            </a:pPr>
            <a:r>
              <a:rPr lang="cs-CZ" sz="4000" b="1" dirty="0" smtClean="0">
                <a:solidFill>
                  <a:srgbClr val="00B0F0"/>
                </a:solidFill>
              </a:rPr>
              <a:t>V pondělí a v úterý </a:t>
            </a:r>
          </a:p>
          <a:p>
            <a:pPr marL="182880" indent="0" algn="ctr">
              <a:buNone/>
            </a:pPr>
            <a:r>
              <a:rPr lang="cs-CZ" sz="4000" b="1" dirty="0" smtClean="0">
                <a:solidFill>
                  <a:srgbClr val="00B0F0"/>
                </a:solidFill>
              </a:rPr>
              <a:t>vysázeli </a:t>
            </a:r>
            <a:r>
              <a:rPr lang="cs-CZ" sz="4000" b="1" dirty="0">
                <a:solidFill>
                  <a:srgbClr val="00B0F0"/>
                </a:solidFill>
              </a:rPr>
              <a:t>1 </a:t>
            </a:r>
            <a:r>
              <a:rPr lang="cs-CZ" sz="4000" b="1" dirty="0" smtClean="0">
                <a:solidFill>
                  <a:srgbClr val="00B0F0"/>
                </a:solidFill>
              </a:rPr>
              <a:t>290 stromků</a:t>
            </a:r>
            <a:r>
              <a:rPr lang="cs-CZ" sz="4000" b="1" dirty="0">
                <a:solidFill>
                  <a:srgbClr val="00B0F0"/>
                </a:solidFill>
              </a:rPr>
              <a:t>.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508731"/>
            <a:ext cx="1696522" cy="16965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7" name="Obdélník 16"/>
          <p:cNvSpPr/>
          <p:nvPr/>
        </p:nvSpPr>
        <p:spPr>
          <a:xfrm>
            <a:off x="6229792" y="3356992"/>
            <a:ext cx="524171" cy="584775"/>
          </a:xfrm>
          <a:prstGeom prst="rect">
            <a:avLst/>
          </a:prstGeom>
          <a:solidFill>
            <a:srgbClr val="009900"/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2">
                    <a:lumMod val="20000"/>
                    <a:lumOff val="8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1</a:t>
            </a:r>
            <a:endParaRPr lang="cs-CZ" sz="3200" b="1" dirty="0">
              <a:solidFill>
                <a:schemeClr val="bg2">
                  <a:lumMod val="20000"/>
                  <a:lumOff val="80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765333" y="3356992"/>
            <a:ext cx="505811" cy="584775"/>
          </a:xfrm>
          <a:prstGeom prst="rect">
            <a:avLst/>
          </a:prstGeom>
          <a:solidFill>
            <a:srgbClr val="009900"/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>
                <a:solidFill>
                  <a:schemeClr val="bg2">
                    <a:lumMod val="20000"/>
                    <a:lumOff val="8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2</a:t>
            </a:r>
            <a:endParaRPr lang="cs-CZ" sz="3200" b="1" dirty="0" smtClean="0">
              <a:solidFill>
                <a:schemeClr val="bg2">
                  <a:lumMod val="20000"/>
                  <a:lumOff val="80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7693487" y="3356992"/>
            <a:ext cx="524171" cy="584775"/>
          </a:xfrm>
          <a:prstGeom prst="rect">
            <a:avLst/>
          </a:prstGeom>
          <a:solidFill>
            <a:srgbClr val="009900"/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2">
                    <a:lumMod val="20000"/>
                    <a:lumOff val="8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0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7227100" y="3356991"/>
            <a:ext cx="524171" cy="584775"/>
          </a:xfrm>
          <a:prstGeom prst="rect">
            <a:avLst/>
          </a:prstGeom>
          <a:solidFill>
            <a:srgbClr val="009900"/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2">
                    <a:lumMod val="20000"/>
                    <a:lumOff val="8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9</a:t>
            </a:r>
          </a:p>
        </p:txBody>
      </p:sp>
    </p:spTree>
    <p:extLst>
      <p:ext uri="{BB962C8B-B14F-4D97-AF65-F5344CB8AC3E}">
        <p14:creationId xmlns:p14="http://schemas.microsoft.com/office/powerpoint/2010/main" val="2585767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129" r="26228"/>
          <a:stretch/>
        </p:blipFill>
        <p:spPr bwMode="auto">
          <a:xfrm>
            <a:off x="611560" y="2548969"/>
            <a:ext cx="1474839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400" dirty="0" smtClean="0">
                <a:solidFill>
                  <a:srgbClr val="00B050"/>
                </a:solidFill>
              </a:rPr>
              <a:t>Kolik stromků vysázeli </a:t>
            </a:r>
            <a:br>
              <a:rPr lang="cs-CZ" sz="4400" dirty="0" smtClean="0">
                <a:solidFill>
                  <a:srgbClr val="00B050"/>
                </a:solidFill>
              </a:rPr>
            </a:br>
            <a:r>
              <a:rPr lang="cs-CZ" sz="4400" dirty="0" smtClean="0">
                <a:solidFill>
                  <a:srgbClr val="00B050"/>
                </a:solidFill>
              </a:rPr>
              <a:t>ve středu a ve čtvrtek?</a:t>
            </a:r>
            <a:endParaRPr lang="cs-CZ" sz="4400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Středa </a:t>
            </a:r>
            <a:r>
              <a:rPr lang="cs-CZ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……………………….. 656</a:t>
            </a:r>
            <a:br>
              <a:rPr lang="cs-CZ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</a:br>
            <a:r>
              <a:rPr lang="cs-CZ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Čtvrtek ………………………. 721</a:t>
            </a:r>
            <a:br>
              <a:rPr lang="cs-CZ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</a:b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6631438" y="1886505"/>
            <a:ext cx="2026187" cy="584775"/>
          </a:xfrm>
          <a:prstGeom prst="rect">
            <a:avLst/>
          </a:prstGeom>
          <a:noFill/>
          <a:ln w="28575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4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656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6566642" y="2471280"/>
            <a:ext cx="1846165" cy="584775"/>
          </a:xfrm>
          <a:prstGeom prst="rect">
            <a:avLst/>
          </a:prstGeom>
          <a:noFill/>
          <a:ln w="28575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3200" b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721</a:t>
            </a:r>
          </a:p>
        </p:txBody>
      </p:sp>
      <p:cxnSp>
        <p:nvCxnSpPr>
          <p:cNvPr id="14" name="Přímá spojnice 13"/>
          <p:cNvCxnSpPr/>
          <p:nvPr/>
        </p:nvCxnSpPr>
        <p:spPr>
          <a:xfrm>
            <a:off x="6720570" y="3066310"/>
            <a:ext cx="1693943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bdélník 14"/>
          <p:cNvSpPr/>
          <p:nvPr/>
        </p:nvSpPr>
        <p:spPr>
          <a:xfrm>
            <a:off x="6229792" y="3195163"/>
            <a:ext cx="524171" cy="584775"/>
          </a:xfrm>
          <a:prstGeom prst="rect">
            <a:avLst/>
          </a:prstGeom>
          <a:solidFill>
            <a:srgbClr val="009900"/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endParaRPr lang="cs-CZ" sz="3200" b="1" dirty="0">
              <a:solidFill>
                <a:schemeClr val="bg2">
                  <a:lumMod val="20000"/>
                  <a:lumOff val="80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765333" y="3195163"/>
            <a:ext cx="505811" cy="584775"/>
          </a:xfrm>
          <a:prstGeom prst="rect">
            <a:avLst/>
          </a:prstGeom>
          <a:solidFill>
            <a:srgbClr val="009900"/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endParaRPr lang="cs-CZ" sz="3200" b="1" dirty="0" smtClean="0">
              <a:solidFill>
                <a:schemeClr val="bg2">
                  <a:lumMod val="20000"/>
                  <a:lumOff val="80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7693487" y="3195163"/>
            <a:ext cx="524171" cy="584775"/>
          </a:xfrm>
          <a:prstGeom prst="rect">
            <a:avLst/>
          </a:prstGeom>
          <a:solidFill>
            <a:srgbClr val="009900"/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endParaRPr lang="cs-CZ" sz="3200" b="1" dirty="0" smtClean="0">
              <a:solidFill>
                <a:schemeClr val="bg2">
                  <a:lumMod val="20000"/>
                  <a:lumOff val="80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7227100" y="3195162"/>
            <a:ext cx="524171" cy="584775"/>
          </a:xfrm>
          <a:prstGeom prst="rect">
            <a:avLst/>
          </a:prstGeom>
          <a:solidFill>
            <a:srgbClr val="009900"/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endParaRPr lang="cs-CZ" sz="3200" b="1" dirty="0" smtClean="0">
              <a:solidFill>
                <a:schemeClr val="bg2">
                  <a:lumMod val="20000"/>
                  <a:lumOff val="80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899592" y="4077072"/>
            <a:ext cx="4572000" cy="2554545"/>
          </a:xfrm>
          <a:prstGeom prst="rect">
            <a:avLst/>
          </a:prstGeom>
        </p:spPr>
        <p:txBody>
          <a:bodyPr>
            <a:spAutoFit/>
          </a:bodyPr>
          <a:lstStyle/>
          <a:p>
            <a:pPr marL="182880" indent="0" algn="ctr">
              <a:buNone/>
            </a:pPr>
            <a:endParaRPr lang="cs-CZ" sz="4000" b="1" dirty="0">
              <a:solidFill>
                <a:srgbClr val="00B0F0"/>
              </a:solidFill>
            </a:endParaRPr>
          </a:p>
          <a:p>
            <a:pPr marL="182880" indent="0" algn="ctr">
              <a:buNone/>
            </a:pPr>
            <a:endParaRPr lang="cs-CZ" sz="4000" b="1" dirty="0" smtClean="0">
              <a:solidFill>
                <a:srgbClr val="00B0F0"/>
              </a:solidFill>
            </a:endParaRPr>
          </a:p>
          <a:p>
            <a:pPr marL="182880" indent="0" algn="ctr">
              <a:buNone/>
            </a:pPr>
            <a:endParaRPr lang="cs-CZ" sz="4000" b="1" dirty="0">
              <a:solidFill>
                <a:srgbClr val="00B0F0"/>
              </a:solidFill>
            </a:endParaRPr>
          </a:p>
          <a:p>
            <a:pPr marL="182880" indent="0" algn="ctr">
              <a:buNone/>
            </a:pPr>
            <a:endParaRPr lang="cs-CZ" sz="4000" b="1" dirty="0" smtClean="0">
              <a:solidFill>
                <a:srgbClr val="00B0F0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1144410" y="4982874"/>
            <a:ext cx="7513215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82880" indent="0" algn="ctr">
              <a:buNone/>
            </a:pPr>
            <a:r>
              <a:rPr lang="cs-CZ" sz="4000" b="1" dirty="0" smtClean="0">
                <a:solidFill>
                  <a:srgbClr val="00B0F0"/>
                </a:solidFill>
              </a:rPr>
              <a:t>Ve středu </a:t>
            </a:r>
            <a:r>
              <a:rPr lang="cs-CZ" sz="4000" b="1" dirty="0">
                <a:solidFill>
                  <a:srgbClr val="00B0F0"/>
                </a:solidFill>
              </a:rPr>
              <a:t>a </a:t>
            </a:r>
            <a:r>
              <a:rPr lang="cs-CZ" sz="4000" b="1" dirty="0" smtClean="0">
                <a:solidFill>
                  <a:srgbClr val="00B0F0"/>
                </a:solidFill>
              </a:rPr>
              <a:t>ve čtvrtek </a:t>
            </a:r>
            <a:endParaRPr lang="cs-CZ" sz="4000" b="1" dirty="0">
              <a:solidFill>
                <a:srgbClr val="00B0F0"/>
              </a:solidFill>
            </a:endParaRPr>
          </a:p>
          <a:p>
            <a:pPr marL="182880" indent="0" algn="ctr">
              <a:buNone/>
            </a:pPr>
            <a:r>
              <a:rPr lang="cs-CZ" sz="4000" b="1" dirty="0">
                <a:solidFill>
                  <a:srgbClr val="00B0F0"/>
                </a:solidFill>
              </a:rPr>
              <a:t>vysázeli </a:t>
            </a:r>
            <a:r>
              <a:rPr lang="cs-CZ" sz="4000" b="1" dirty="0" smtClean="0">
                <a:solidFill>
                  <a:srgbClr val="00B0F0"/>
                </a:solidFill>
              </a:rPr>
              <a:t>       stromků</a:t>
            </a:r>
            <a:r>
              <a:rPr lang="cs-CZ" sz="4000" b="1" dirty="0">
                <a:solidFill>
                  <a:srgbClr val="00B0F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5987815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4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9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4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12" grpId="0"/>
      <p:bldP spid="13" grpId="0"/>
      <p:bldP spid="15" grpId="0" animBg="1"/>
      <p:bldP spid="16" grpId="0" animBg="1"/>
      <p:bldP spid="17" grpId="0" animBg="1"/>
      <p:bldP spid="1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129" r="26228"/>
          <a:stretch/>
        </p:blipFill>
        <p:spPr bwMode="auto">
          <a:xfrm>
            <a:off x="611560" y="2548969"/>
            <a:ext cx="1474839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400" dirty="0" smtClean="0">
                <a:solidFill>
                  <a:srgbClr val="00B050"/>
                </a:solidFill>
              </a:rPr>
              <a:t>Kolik stromků vysázeli </a:t>
            </a:r>
            <a:br>
              <a:rPr lang="cs-CZ" sz="4400" dirty="0" smtClean="0">
                <a:solidFill>
                  <a:srgbClr val="00B050"/>
                </a:solidFill>
              </a:rPr>
            </a:br>
            <a:r>
              <a:rPr lang="cs-CZ" sz="4400" dirty="0" smtClean="0">
                <a:solidFill>
                  <a:srgbClr val="00B050"/>
                </a:solidFill>
              </a:rPr>
              <a:t>ve středu a ve čtvrtek?</a:t>
            </a:r>
            <a:endParaRPr lang="cs-CZ" sz="4400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Středa </a:t>
            </a:r>
            <a:r>
              <a:rPr lang="cs-CZ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……………………….. 656</a:t>
            </a:r>
            <a:br>
              <a:rPr lang="cs-CZ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</a:br>
            <a:r>
              <a:rPr lang="cs-CZ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Čtvrtek ………………………. 721</a:t>
            </a:r>
            <a:br>
              <a:rPr lang="cs-CZ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</a:b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6631438" y="1886505"/>
            <a:ext cx="2026187" cy="584775"/>
          </a:xfrm>
          <a:prstGeom prst="rect">
            <a:avLst/>
          </a:prstGeom>
          <a:noFill/>
          <a:ln w="28575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4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656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6566642" y="2471280"/>
            <a:ext cx="1846165" cy="584775"/>
          </a:xfrm>
          <a:prstGeom prst="rect">
            <a:avLst/>
          </a:prstGeom>
          <a:noFill/>
          <a:ln w="28575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3200" b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721</a:t>
            </a:r>
          </a:p>
        </p:txBody>
      </p:sp>
      <p:cxnSp>
        <p:nvCxnSpPr>
          <p:cNvPr id="14" name="Přímá spojnice 13"/>
          <p:cNvCxnSpPr/>
          <p:nvPr/>
        </p:nvCxnSpPr>
        <p:spPr>
          <a:xfrm>
            <a:off x="6720570" y="3066310"/>
            <a:ext cx="1693943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bdélník 14"/>
          <p:cNvSpPr/>
          <p:nvPr/>
        </p:nvSpPr>
        <p:spPr>
          <a:xfrm>
            <a:off x="6229792" y="4096781"/>
            <a:ext cx="524171" cy="584775"/>
          </a:xfrm>
          <a:prstGeom prst="rect">
            <a:avLst/>
          </a:prstGeom>
          <a:solidFill>
            <a:srgbClr val="009900"/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2">
                    <a:lumMod val="20000"/>
                    <a:lumOff val="8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1</a:t>
            </a:r>
            <a:endParaRPr lang="cs-CZ" sz="3200" b="1" dirty="0">
              <a:solidFill>
                <a:schemeClr val="bg2">
                  <a:lumMod val="20000"/>
                  <a:lumOff val="80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765333" y="4096781"/>
            <a:ext cx="505811" cy="584775"/>
          </a:xfrm>
          <a:prstGeom prst="rect">
            <a:avLst/>
          </a:prstGeom>
          <a:solidFill>
            <a:srgbClr val="009900"/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2">
                    <a:lumMod val="20000"/>
                    <a:lumOff val="8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3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7693487" y="4096781"/>
            <a:ext cx="524171" cy="584775"/>
          </a:xfrm>
          <a:prstGeom prst="rect">
            <a:avLst/>
          </a:prstGeom>
          <a:solidFill>
            <a:srgbClr val="009900"/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2">
                    <a:lumMod val="20000"/>
                    <a:lumOff val="8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7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7227100" y="4096780"/>
            <a:ext cx="524171" cy="584775"/>
          </a:xfrm>
          <a:prstGeom prst="rect">
            <a:avLst/>
          </a:prstGeom>
          <a:solidFill>
            <a:srgbClr val="009900"/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2">
                    <a:lumMod val="20000"/>
                    <a:lumOff val="8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7</a:t>
            </a:r>
          </a:p>
        </p:txBody>
      </p:sp>
      <p:sp>
        <p:nvSpPr>
          <p:cNvPr id="26" name="Obdélník 25"/>
          <p:cNvSpPr/>
          <p:nvPr/>
        </p:nvSpPr>
        <p:spPr>
          <a:xfrm>
            <a:off x="899592" y="4077072"/>
            <a:ext cx="4572000" cy="2554545"/>
          </a:xfrm>
          <a:prstGeom prst="rect">
            <a:avLst/>
          </a:prstGeom>
        </p:spPr>
        <p:txBody>
          <a:bodyPr>
            <a:spAutoFit/>
          </a:bodyPr>
          <a:lstStyle/>
          <a:p>
            <a:pPr marL="182880" indent="0" algn="ctr">
              <a:buNone/>
            </a:pPr>
            <a:endParaRPr lang="cs-CZ" sz="4000" b="1" dirty="0">
              <a:solidFill>
                <a:srgbClr val="00B0F0"/>
              </a:solidFill>
            </a:endParaRPr>
          </a:p>
          <a:p>
            <a:pPr marL="182880" indent="0" algn="ctr">
              <a:buNone/>
            </a:pPr>
            <a:endParaRPr lang="cs-CZ" sz="4000" b="1" dirty="0" smtClean="0">
              <a:solidFill>
                <a:srgbClr val="00B0F0"/>
              </a:solidFill>
            </a:endParaRPr>
          </a:p>
          <a:p>
            <a:pPr marL="182880" indent="0" algn="ctr">
              <a:buNone/>
            </a:pPr>
            <a:endParaRPr lang="cs-CZ" sz="4000" b="1" dirty="0">
              <a:solidFill>
                <a:srgbClr val="00B0F0"/>
              </a:solidFill>
            </a:endParaRPr>
          </a:p>
          <a:p>
            <a:pPr marL="182880" indent="0" algn="ctr">
              <a:buNone/>
            </a:pPr>
            <a:endParaRPr lang="cs-CZ" sz="4000" b="1" dirty="0" smtClean="0">
              <a:solidFill>
                <a:srgbClr val="00B0F0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1144410" y="4982874"/>
            <a:ext cx="7513215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82880" indent="0" algn="ctr">
              <a:buNone/>
            </a:pPr>
            <a:r>
              <a:rPr lang="cs-CZ" sz="4000" b="1" dirty="0" smtClean="0">
                <a:solidFill>
                  <a:srgbClr val="00B0F0"/>
                </a:solidFill>
              </a:rPr>
              <a:t>Ve středu </a:t>
            </a:r>
            <a:r>
              <a:rPr lang="cs-CZ" sz="4000" b="1" dirty="0">
                <a:solidFill>
                  <a:srgbClr val="00B0F0"/>
                </a:solidFill>
              </a:rPr>
              <a:t>a </a:t>
            </a:r>
            <a:r>
              <a:rPr lang="cs-CZ" sz="4000" b="1" dirty="0" smtClean="0">
                <a:solidFill>
                  <a:srgbClr val="00B0F0"/>
                </a:solidFill>
              </a:rPr>
              <a:t>ve čtvrtek </a:t>
            </a:r>
            <a:endParaRPr lang="cs-CZ" sz="4000" b="1" dirty="0">
              <a:solidFill>
                <a:srgbClr val="00B0F0"/>
              </a:solidFill>
            </a:endParaRPr>
          </a:p>
          <a:p>
            <a:pPr marL="182880" indent="0" algn="ctr">
              <a:buNone/>
            </a:pPr>
            <a:r>
              <a:rPr lang="cs-CZ" sz="4000" b="1" dirty="0">
                <a:solidFill>
                  <a:srgbClr val="00B0F0"/>
                </a:solidFill>
              </a:rPr>
              <a:t>vysázeli 1 </a:t>
            </a:r>
            <a:r>
              <a:rPr lang="cs-CZ" sz="4000" b="1" dirty="0" smtClean="0">
                <a:solidFill>
                  <a:srgbClr val="00B0F0"/>
                </a:solidFill>
              </a:rPr>
              <a:t>377 </a:t>
            </a:r>
            <a:r>
              <a:rPr lang="cs-CZ" sz="4000" b="1" dirty="0">
                <a:solidFill>
                  <a:srgbClr val="00B0F0"/>
                </a:solidFill>
              </a:rPr>
              <a:t>stromků.</a:t>
            </a:r>
          </a:p>
        </p:txBody>
      </p:sp>
    </p:spTree>
    <p:extLst>
      <p:ext uri="{BB962C8B-B14F-4D97-AF65-F5344CB8AC3E}">
        <p14:creationId xmlns:p14="http://schemas.microsoft.com/office/powerpoint/2010/main" val="22686299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400" dirty="0" smtClean="0">
                <a:solidFill>
                  <a:srgbClr val="00B050"/>
                </a:solidFill>
              </a:rPr>
              <a:t>Kolik</a:t>
            </a:r>
            <a:r>
              <a:rPr lang="cs-CZ" sz="4400" dirty="0" smtClean="0"/>
              <a:t> </a:t>
            </a:r>
            <a:r>
              <a:rPr lang="cs-CZ" sz="4400" dirty="0" smtClean="0">
                <a:solidFill>
                  <a:srgbClr val="00B050"/>
                </a:solidFill>
              </a:rPr>
              <a:t>stromků vysázeli </a:t>
            </a:r>
            <a:br>
              <a:rPr lang="cs-CZ" sz="4400" dirty="0" smtClean="0">
                <a:solidFill>
                  <a:srgbClr val="00B050"/>
                </a:solidFill>
              </a:rPr>
            </a:br>
            <a:r>
              <a:rPr lang="cs-CZ" sz="4400" dirty="0" smtClean="0">
                <a:solidFill>
                  <a:srgbClr val="00B050"/>
                </a:solidFill>
              </a:rPr>
              <a:t>v pondělí a v pátek?</a:t>
            </a:r>
            <a:endParaRPr lang="cs-CZ" sz="4400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82880" indent="0">
              <a:buNone/>
            </a:pPr>
            <a:r>
              <a:rPr lang="cs-CZ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Pondělí ……………………… 764</a:t>
            </a:r>
            <a:br>
              <a:rPr lang="cs-CZ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Pátek </a:t>
            </a:r>
            <a:r>
              <a:rPr lang="cs-CZ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………………………… 574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6631438" y="1886505"/>
            <a:ext cx="2026187" cy="584775"/>
          </a:xfrm>
          <a:prstGeom prst="rect">
            <a:avLst/>
          </a:prstGeom>
          <a:noFill/>
          <a:ln w="28575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4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764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6566642" y="2471280"/>
            <a:ext cx="1846165" cy="584775"/>
          </a:xfrm>
          <a:prstGeom prst="rect">
            <a:avLst/>
          </a:prstGeom>
          <a:noFill/>
          <a:ln w="28575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3200" b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574</a:t>
            </a:r>
          </a:p>
        </p:txBody>
      </p:sp>
      <p:cxnSp>
        <p:nvCxnSpPr>
          <p:cNvPr id="14" name="Přímá spojnice 13"/>
          <p:cNvCxnSpPr/>
          <p:nvPr/>
        </p:nvCxnSpPr>
        <p:spPr>
          <a:xfrm>
            <a:off x="6720570" y="3066310"/>
            <a:ext cx="1693943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bdélník 14"/>
          <p:cNvSpPr/>
          <p:nvPr/>
        </p:nvSpPr>
        <p:spPr>
          <a:xfrm>
            <a:off x="6229792" y="3356992"/>
            <a:ext cx="524171" cy="584775"/>
          </a:xfrm>
          <a:prstGeom prst="rect">
            <a:avLst/>
          </a:prstGeom>
          <a:solidFill>
            <a:srgbClr val="009900"/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endParaRPr lang="cs-CZ" sz="3200" b="1" dirty="0">
              <a:solidFill>
                <a:schemeClr val="bg2">
                  <a:lumMod val="20000"/>
                  <a:lumOff val="80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765333" y="3356992"/>
            <a:ext cx="505811" cy="584775"/>
          </a:xfrm>
          <a:prstGeom prst="rect">
            <a:avLst/>
          </a:prstGeom>
          <a:solidFill>
            <a:srgbClr val="009900"/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endParaRPr lang="cs-CZ" sz="3200" b="1" dirty="0" smtClean="0">
              <a:solidFill>
                <a:schemeClr val="bg2">
                  <a:lumMod val="20000"/>
                  <a:lumOff val="80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7693487" y="3356992"/>
            <a:ext cx="524171" cy="584775"/>
          </a:xfrm>
          <a:prstGeom prst="rect">
            <a:avLst/>
          </a:prstGeom>
          <a:solidFill>
            <a:srgbClr val="009900"/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endParaRPr lang="cs-CZ" sz="3200" b="1" dirty="0" smtClean="0">
              <a:solidFill>
                <a:schemeClr val="bg2">
                  <a:lumMod val="20000"/>
                  <a:lumOff val="80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7227100" y="3356991"/>
            <a:ext cx="524171" cy="584775"/>
          </a:xfrm>
          <a:prstGeom prst="rect">
            <a:avLst/>
          </a:prstGeom>
          <a:solidFill>
            <a:srgbClr val="009900"/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endParaRPr lang="cs-CZ" sz="3200" b="1" dirty="0" smtClean="0">
              <a:solidFill>
                <a:schemeClr val="bg2">
                  <a:lumMod val="20000"/>
                  <a:lumOff val="80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827584" y="4365104"/>
            <a:ext cx="7704856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82880" indent="0" algn="ctr">
              <a:buNone/>
            </a:pPr>
            <a:r>
              <a:rPr lang="cs-CZ" sz="4000" b="1" dirty="0" smtClean="0">
                <a:solidFill>
                  <a:srgbClr val="00B0F0"/>
                </a:solidFill>
              </a:rPr>
              <a:t>V pondělí a v pátek </a:t>
            </a:r>
            <a:endParaRPr lang="cs-CZ" sz="4000" b="1" dirty="0">
              <a:solidFill>
                <a:srgbClr val="00B0F0"/>
              </a:solidFill>
            </a:endParaRPr>
          </a:p>
          <a:p>
            <a:pPr marL="182880" indent="0" algn="ctr">
              <a:buNone/>
            </a:pPr>
            <a:r>
              <a:rPr lang="cs-CZ" sz="4000" b="1" dirty="0">
                <a:solidFill>
                  <a:srgbClr val="00B0F0"/>
                </a:solidFill>
              </a:rPr>
              <a:t>vysázeli </a:t>
            </a:r>
            <a:r>
              <a:rPr lang="cs-CZ" sz="4000" b="1" dirty="0" smtClean="0">
                <a:solidFill>
                  <a:srgbClr val="00B0F0"/>
                </a:solidFill>
              </a:rPr>
              <a:t>           stromků</a:t>
            </a:r>
            <a:r>
              <a:rPr lang="cs-CZ" sz="4000" b="1" dirty="0">
                <a:solidFill>
                  <a:srgbClr val="00B0F0"/>
                </a:solidFill>
              </a:rPr>
              <a:t>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722314"/>
            <a:ext cx="1619821" cy="16198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60308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5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0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5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12" grpId="0"/>
      <p:bldP spid="13" grpId="0"/>
      <p:bldP spid="15" grpId="0" animBg="1"/>
      <p:bldP spid="16" grpId="0" animBg="1"/>
      <p:bldP spid="17" grpId="0" animBg="1"/>
      <p:bldP spid="1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400" dirty="0" smtClean="0">
                <a:solidFill>
                  <a:srgbClr val="00B050"/>
                </a:solidFill>
              </a:rPr>
              <a:t>Kolik</a:t>
            </a:r>
            <a:r>
              <a:rPr lang="cs-CZ" sz="4400" dirty="0" smtClean="0"/>
              <a:t> </a:t>
            </a:r>
            <a:r>
              <a:rPr lang="cs-CZ" sz="4400" dirty="0" smtClean="0">
                <a:solidFill>
                  <a:srgbClr val="00B050"/>
                </a:solidFill>
              </a:rPr>
              <a:t>stromků vysázeli </a:t>
            </a:r>
            <a:br>
              <a:rPr lang="cs-CZ" sz="4400" dirty="0" smtClean="0">
                <a:solidFill>
                  <a:srgbClr val="00B050"/>
                </a:solidFill>
              </a:rPr>
            </a:br>
            <a:r>
              <a:rPr lang="cs-CZ" sz="4400" dirty="0" smtClean="0">
                <a:solidFill>
                  <a:srgbClr val="00B050"/>
                </a:solidFill>
              </a:rPr>
              <a:t>v pondělí a v pátek?</a:t>
            </a:r>
            <a:endParaRPr lang="cs-CZ" sz="4400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Pondělí ……………………… 764</a:t>
            </a:r>
            <a:br>
              <a:rPr lang="cs-CZ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Pátek </a:t>
            </a:r>
            <a:r>
              <a:rPr lang="cs-CZ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………………………… 574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6631438" y="1886505"/>
            <a:ext cx="2026187" cy="584775"/>
          </a:xfrm>
          <a:prstGeom prst="rect">
            <a:avLst/>
          </a:prstGeom>
          <a:noFill/>
          <a:ln w="28575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4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764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6566642" y="2471280"/>
            <a:ext cx="1846165" cy="584775"/>
          </a:xfrm>
          <a:prstGeom prst="rect">
            <a:avLst/>
          </a:prstGeom>
          <a:noFill/>
          <a:ln w="28575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3200" b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574</a:t>
            </a:r>
          </a:p>
        </p:txBody>
      </p:sp>
      <p:cxnSp>
        <p:nvCxnSpPr>
          <p:cNvPr id="14" name="Přímá spojnice 13"/>
          <p:cNvCxnSpPr/>
          <p:nvPr/>
        </p:nvCxnSpPr>
        <p:spPr>
          <a:xfrm>
            <a:off x="6720570" y="3066310"/>
            <a:ext cx="1693943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bdélník 14"/>
          <p:cNvSpPr/>
          <p:nvPr/>
        </p:nvSpPr>
        <p:spPr>
          <a:xfrm>
            <a:off x="6229792" y="3941766"/>
            <a:ext cx="524171" cy="584775"/>
          </a:xfrm>
          <a:prstGeom prst="rect">
            <a:avLst/>
          </a:prstGeom>
          <a:solidFill>
            <a:srgbClr val="009900"/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2">
                    <a:lumMod val="20000"/>
                    <a:lumOff val="8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1</a:t>
            </a:r>
            <a:endParaRPr lang="cs-CZ" sz="3200" b="1" dirty="0">
              <a:solidFill>
                <a:schemeClr val="bg2">
                  <a:lumMod val="20000"/>
                  <a:lumOff val="80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765333" y="3941766"/>
            <a:ext cx="505811" cy="584775"/>
          </a:xfrm>
          <a:prstGeom prst="rect">
            <a:avLst/>
          </a:prstGeom>
          <a:solidFill>
            <a:srgbClr val="009900"/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2">
                    <a:lumMod val="20000"/>
                    <a:lumOff val="8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3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7693487" y="3941766"/>
            <a:ext cx="524171" cy="584775"/>
          </a:xfrm>
          <a:prstGeom prst="rect">
            <a:avLst/>
          </a:prstGeom>
          <a:solidFill>
            <a:srgbClr val="009900"/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>
                <a:solidFill>
                  <a:schemeClr val="bg2">
                    <a:lumMod val="20000"/>
                    <a:lumOff val="8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8</a:t>
            </a:r>
            <a:endParaRPr lang="cs-CZ" sz="3200" b="1" dirty="0" smtClean="0">
              <a:solidFill>
                <a:schemeClr val="bg2">
                  <a:lumMod val="20000"/>
                  <a:lumOff val="80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7227100" y="3941765"/>
            <a:ext cx="524171" cy="584775"/>
          </a:xfrm>
          <a:prstGeom prst="rect">
            <a:avLst/>
          </a:prstGeom>
          <a:solidFill>
            <a:srgbClr val="009900"/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2">
                    <a:lumMod val="20000"/>
                    <a:lumOff val="8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3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827584" y="4365104"/>
            <a:ext cx="7704856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82880" indent="0" algn="ctr">
              <a:buNone/>
            </a:pPr>
            <a:r>
              <a:rPr lang="cs-CZ" sz="4000" b="1" dirty="0" smtClean="0">
                <a:solidFill>
                  <a:srgbClr val="00B0F0"/>
                </a:solidFill>
              </a:rPr>
              <a:t>V pondělí a v pátek </a:t>
            </a:r>
            <a:endParaRPr lang="cs-CZ" sz="4000" b="1" dirty="0">
              <a:solidFill>
                <a:srgbClr val="00B0F0"/>
              </a:solidFill>
            </a:endParaRPr>
          </a:p>
          <a:p>
            <a:pPr marL="182880" indent="0" algn="ctr">
              <a:buNone/>
            </a:pPr>
            <a:r>
              <a:rPr lang="cs-CZ" sz="4000" b="1" dirty="0">
                <a:solidFill>
                  <a:srgbClr val="00B0F0"/>
                </a:solidFill>
              </a:rPr>
              <a:t>vysázeli 1 </a:t>
            </a:r>
            <a:r>
              <a:rPr lang="cs-CZ" sz="4000" b="1" dirty="0" smtClean="0">
                <a:solidFill>
                  <a:srgbClr val="00B0F0"/>
                </a:solidFill>
              </a:rPr>
              <a:t>338 </a:t>
            </a:r>
            <a:r>
              <a:rPr lang="cs-CZ" sz="4000" b="1" dirty="0">
                <a:solidFill>
                  <a:srgbClr val="00B0F0"/>
                </a:solidFill>
              </a:rPr>
              <a:t>stromků.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722314"/>
            <a:ext cx="1619821" cy="16198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0983700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Slovní úloha</a:t>
            </a:r>
          </a:p>
          <a:p>
            <a:r>
              <a:rPr lang="cs-CZ" dirty="0"/>
              <a:t>Zadání slovní úlohy (snímek č. 2)</a:t>
            </a:r>
          </a:p>
          <a:p>
            <a:r>
              <a:rPr lang="cs-CZ" dirty="0"/>
              <a:t>Žák vypočítá </a:t>
            </a:r>
            <a:r>
              <a:rPr lang="cs-CZ" dirty="0" smtClean="0"/>
              <a:t>do prázdných obdélníčků, </a:t>
            </a:r>
            <a:r>
              <a:rPr lang="cs-CZ" dirty="0"/>
              <a:t>po kliknutí se objeví kontrola </a:t>
            </a:r>
            <a:r>
              <a:rPr lang="cs-CZ" dirty="0" smtClean="0"/>
              <a:t>(na dalším snímku)</a:t>
            </a:r>
            <a:endParaRPr lang="cs-CZ" dirty="0"/>
          </a:p>
          <a:p>
            <a:r>
              <a:rPr lang="cs-CZ" dirty="0"/>
              <a:t>Snímky č. </a:t>
            </a:r>
            <a:r>
              <a:rPr lang="cs-CZ" dirty="0" smtClean="0"/>
              <a:t>4</a:t>
            </a:r>
            <a:r>
              <a:rPr lang="cs-CZ" dirty="0"/>
              <a:t>, </a:t>
            </a:r>
            <a:r>
              <a:rPr lang="cs-CZ" dirty="0" smtClean="0"/>
              <a:t>6, 8, 10 </a:t>
            </a:r>
            <a:r>
              <a:rPr lang="cs-CZ" dirty="0"/>
              <a:t>– řešení </a:t>
            </a:r>
            <a:r>
              <a:rPr lang="cs-CZ" dirty="0" smtClean="0"/>
              <a:t>(KONTROLA)</a:t>
            </a:r>
          </a:p>
          <a:p>
            <a:r>
              <a:rPr lang="cs-CZ" dirty="0"/>
              <a:t>DUM lze použít pro výklad slovní úlohy, popř. pro diagnostiku (jako domácí úkol) nebo jen pro zopakování numerických operací. 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6052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000" dirty="0">
                <a:hlinkClick r:id="rId2"/>
              </a:rPr>
              <a:t>http://</a:t>
            </a:r>
            <a:r>
              <a:rPr lang="cs-CZ" sz="1000" dirty="0" smtClean="0">
                <a:hlinkClick r:id="rId2"/>
              </a:rPr>
              <a:t>officeimg.vo.msecnd.net/en-us/images/MH900030122.jpg</a:t>
            </a:r>
            <a:endParaRPr lang="cs-CZ" sz="1000" dirty="0" smtClean="0"/>
          </a:p>
          <a:p>
            <a:r>
              <a:rPr lang="cs-CZ" sz="1000" dirty="0">
                <a:hlinkClick r:id="rId3"/>
              </a:rPr>
              <a:t>http://</a:t>
            </a:r>
            <a:r>
              <a:rPr lang="cs-CZ" sz="1000" dirty="0" smtClean="0">
                <a:hlinkClick r:id="rId3"/>
              </a:rPr>
              <a:t>officeimg.vo.msecnd.net/en-us/images/MH900036440.jpg</a:t>
            </a:r>
            <a:endParaRPr lang="cs-CZ" sz="1000" dirty="0" smtClean="0"/>
          </a:p>
          <a:p>
            <a:r>
              <a:rPr lang="cs-CZ" sz="1000" dirty="0">
                <a:hlinkClick r:id="rId4"/>
              </a:rPr>
              <a:t>http://</a:t>
            </a:r>
            <a:r>
              <a:rPr lang="cs-CZ" sz="1000" dirty="0" smtClean="0">
                <a:hlinkClick r:id="rId4"/>
              </a:rPr>
              <a:t>officeimg.vo.msecnd.net/en-us/images/MH900399624.jpg</a:t>
            </a:r>
            <a:endParaRPr lang="cs-CZ" sz="1000" dirty="0" smtClean="0"/>
          </a:p>
          <a:p>
            <a:r>
              <a:rPr lang="cs-CZ" sz="1000" dirty="0">
                <a:hlinkClick r:id="rId5"/>
              </a:rPr>
              <a:t>http://</a:t>
            </a:r>
            <a:r>
              <a:rPr lang="cs-CZ" sz="1000" dirty="0" smtClean="0">
                <a:hlinkClick r:id="rId5"/>
              </a:rPr>
              <a:t>officeimg.vo.msecnd.net/en-us/images/MH900441828.jpg</a:t>
            </a:r>
            <a:endParaRPr lang="cs-CZ" sz="1000" dirty="0" smtClean="0"/>
          </a:p>
          <a:p>
            <a:r>
              <a:rPr lang="cs-CZ" sz="1000" dirty="0">
                <a:hlinkClick r:id="rId6"/>
              </a:rPr>
              <a:t>http://</a:t>
            </a:r>
            <a:r>
              <a:rPr lang="cs-CZ" sz="1000" dirty="0" smtClean="0">
                <a:hlinkClick r:id="rId6"/>
              </a:rPr>
              <a:t>officeimg.vo.msecnd.net/en-us/images/MH900027245.jpg</a:t>
            </a:r>
            <a:endParaRPr lang="cs-CZ" sz="1000" dirty="0" smtClean="0"/>
          </a:p>
          <a:p>
            <a:endParaRPr lang="cs-CZ" sz="1000" dirty="0" smtClean="0"/>
          </a:p>
          <a:p>
            <a:endParaRPr lang="cs-CZ" sz="1000" dirty="0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1059147" y="2780928"/>
            <a:ext cx="7459093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i="1" dirty="0"/>
              <a:t>Autorem materiálu a všech jeho částí , není-li uvedeno jinak,  </a:t>
            </a:r>
            <a:endParaRPr lang="cs-CZ" i="1" dirty="0" smtClean="0"/>
          </a:p>
          <a:p>
            <a:pPr algn="ctr"/>
            <a:r>
              <a:rPr lang="cs-CZ" i="1" dirty="0" smtClean="0"/>
              <a:t>je  Jana HLAVÁČKOVÁ</a:t>
            </a:r>
            <a:endParaRPr lang="cs-CZ" i="1" dirty="0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116013" y="4293096"/>
            <a:ext cx="7345362" cy="119221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101788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Carnival">
      <a:dk1>
        <a:sysClr val="windowText" lastClr="000000"/>
      </a:dk1>
      <a:lt1>
        <a:sysClr val="window" lastClr="FFFFFF"/>
      </a:lt1>
      <a:dk2>
        <a:srgbClr val="2A2D6C"/>
      </a:dk2>
      <a:lt2>
        <a:srgbClr val="FCED90"/>
      </a:lt2>
      <a:accent1>
        <a:srgbClr val="E0B602"/>
      </a:accent1>
      <a:accent2>
        <a:srgbClr val="C77D00"/>
      </a:accent2>
      <a:accent3>
        <a:srgbClr val="C43D1F"/>
      </a:accent3>
      <a:accent4>
        <a:srgbClr val="B42469"/>
      </a:accent4>
      <a:accent5>
        <a:srgbClr val="7B309B"/>
      </a:accent5>
      <a:accent6>
        <a:srgbClr val="4560AD"/>
      </a:accent6>
      <a:hlink>
        <a:srgbClr val="118FBF"/>
      </a:hlink>
      <a:folHlink>
        <a:srgbClr val="0CA15F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Carnival</Template>
  <TotalTime>347</TotalTime>
  <Words>269</Words>
  <Application>Microsoft Office PowerPoint</Application>
  <PresentationFormat>Předvádění na obrazovce (4:3)</PresentationFormat>
  <Paragraphs>92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Carnival</vt:lpstr>
      <vt:lpstr>Matematika II. STUPEŇ</vt:lpstr>
      <vt:lpstr>Pondělí ……………………… 764 Úterý ………………………… 526 Středa ……………………….. 656 Čtvrtek ………………………. 721 Pátek ………………………… 574</vt:lpstr>
      <vt:lpstr>Kolik stromků vysázeli celkem?</vt:lpstr>
      <vt:lpstr>Kolik stromků vysázeli celkem?</vt:lpstr>
      <vt:lpstr>Kolik stromků vysázeli  v pondělí a v úterý?</vt:lpstr>
      <vt:lpstr>Kolik stromků vysázeli  v pondělí a v úterý?</vt:lpstr>
      <vt:lpstr>Kolik stromků vysázeli  ve středu a ve čtvrtek?</vt:lpstr>
      <vt:lpstr>Kolik stromků vysázeli  ve středu a ve čtvrtek?</vt:lpstr>
      <vt:lpstr>Kolik stromků vysázeli  v pondělí a v pátek?</vt:lpstr>
      <vt:lpstr>Kolik stromků vysázeli  v pondělí a v pátek?</vt:lpstr>
      <vt:lpstr>POPIS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Pondělí ……………………… 764 Úterý ………………………… 526 Středa ……………………….. 656 Čtvrtek ………………………. 721 Pátek ………………………… 574</dc:title>
  <dc:creator>pc</dc:creator>
  <cp:lastModifiedBy>pc</cp:lastModifiedBy>
  <cp:revision>14</cp:revision>
  <dcterms:created xsi:type="dcterms:W3CDTF">2012-01-23T08:29:29Z</dcterms:created>
  <dcterms:modified xsi:type="dcterms:W3CDTF">2012-02-23T09:51:48Z</dcterms:modified>
</cp:coreProperties>
</file>