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</a:t>
          </a:r>
          <a:r>
            <a:rPr lang="cs-CZ" sz="1400" smtClean="0"/>
            <a:t>:</a:t>
          </a:r>
          <a:r>
            <a:rPr lang="cs-CZ" sz="1400" baseline="0" smtClean="0"/>
            <a:t> VY_32_INOVACE_03_MATEMATIKA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Rozvojový zápis čísel</a:t>
          </a:r>
          <a:endParaRPr lang="cs-CZ" sz="14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5D0905-9F12-4934-ACF9-C79EC6F8347C}" type="presOf" srcId="{D1B46980-6531-4606-95E6-44980827E919}" destId="{2BE915AB-18AA-4053-B92C-3BFC9ED204BB}" srcOrd="1" destOrd="0" presId="urn:microsoft.com/office/officeart/2005/8/layout/target3"/>
    <dgm:cxn modelId="{22ADD081-7B80-4D9F-AC8B-EABB3EDEB3F1}" type="presOf" srcId="{A528AE99-982B-4758-9459-AE018AD6ED33}" destId="{A1665320-E609-4A4A-911D-3804C5A40BC5}" srcOrd="1" destOrd="0" presId="urn:microsoft.com/office/officeart/2005/8/layout/target3"/>
    <dgm:cxn modelId="{DBDA59D8-580E-4B9A-8EA3-37C173D280A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5B10E246-AE86-482A-A350-C513070D9946}" type="presOf" srcId="{D8197B8C-B260-4A16-BDF4-0947B075E274}" destId="{5A5FFA88-C948-4069-8E93-59FA12366E83}" srcOrd="1" destOrd="0" presId="urn:microsoft.com/office/officeart/2005/8/layout/target3"/>
    <dgm:cxn modelId="{5FA4C8B9-17DA-4EF3-A42F-C9EC517BCF31}" type="presOf" srcId="{D8197B8C-B260-4A16-BDF4-0947B075E274}" destId="{25B08C86-7E15-44DC-BE7F-FFB55DD49D12}" srcOrd="0" destOrd="0" presId="urn:microsoft.com/office/officeart/2005/8/layout/target3"/>
    <dgm:cxn modelId="{90A29948-F32D-42DA-A668-A8A9B8DF5C9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B08D82-E70D-458E-AFB5-A76DCE86BBF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0A58EA-4BCF-4829-BC59-B94555A4063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C5EA57-9A90-4F19-9944-000639196538}" type="presOf" srcId="{D1D4F407-5343-4D3F-B5B9-D407B03CAEB4}" destId="{D005CE8C-CC26-4C3E-AC11-E15060ECD759}" srcOrd="0" destOrd="0" presId="urn:microsoft.com/office/officeart/2005/8/layout/target3"/>
    <dgm:cxn modelId="{ABD5B0B8-4D76-41C0-91F2-DEA7923EDF8D}" type="presOf" srcId="{A528AE99-982B-4758-9459-AE018AD6ED33}" destId="{ADD15C17-EB9D-4A31-B8A8-7BA408E425EB}" srcOrd="0" destOrd="0" presId="urn:microsoft.com/office/officeart/2005/8/layout/target3"/>
    <dgm:cxn modelId="{97C74077-5BF8-4080-B3AE-24AC0A233667}" type="presOf" srcId="{D1B46980-6531-4606-95E6-44980827E919}" destId="{6140AFEC-043D-4C43-A2F9-D0F5331DF3A3}" srcOrd="0" destOrd="0" presId="urn:microsoft.com/office/officeart/2005/8/layout/target3"/>
    <dgm:cxn modelId="{9F7DD85A-0E26-4D4F-98C2-817728CC32D0}" type="presOf" srcId="{4C35D32F-0EAB-4CD7-82EE-45574DC2A586}" destId="{8BEBB6EC-1DAA-4CAC-8A25-BC0FCBD5DBD5}" srcOrd="0" destOrd="0" presId="urn:microsoft.com/office/officeart/2005/8/layout/target3"/>
    <dgm:cxn modelId="{B03782DB-000B-48CC-A052-B203B9728B01}" type="presOf" srcId="{757F3AB3-0718-4624-B441-E567A8F0AB56}" destId="{333A1088-737F-45CB-B68E-254E46348037}" srcOrd="0" destOrd="0" presId="urn:microsoft.com/office/officeart/2005/8/layout/target3"/>
    <dgm:cxn modelId="{B8F78B08-E1FC-4553-96AA-8C16F1983D67}" type="presParOf" srcId="{333A1088-737F-45CB-B68E-254E46348037}" destId="{F5ABB229-8D3B-4694-996A-96F23CF14429}" srcOrd="0" destOrd="0" presId="urn:microsoft.com/office/officeart/2005/8/layout/target3"/>
    <dgm:cxn modelId="{5954EC96-E39C-4BFC-A7D2-E55D978FF969}" type="presParOf" srcId="{333A1088-737F-45CB-B68E-254E46348037}" destId="{F41139FD-01EE-4571-8B17-4FB00FC51163}" srcOrd="1" destOrd="0" presId="urn:microsoft.com/office/officeart/2005/8/layout/target3"/>
    <dgm:cxn modelId="{89548869-7D8D-4647-87BE-62F236420ACB}" type="presParOf" srcId="{333A1088-737F-45CB-B68E-254E46348037}" destId="{D005CE8C-CC26-4C3E-AC11-E15060ECD759}" srcOrd="2" destOrd="0" presId="urn:microsoft.com/office/officeart/2005/8/layout/target3"/>
    <dgm:cxn modelId="{25FC951F-2C3E-44AE-9363-636773302578}" type="presParOf" srcId="{333A1088-737F-45CB-B68E-254E46348037}" destId="{2C702D82-9B77-49B7-9568-BB8EB47C3372}" srcOrd="3" destOrd="0" presId="urn:microsoft.com/office/officeart/2005/8/layout/target3"/>
    <dgm:cxn modelId="{FF8CFD08-474A-49AC-86FC-CA9C0DAD5017}" type="presParOf" srcId="{333A1088-737F-45CB-B68E-254E46348037}" destId="{A52A0455-90FF-4808-ABD0-F02540D31D5A}" srcOrd="4" destOrd="0" presId="urn:microsoft.com/office/officeart/2005/8/layout/target3"/>
    <dgm:cxn modelId="{D44B23A3-ADD8-400F-ACB9-7A63258BA796}" type="presParOf" srcId="{333A1088-737F-45CB-B68E-254E46348037}" destId="{6140AFEC-043D-4C43-A2F9-D0F5331DF3A3}" srcOrd="5" destOrd="0" presId="urn:microsoft.com/office/officeart/2005/8/layout/target3"/>
    <dgm:cxn modelId="{5368F365-45BD-44EA-81F2-037C7AB16F79}" type="presParOf" srcId="{333A1088-737F-45CB-B68E-254E46348037}" destId="{9358AC05-5D7D-4327-9F80-1AD486AEA664}" srcOrd="6" destOrd="0" presId="urn:microsoft.com/office/officeart/2005/8/layout/target3"/>
    <dgm:cxn modelId="{EAF37A7D-97DF-4A45-A93A-961EABA8A6C1}" type="presParOf" srcId="{333A1088-737F-45CB-B68E-254E46348037}" destId="{313FC574-E1CD-4FB4-B054-0B805CE0447D}" srcOrd="7" destOrd="0" presId="urn:microsoft.com/office/officeart/2005/8/layout/target3"/>
    <dgm:cxn modelId="{E6B4A0C0-6449-4CB8-A416-6CDCE59D2DD8}" type="presParOf" srcId="{333A1088-737F-45CB-B68E-254E46348037}" destId="{619D679B-A015-4ECF-8348-D1034C574F40}" srcOrd="8" destOrd="0" presId="urn:microsoft.com/office/officeart/2005/8/layout/target3"/>
    <dgm:cxn modelId="{77C32F0F-9386-4EB2-AD3C-840BA11138D4}" type="presParOf" srcId="{333A1088-737F-45CB-B68E-254E46348037}" destId="{322283A8-4A27-4CDA-BAE3-F381106A9174}" srcOrd="9" destOrd="0" presId="urn:microsoft.com/office/officeart/2005/8/layout/target3"/>
    <dgm:cxn modelId="{6A83460C-3A20-452A-B37F-279E51DB2AEA}" type="presParOf" srcId="{333A1088-737F-45CB-B68E-254E46348037}" destId="{FFC9F71D-1B4F-4AD9-A4A6-86ADEFC8AF5C}" srcOrd="10" destOrd="0" presId="urn:microsoft.com/office/officeart/2005/8/layout/target3"/>
    <dgm:cxn modelId="{0FA90E77-840E-4910-A186-6BE566E684CD}" type="presParOf" srcId="{333A1088-737F-45CB-B68E-254E46348037}" destId="{25B08C86-7E15-44DC-BE7F-FFB55DD49D12}" srcOrd="11" destOrd="0" presId="urn:microsoft.com/office/officeart/2005/8/layout/target3"/>
    <dgm:cxn modelId="{3E565FBD-915B-4DF7-828B-343CD3E73BBC}" type="presParOf" srcId="{333A1088-737F-45CB-B68E-254E46348037}" destId="{76644BE8-9D7C-4C09-B250-3D10AF48CBB7}" srcOrd="12" destOrd="0" presId="urn:microsoft.com/office/officeart/2005/8/layout/target3"/>
    <dgm:cxn modelId="{A580F511-6434-4159-8251-31C0D68F6EAF}" type="presParOf" srcId="{333A1088-737F-45CB-B68E-254E46348037}" destId="{EE85B701-7295-41C0-BA7A-34D3756A2AE6}" srcOrd="13" destOrd="0" presId="urn:microsoft.com/office/officeart/2005/8/layout/target3"/>
    <dgm:cxn modelId="{21DF46E6-9791-44E1-B92C-F8A4657CB486}" type="presParOf" srcId="{333A1088-737F-45CB-B68E-254E46348037}" destId="{8BEBB6EC-1DAA-4CAC-8A25-BC0FCBD5DBD5}" srcOrd="14" destOrd="0" presId="urn:microsoft.com/office/officeart/2005/8/layout/target3"/>
    <dgm:cxn modelId="{D100E19A-7336-4012-B1DA-4E0DC89F192A}" type="presParOf" srcId="{333A1088-737F-45CB-B68E-254E46348037}" destId="{CDAFC61C-0423-4B42-A0B6-5AD4A8673C59}" srcOrd="15" destOrd="0" presId="urn:microsoft.com/office/officeart/2005/8/layout/target3"/>
    <dgm:cxn modelId="{AC049732-DC83-4F6C-905F-F4435DABB41C}" type="presParOf" srcId="{333A1088-737F-45CB-B68E-254E46348037}" destId="{6F3496AD-BFB3-4316-A25D-987A8C194B6B}" srcOrd="16" destOrd="0" presId="urn:microsoft.com/office/officeart/2005/8/layout/target3"/>
    <dgm:cxn modelId="{2A5A117B-54AF-44F9-919A-C3ECD9492DDB}" type="presParOf" srcId="{333A1088-737F-45CB-B68E-254E46348037}" destId="{ADD15C17-EB9D-4A31-B8A8-7BA408E425EB}" srcOrd="17" destOrd="0" presId="urn:microsoft.com/office/officeart/2005/8/layout/target3"/>
    <dgm:cxn modelId="{6B05C50B-AA57-45E2-AA15-293FA1ABD7EE}" type="presParOf" srcId="{333A1088-737F-45CB-B68E-254E46348037}" destId="{AED2198E-93D5-4001-81B4-73124B309672}" srcOrd="18" destOrd="0" presId="urn:microsoft.com/office/officeart/2005/8/layout/target3"/>
    <dgm:cxn modelId="{F4D97D77-07EA-42A0-B7A1-9D2AFAE37A40}" type="presParOf" srcId="{333A1088-737F-45CB-B68E-254E46348037}" destId="{2BE915AB-18AA-4053-B92C-3BFC9ED204BB}" srcOrd="19" destOrd="0" presId="urn:microsoft.com/office/officeart/2005/8/layout/target3"/>
    <dgm:cxn modelId="{B9524DF2-B009-4A50-8A49-8434D99744D3}" type="presParOf" srcId="{333A1088-737F-45CB-B68E-254E46348037}" destId="{6BB5E863-4638-4E1D-BFDE-399D028AC4ED}" srcOrd="20" destOrd="0" presId="urn:microsoft.com/office/officeart/2005/8/layout/target3"/>
    <dgm:cxn modelId="{1EA7E3C7-0FB0-421F-A8CE-AE73705228F1}" type="presParOf" srcId="{333A1088-737F-45CB-B68E-254E46348037}" destId="{5A5FFA88-C948-4069-8E93-59FA12366E83}" srcOrd="21" destOrd="0" presId="urn:microsoft.com/office/officeart/2005/8/layout/target3"/>
    <dgm:cxn modelId="{42C00784-F782-44CD-BCC3-1609B5D0D1D7}" type="presParOf" srcId="{333A1088-737F-45CB-B68E-254E46348037}" destId="{890E4F0B-2866-4A3F-A3C7-2A14B1797930}" srcOrd="22" destOrd="0" presId="urn:microsoft.com/office/officeart/2005/8/layout/target3"/>
    <dgm:cxn modelId="{6987EBB3-B5FA-432A-AD82-D65C3F5A3C2D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</a:t>
          </a:r>
          <a:r>
            <a:rPr lang="cs-CZ" sz="1400" kern="1200" smtClean="0"/>
            <a:t>:</a:t>
          </a:r>
          <a:r>
            <a:rPr lang="cs-CZ" sz="1400" kern="1200" baseline="0" smtClean="0"/>
            <a:t> VY_32_INOVACE_03_MATEMATIKA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Rozvojový zápis čísel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2C9FB-6C1D-426A-A7D3-18FA89C5E51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E555E3-BDB7-4B72-ACEB-123E7401A9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220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363639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502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</a:t>
            </a:r>
            <a:r>
              <a:rPr lang="cs-CZ" dirty="0" smtClean="0"/>
              <a:t>                       k </a:t>
            </a:r>
            <a:r>
              <a:rPr lang="cs-CZ" dirty="0" smtClean="0"/>
              <a:t>seznámení žáků </a:t>
            </a:r>
            <a:r>
              <a:rPr lang="cs-CZ" dirty="0" smtClean="0"/>
              <a:t>                   s </a:t>
            </a:r>
            <a:r>
              <a:rPr lang="cs-CZ" dirty="0" smtClean="0"/>
              <a:t>rozvojovým zápisem čísel v desítkové soustavě</a:t>
            </a:r>
          </a:p>
          <a:p>
            <a:r>
              <a:rPr lang="cs-CZ" dirty="0" smtClean="0"/>
              <a:t>Lze vytisknout jako pracovní listy </a:t>
            </a:r>
            <a:r>
              <a:rPr lang="cs-CZ" dirty="0" smtClean="0"/>
              <a:t>                          k </a:t>
            </a:r>
            <a:r>
              <a:rPr lang="cs-CZ" dirty="0" smtClean="0"/>
              <a:t>samostatné práci nebo promítnout </a:t>
            </a:r>
            <a:r>
              <a:rPr lang="cs-CZ" dirty="0" smtClean="0"/>
              <a:t>                    na </a:t>
            </a:r>
            <a:r>
              <a:rPr lang="cs-CZ" dirty="0" smtClean="0"/>
              <a:t>tabuli a dopisovat výsledky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Sbírka úloh </a:t>
            </a:r>
            <a:r>
              <a:rPr lang="cs-CZ" dirty="0" smtClean="0"/>
              <a:t>                            z </a:t>
            </a:r>
            <a:r>
              <a:rPr lang="cs-CZ" dirty="0" smtClean="0"/>
              <a:t>matematiky pro 2. a 3. ročník základní školy</a:t>
            </a:r>
          </a:p>
          <a:p>
            <a:r>
              <a:rPr lang="cs-CZ" dirty="0" smtClean="0"/>
              <a:t>Autoři: Doc PhDr. Jiří Divíšek, </a:t>
            </a:r>
            <a:r>
              <a:rPr lang="cs-CZ" dirty="0" err="1" smtClean="0"/>
              <a:t>Csc</a:t>
            </a:r>
            <a:r>
              <a:rPr lang="cs-CZ" dirty="0" smtClean="0"/>
              <a:t>; PhDr. Ľudovít </a:t>
            </a:r>
            <a:r>
              <a:rPr lang="cs-CZ" dirty="0" err="1" smtClean="0"/>
              <a:t>Bálint</a:t>
            </a:r>
            <a:r>
              <a:rPr lang="cs-CZ" dirty="0" smtClean="0"/>
              <a:t>, </a:t>
            </a:r>
            <a:r>
              <a:rPr lang="cs-CZ" dirty="0" err="1" smtClean="0"/>
              <a:t>Csc</a:t>
            </a:r>
            <a:r>
              <a:rPr lang="cs-CZ" dirty="0" smtClean="0"/>
              <a:t>; Marie Jarošová</a:t>
            </a:r>
          </a:p>
          <a:p>
            <a:r>
              <a:rPr lang="cs-CZ" dirty="0" smtClean="0"/>
              <a:t>Nakladatelství Prometheus, Praha 1995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225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ápis čísla jako součet stovek, desítek a jednotek: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2132856"/>
            <a:ext cx="516199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r>
              <a:rPr lang="cs-CZ" sz="4400" dirty="0" smtClean="0"/>
              <a:t>    286 = 200 + 80 + 86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36204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 čísla v desítkové soustavě: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212976"/>
            <a:ext cx="80743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286 = 2 . 100 + 8 . 10 + 6 . 1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70501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Zapište čísla určená jejich rozvinutými zápisy v desítkové soustavě: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4 . 100 + 5 . 10 + 8 . 1</a:t>
            </a:r>
          </a:p>
          <a:p>
            <a:r>
              <a:rPr lang="cs-CZ" dirty="0" smtClean="0"/>
              <a:t>8 . 100 + 9 . 10 + 6 . 1</a:t>
            </a:r>
          </a:p>
          <a:p>
            <a:r>
              <a:rPr lang="cs-CZ" dirty="0" smtClean="0"/>
              <a:t>7 . 100 + 4 . 10 + 1 . 1</a:t>
            </a:r>
          </a:p>
          <a:p>
            <a:r>
              <a:rPr lang="cs-CZ" dirty="0" smtClean="0"/>
              <a:t>9 . 100 +               7 . 1</a:t>
            </a:r>
          </a:p>
          <a:p>
            <a:r>
              <a:rPr lang="cs-CZ" dirty="0" smtClean="0"/>
              <a:t>5 . 100 + 8 . 10</a:t>
            </a:r>
          </a:p>
          <a:p>
            <a:r>
              <a:rPr lang="cs-CZ" dirty="0" smtClean="0"/>
              <a:t>3 . 100 + 7 . 10 + 4 . 1</a:t>
            </a:r>
          </a:p>
          <a:p>
            <a:r>
              <a:rPr lang="cs-CZ" dirty="0" smtClean="0"/>
              <a:t>2 . 100 + 3 . 10 + 5 . 1</a:t>
            </a:r>
          </a:p>
          <a:p>
            <a:r>
              <a:rPr lang="cs-CZ" dirty="0" smtClean="0"/>
              <a:t>1 . 100 +               9 . 1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=</a:t>
            </a:r>
          </a:p>
          <a:p>
            <a:r>
              <a:rPr lang="cs-CZ" dirty="0" smtClean="0"/>
              <a:t>=</a:t>
            </a:r>
          </a:p>
          <a:p>
            <a:r>
              <a:rPr lang="cs-CZ" dirty="0" smtClean="0"/>
              <a:t>=</a:t>
            </a:r>
          </a:p>
          <a:p>
            <a:r>
              <a:rPr lang="cs-CZ" dirty="0" smtClean="0"/>
              <a:t>=</a:t>
            </a:r>
          </a:p>
          <a:p>
            <a:r>
              <a:rPr lang="cs-CZ" dirty="0" smtClean="0"/>
              <a:t>=</a:t>
            </a:r>
          </a:p>
          <a:p>
            <a:r>
              <a:rPr lang="cs-CZ" dirty="0" smtClean="0"/>
              <a:t>=</a:t>
            </a:r>
          </a:p>
          <a:p>
            <a:r>
              <a:rPr lang="cs-CZ" dirty="0" smtClean="0"/>
              <a:t>=</a:t>
            </a:r>
          </a:p>
          <a:p>
            <a:r>
              <a:rPr lang="cs-CZ" dirty="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xmlns="" val="226039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čísla, která mají: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 stovek, 5 desítek, 3 jednotky</a:t>
            </a:r>
          </a:p>
          <a:p>
            <a:r>
              <a:rPr lang="cs-CZ" dirty="0" smtClean="0"/>
              <a:t>4 stovky, 7 desítek, žádnou jednotku</a:t>
            </a:r>
          </a:p>
          <a:p>
            <a:r>
              <a:rPr lang="cs-CZ" dirty="0" smtClean="0"/>
              <a:t>6 desítek, 5 stovek, 8 jednotek</a:t>
            </a:r>
          </a:p>
          <a:p>
            <a:r>
              <a:rPr lang="cs-CZ" dirty="0" smtClean="0"/>
              <a:t>3 stovky, žádná desítka, 2 jednotky</a:t>
            </a:r>
          </a:p>
          <a:p>
            <a:r>
              <a:rPr lang="cs-CZ" dirty="0" smtClean="0"/>
              <a:t>1 stovka, 1 desítka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393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Zapište daná čísla ve tvaru rozvinutého zápisu v desítkové soustavě: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173853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924</a:t>
            </a:r>
          </a:p>
          <a:p>
            <a:endParaRPr lang="cs-CZ" dirty="0"/>
          </a:p>
          <a:p>
            <a:r>
              <a:rPr lang="cs-CZ" dirty="0" smtClean="0"/>
              <a:t>138</a:t>
            </a:r>
          </a:p>
          <a:p>
            <a:endParaRPr lang="cs-CZ" dirty="0"/>
          </a:p>
          <a:p>
            <a:r>
              <a:rPr lang="cs-CZ" dirty="0" smtClean="0"/>
              <a:t>574</a:t>
            </a:r>
          </a:p>
          <a:p>
            <a:endParaRPr lang="cs-CZ" dirty="0"/>
          </a:p>
          <a:p>
            <a:r>
              <a:rPr lang="cs-CZ" dirty="0" smtClean="0"/>
              <a:t>905</a:t>
            </a:r>
          </a:p>
          <a:p>
            <a:endParaRPr lang="cs-CZ" dirty="0"/>
          </a:p>
          <a:p>
            <a:r>
              <a:rPr lang="cs-CZ" dirty="0" smtClean="0"/>
              <a:t>370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1835696" y="1600200"/>
            <a:ext cx="685110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</a:p>
          <a:p>
            <a:endParaRPr lang="cs-CZ" dirty="0"/>
          </a:p>
          <a:p>
            <a:r>
              <a:rPr lang="cs-CZ" dirty="0" smtClean="0"/>
              <a:t>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753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r>
              <a:rPr lang="cs-CZ" dirty="0" smtClean="0"/>
              <a:t>Kolik je v tisíci stovek, desítek, jednotek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276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Zapsaná čísla seřaďte: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od nejmenšího </a:t>
            </a:r>
            <a:r>
              <a:rPr lang="cs-CZ" dirty="0" smtClean="0"/>
              <a:t>                   k </a:t>
            </a:r>
            <a:r>
              <a:rPr lang="cs-CZ" dirty="0" smtClean="0"/>
              <a:t>největšímu:</a:t>
            </a:r>
          </a:p>
          <a:p>
            <a:r>
              <a:rPr lang="cs-CZ" dirty="0" smtClean="0"/>
              <a:t>357</a:t>
            </a:r>
          </a:p>
          <a:p>
            <a:r>
              <a:rPr lang="cs-CZ" dirty="0" smtClean="0"/>
              <a:t>459</a:t>
            </a:r>
          </a:p>
          <a:p>
            <a:r>
              <a:rPr lang="cs-CZ" dirty="0" smtClean="0"/>
              <a:t>790</a:t>
            </a:r>
          </a:p>
          <a:p>
            <a:r>
              <a:rPr lang="cs-CZ" dirty="0" smtClean="0"/>
              <a:t>674</a:t>
            </a:r>
          </a:p>
          <a:p>
            <a:r>
              <a:rPr lang="cs-CZ" dirty="0" smtClean="0"/>
              <a:t>508</a:t>
            </a:r>
          </a:p>
          <a:p>
            <a:r>
              <a:rPr lang="cs-CZ" dirty="0" smtClean="0"/>
              <a:t>760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) od </a:t>
            </a:r>
            <a:r>
              <a:rPr lang="cs-CZ" smtClean="0"/>
              <a:t>největšího </a:t>
            </a:r>
            <a:r>
              <a:rPr lang="cs-CZ" smtClean="0"/>
              <a:t>                    k </a:t>
            </a:r>
            <a:r>
              <a:rPr lang="cs-CZ" dirty="0" smtClean="0"/>
              <a:t>nejmenšímu:</a:t>
            </a:r>
          </a:p>
          <a:p>
            <a:r>
              <a:rPr lang="cs-CZ" dirty="0" smtClean="0"/>
              <a:t>430</a:t>
            </a:r>
          </a:p>
          <a:p>
            <a:r>
              <a:rPr lang="cs-CZ" dirty="0" smtClean="0"/>
              <a:t>211</a:t>
            </a:r>
          </a:p>
          <a:p>
            <a:r>
              <a:rPr lang="cs-CZ" dirty="0" smtClean="0"/>
              <a:t>909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41</a:t>
            </a:r>
          </a:p>
          <a:p>
            <a:r>
              <a:rPr lang="cs-CZ" dirty="0" smtClean="0"/>
              <a:t>860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757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</TotalTime>
  <Words>345</Words>
  <Application>Microsoft Office PowerPoint</Application>
  <PresentationFormat>Předvádění na obrazovce (4:3)</PresentationFormat>
  <Paragraphs>88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 a citace</vt:lpstr>
      <vt:lpstr>Zápis čísla jako součet stovek, desítek a jednotek:</vt:lpstr>
      <vt:lpstr>Rozvoj čísla v desítkové soustavě:</vt:lpstr>
      <vt:lpstr>Zapište čísla určená jejich rozvinutými zápisy v desítkové soustavě:</vt:lpstr>
      <vt:lpstr>Zapište čísla, která mají:</vt:lpstr>
      <vt:lpstr>Zapište daná čísla ve tvaru rozvinutého zápisu v desítkové soustavě:</vt:lpstr>
      <vt:lpstr>Kolik je v tisíci stovek, desítek, jednotek ?</vt:lpstr>
      <vt:lpstr>Zapsaná čísla seřaďte: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7</cp:revision>
  <dcterms:created xsi:type="dcterms:W3CDTF">2012-05-07T14:38:28Z</dcterms:created>
  <dcterms:modified xsi:type="dcterms:W3CDTF">2013-07-26T05:48:04Z</dcterms:modified>
</cp:coreProperties>
</file>