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57" r:id="rId3"/>
    <p:sldId id="258" r:id="rId4"/>
    <p:sldId id="259" r:id="rId5"/>
    <p:sldId id="265" r:id="rId6"/>
    <p:sldId id="260" r:id="rId7"/>
    <p:sldId id="261" r:id="rId8"/>
    <p:sldId id="264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</a:t>
          </a:r>
          <a:r>
            <a:rPr lang="cs-CZ" sz="1400" baseline="0" dirty="0" smtClean="0"/>
            <a:t>VY_32_INOVACE_04_MATEMATIKA </a:t>
          </a:r>
          <a:r>
            <a:rPr lang="cs-CZ" sz="1400" baseline="0" dirty="0" smtClean="0"/>
            <a:t>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400" dirty="0" smtClean="0"/>
            <a:t>Číselné řady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BCBB9E-387C-4FE5-8D4E-56E2314D340A}" type="presOf" srcId="{D8197B8C-B260-4A16-BDF4-0947B075E274}" destId="{25B08C86-7E15-44DC-BE7F-FFB55DD49D12}" srcOrd="0" destOrd="0" presId="urn:microsoft.com/office/officeart/2005/8/layout/target3"/>
    <dgm:cxn modelId="{A62B11F4-2DDE-4A20-BC47-03BF65B7DF68}" type="presOf" srcId="{D1D4F407-5343-4D3F-B5B9-D407B03CAEB4}" destId="{D005CE8C-CC26-4C3E-AC11-E15060ECD759}" srcOrd="0" destOrd="0" presId="urn:microsoft.com/office/officeart/2005/8/layout/target3"/>
    <dgm:cxn modelId="{C48E9B9C-A907-4D44-99E5-925386ABF12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613C534-FE6C-40DF-8BE0-E706F547FE0F}" type="presOf" srcId="{D1B46980-6531-4606-95E6-44980827E919}" destId="{2BE915AB-18AA-4053-B92C-3BFC9ED204BB}" srcOrd="1" destOrd="0" presId="urn:microsoft.com/office/officeart/2005/8/layout/target3"/>
    <dgm:cxn modelId="{099FEC59-158F-4C35-8208-26F60C20A160}" type="presOf" srcId="{A528AE99-982B-4758-9459-AE018AD6ED33}" destId="{A1665320-E609-4A4A-911D-3804C5A40BC5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21112E8-1B20-470D-8F61-5A099728BF63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AC90868-1932-464B-8F37-5C79772D5C01}" type="presOf" srcId="{A528AE99-982B-4758-9459-AE018AD6ED33}" destId="{ADD15C17-EB9D-4A31-B8A8-7BA408E425EB}" srcOrd="0" destOrd="0" presId="urn:microsoft.com/office/officeart/2005/8/layout/target3"/>
    <dgm:cxn modelId="{76E10D3D-FA8C-4ACF-AEEE-DCBF4807ADCE}" type="presOf" srcId="{B651F6E3-6281-48DB-9319-2AEAFDAE7572}" destId="{6BB5E863-4638-4E1D-BFDE-399D028AC4ED}" srcOrd="1" destOrd="0" presId="urn:microsoft.com/office/officeart/2005/8/layout/target3"/>
    <dgm:cxn modelId="{251097EC-607B-4CBB-B142-B4197332BE52}" type="presOf" srcId="{4C35D32F-0EAB-4CD7-82EE-45574DC2A586}" destId="{8BEBB6EC-1DAA-4CAC-8A25-BC0FCBD5DBD5}" srcOrd="0" destOrd="0" presId="urn:microsoft.com/office/officeart/2005/8/layout/target3"/>
    <dgm:cxn modelId="{AB32466B-603C-49F2-9E2C-EB466FFA6944}" type="presOf" srcId="{D1B46980-6531-4606-95E6-44980827E919}" destId="{6140AFEC-043D-4C43-A2F9-D0F5331DF3A3}" srcOrd="0" destOrd="0" presId="urn:microsoft.com/office/officeart/2005/8/layout/target3"/>
    <dgm:cxn modelId="{5E642254-75A6-48CB-B13A-65FF25292421}" type="presOf" srcId="{757F3AB3-0718-4624-B441-E567A8F0AB56}" destId="{333A1088-737F-45CB-B68E-254E46348037}" srcOrd="0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CA38D568-DA45-4DFA-B56F-FB37D72A866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027A16F-763B-4AA7-AAFF-87B0AE1EB46B}" type="presOf" srcId="{B651F6E3-6281-48DB-9319-2AEAFDAE7572}" destId="{619D679B-A015-4ECF-8348-D1034C574F40}" srcOrd="0" destOrd="0" presId="urn:microsoft.com/office/officeart/2005/8/layout/target3"/>
    <dgm:cxn modelId="{28EE24A9-B0C3-4403-92C8-13F00A43B4F2}" type="presParOf" srcId="{333A1088-737F-45CB-B68E-254E46348037}" destId="{F5ABB229-8D3B-4694-996A-96F23CF14429}" srcOrd="0" destOrd="0" presId="urn:microsoft.com/office/officeart/2005/8/layout/target3"/>
    <dgm:cxn modelId="{902F6800-3B63-41D3-83A2-984E50B41862}" type="presParOf" srcId="{333A1088-737F-45CB-B68E-254E46348037}" destId="{F41139FD-01EE-4571-8B17-4FB00FC51163}" srcOrd="1" destOrd="0" presId="urn:microsoft.com/office/officeart/2005/8/layout/target3"/>
    <dgm:cxn modelId="{E8A08A1E-4638-42D0-87E8-6CB656866401}" type="presParOf" srcId="{333A1088-737F-45CB-B68E-254E46348037}" destId="{D005CE8C-CC26-4C3E-AC11-E15060ECD759}" srcOrd="2" destOrd="0" presId="urn:microsoft.com/office/officeart/2005/8/layout/target3"/>
    <dgm:cxn modelId="{4DA7A37C-4A8B-4115-B9ED-BAC35E5BE571}" type="presParOf" srcId="{333A1088-737F-45CB-B68E-254E46348037}" destId="{2C702D82-9B77-49B7-9568-BB8EB47C3372}" srcOrd="3" destOrd="0" presId="urn:microsoft.com/office/officeart/2005/8/layout/target3"/>
    <dgm:cxn modelId="{1577CD85-B30C-444F-A3C6-AD740EEC5206}" type="presParOf" srcId="{333A1088-737F-45CB-B68E-254E46348037}" destId="{A52A0455-90FF-4808-ABD0-F02540D31D5A}" srcOrd="4" destOrd="0" presId="urn:microsoft.com/office/officeart/2005/8/layout/target3"/>
    <dgm:cxn modelId="{DD570FA1-1F01-47D0-840A-5BC61DB7EB43}" type="presParOf" srcId="{333A1088-737F-45CB-B68E-254E46348037}" destId="{6140AFEC-043D-4C43-A2F9-D0F5331DF3A3}" srcOrd="5" destOrd="0" presId="urn:microsoft.com/office/officeart/2005/8/layout/target3"/>
    <dgm:cxn modelId="{51FA8739-BFF2-4237-9212-0C7B02C414D2}" type="presParOf" srcId="{333A1088-737F-45CB-B68E-254E46348037}" destId="{9358AC05-5D7D-4327-9F80-1AD486AEA664}" srcOrd="6" destOrd="0" presId="urn:microsoft.com/office/officeart/2005/8/layout/target3"/>
    <dgm:cxn modelId="{E388C4DF-9BB6-49DA-8308-C5DBE23E115D}" type="presParOf" srcId="{333A1088-737F-45CB-B68E-254E46348037}" destId="{313FC574-E1CD-4FB4-B054-0B805CE0447D}" srcOrd="7" destOrd="0" presId="urn:microsoft.com/office/officeart/2005/8/layout/target3"/>
    <dgm:cxn modelId="{68D55CA5-3F7C-4382-81AE-32918D1DB3A6}" type="presParOf" srcId="{333A1088-737F-45CB-B68E-254E46348037}" destId="{619D679B-A015-4ECF-8348-D1034C574F40}" srcOrd="8" destOrd="0" presId="urn:microsoft.com/office/officeart/2005/8/layout/target3"/>
    <dgm:cxn modelId="{CCF84ECB-81C3-47C7-BD6B-76061567D567}" type="presParOf" srcId="{333A1088-737F-45CB-B68E-254E46348037}" destId="{322283A8-4A27-4CDA-BAE3-F381106A9174}" srcOrd="9" destOrd="0" presId="urn:microsoft.com/office/officeart/2005/8/layout/target3"/>
    <dgm:cxn modelId="{634CAE45-1B4C-43B4-BFF7-6EC1B4DF3201}" type="presParOf" srcId="{333A1088-737F-45CB-B68E-254E46348037}" destId="{FFC9F71D-1B4F-4AD9-A4A6-86ADEFC8AF5C}" srcOrd="10" destOrd="0" presId="urn:microsoft.com/office/officeart/2005/8/layout/target3"/>
    <dgm:cxn modelId="{9A0C5F23-9819-459A-9586-7AC3462BBD0D}" type="presParOf" srcId="{333A1088-737F-45CB-B68E-254E46348037}" destId="{25B08C86-7E15-44DC-BE7F-FFB55DD49D12}" srcOrd="11" destOrd="0" presId="urn:microsoft.com/office/officeart/2005/8/layout/target3"/>
    <dgm:cxn modelId="{5C259CCE-D9F4-4B17-8543-DD6FEFBCD46E}" type="presParOf" srcId="{333A1088-737F-45CB-B68E-254E46348037}" destId="{76644BE8-9D7C-4C09-B250-3D10AF48CBB7}" srcOrd="12" destOrd="0" presId="urn:microsoft.com/office/officeart/2005/8/layout/target3"/>
    <dgm:cxn modelId="{F4A84AE1-CBA3-477C-AF99-DFF10C989AA6}" type="presParOf" srcId="{333A1088-737F-45CB-B68E-254E46348037}" destId="{EE85B701-7295-41C0-BA7A-34D3756A2AE6}" srcOrd="13" destOrd="0" presId="urn:microsoft.com/office/officeart/2005/8/layout/target3"/>
    <dgm:cxn modelId="{3B144AEF-6CD7-4985-85D4-64B0F695CAB3}" type="presParOf" srcId="{333A1088-737F-45CB-B68E-254E46348037}" destId="{8BEBB6EC-1DAA-4CAC-8A25-BC0FCBD5DBD5}" srcOrd="14" destOrd="0" presId="urn:microsoft.com/office/officeart/2005/8/layout/target3"/>
    <dgm:cxn modelId="{7B140326-F7E8-4EA9-87DB-802589E0E42F}" type="presParOf" srcId="{333A1088-737F-45CB-B68E-254E46348037}" destId="{CDAFC61C-0423-4B42-A0B6-5AD4A8673C59}" srcOrd="15" destOrd="0" presId="urn:microsoft.com/office/officeart/2005/8/layout/target3"/>
    <dgm:cxn modelId="{6D08C593-D464-4E26-9ABF-C842A9E2AF88}" type="presParOf" srcId="{333A1088-737F-45CB-B68E-254E46348037}" destId="{6F3496AD-BFB3-4316-A25D-987A8C194B6B}" srcOrd="16" destOrd="0" presId="urn:microsoft.com/office/officeart/2005/8/layout/target3"/>
    <dgm:cxn modelId="{68674357-A764-4009-9100-66D520D0B276}" type="presParOf" srcId="{333A1088-737F-45CB-B68E-254E46348037}" destId="{ADD15C17-EB9D-4A31-B8A8-7BA408E425EB}" srcOrd="17" destOrd="0" presId="urn:microsoft.com/office/officeart/2005/8/layout/target3"/>
    <dgm:cxn modelId="{34E17510-FBF5-4CA0-941E-5A2667424E80}" type="presParOf" srcId="{333A1088-737F-45CB-B68E-254E46348037}" destId="{AED2198E-93D5-4001-81B4-73124B309672}" srcOrd="18" destOrd="0" presId="urn:microsoft.com/office/officeart/2005/8/layout/target3"/>
    <dgm:cxn modelId="{3958A0CD-0E59-4546-BE61-6AFCAE613EB3}" type="presParOf" srcId="{333A1088-737F-45CB-B68E-254E46348037}" destId="{2BE915AB-18AA-4053-B92C-3BFC9ED204BB}" srcOrd="19" destOrd="0" presId="urn:microsoft.com/office/officeart/2005/8/layout/target3"/>
    <dgm:cxn modelId="{458BF3F5-2677-472D-95F2-7F417977ED99}" type="presParOf" srcId="{333A1088-737F-45CB-B68E-254E46348037}" destId="{6BB5E863-4638-4E1D-BFDE-399D028AC4ED}" srcOrd="20" destOrd="0" presId="urn:microsoft.com/office/officeart/2005/8/layout/target3"/>
    <dgm:cxn modelId="{2FD9F177-C7F5-4EEE-8358-66737B959AE3}" type="presParOf" srcId="{333A1088-737F-45CB-B68E-254E46348037}" destId="{5A5FFA88-C948-4069-8E93-59FA12366E83}" srcOrd="21" destOrd="0" presId="urn:microsoft.com/office/officeart/2005/8/layout/target3"/>
    <dgm:cxn modelId="{491A70C3-4333-417E-A4F2-27AF3DA5075C}" type="presParOf" srcId="{333A1088-737F-45CB-B68E-254E46348037}" destId="{890E4F0B-2866-4A3F-A3C7-2A14B1797930}" srcOrd="22" destOrd="0" presId="urn:microsoft.com/office/officeart/2005/8/layout/target3"/>
    <dgm:cxn modelId="{0F786834-1334-40E4-A9BC-EC68EC71E284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</a:t>
          </a:r>
          <a:r>
            <a:rPr lang="cs-CZ" sz="1400" kern="1200" baseline="0" dirty="0" smtClean="0"/>
            <a:t>VY_32_INOVACE_04_MATEMATIKA </a:t>
          </a:r>
          <a:r>
            <a:rPr lang="cs-CZ" sz="1400" kern="1200" baseline="0" dirty="0" smtClean="0"/>
            <a:t>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400" kern="1200" dirty="0" smtClean="0"/>
            <a:t>Číselné řady</a:t>
          </a:r>
          <a:endParaRPr lang="cs-CZ" sz="14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CZ.1.07/1.4.00/21.0896</a:t>
          </a: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9E8891-AC68-4065-BD05-135527561EF8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B137D3-4ACA-48B8-9245-71FDE778F2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236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0743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527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19.5.2012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901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99900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725121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062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874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29713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7153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081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0723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681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0599001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30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 cvičeních půjde </a:t>
            </a:r>
          </a:p>
          <a:p>
            <a:r>
              <a:rPr lang="cs-CZ" dirty="0" smtClean="0"/>
              <a:t>o vizuální rytmus</a:t>
            </a:r>
          </a:p>
          <a:p>
            <a:r>
              <a:rPr lang="cs-CZ" dirty="0" smtClean="0"/>
              <a:t>o prolínání dvou rytmů</a:t>
            </a:r>
          </a:p>
          <a:p>
            <a:r>
              <a:rPr lang="cs-CZ" dirty="0" smtClean="0"/>
              <a:t>o hledání pravidel, podle kterých čísla pokračují</a:t>
            </a:r>
          </a:p>
          <a:p>
            <a:r>
              <a:rPr lang="cs-CZ" dirty="0" smtClean="0"/>
              <a:t>Stránky 3 a 7 lze vytisknout jako pracovní listy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Matematické a přírodovědné úlohy pro 1. stupeň základního vzdělávání</a:t>
            </a:r>
          </a:p>
          <a:p>
            <a:pPr marL="0" indent="0">
              <a:buNone/>
            </a:pPr>
            <a:r>
              <a:rPr lang="cs-CZ" dirty="0"/>
              <a:t>Milan Hejný, Jitka Houfková, Darina </a:t>
            </a:r>
            <a:r>
              <a:rPr lang="cs-CZ" dirty="0" err="1"/>
              <a:t>Jirotková</a:t>
            </a:r>
            <a:r>
              <a:rPr lang="cs-CZ" dirty="0"/>
              <a:t>, Dana Mandíková a kol.</a:t>
            </a:r>
          </a:p>
          <a:p>
            <a:pPr marL="0" indent="0">
              <a:buNone/>
            </a:pPr>
            <a:r>
              <a:rPr lang="cs-CZ" dirty="0"/>
              <a:t>ÚIV, Praha, 2011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061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Pokračuj v řadách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88840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 </a:t>
            </a:r>
            <a:endParaRPr lang="cs-CZ" dirty="0"/>
          </a:p>
        </p:txBody>
      </p:sp>
      <p:sp>
        <p:nvSpPr>
          <p:cNvPr id="4" name="Čtyřcípá hvězda 3"/>
          <p:cNvSpPr/>
          <p:nvPr/>
        </p:nvSpPr>
        <p:spPr>
          <a:xfrm>
            <a:off x="1353562" y="1900972"/>
            <a:ext cx="914400" cy="9144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tyřcípá hvězda 4"/>
          <p:cNvSpPr/>
          <p:nvPr/>
        </p:nvSpPr>
        <p:spPr>
          <a:xfrm>
            <a:off x="6855120" y="1883737"/>
            <a:ext cx="914400" cy="9144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yřcípá hvězda 5"/>
          <p:cNvSpPr/>
          <p:nvPr/>
        </p:nvSpPr>
        <p:spPr>
          <a:xfrm>
            <a:off x="3190925" y="1900972"/>
            <a:ext cx="914400" cy="9144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tyřcípá hvězda 6"/>
          <p:cNvSpPr/>
          <p:nvPr/>
        </p:nvSpPr>
        <p:spPr>
          <a:xfrm>
            <a:off x="5026320" y="1878630"/>
            <a:ext cx="914400" cy="9144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256145" y="193356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111920" y="190270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940720" y="188373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645024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 </a:t>
            </a:r>
            <a:endParaRPr lang="cs-CZ" dirty="0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3939672"/>
              </p:ext>
            </p:extLst>
          </p:nvPr>
        </p:nvGraphicFramePr>
        <p:xfrm>
          <a:off x="1402042" y="3645024"/>
          <a:ext cx="6095997" cy="391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727969"/>
                <a:gridCol w="626697"/>
                <a:gridCol w="677333"/>
                <a:gridCol w="677333"/>
                <a:gridCol w="677333"/>
                <a:gridCol w="677333"/>
              </a:tblGrid>
              <a:tr h="391391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899592" y="4941168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)   2, 3, 3, 5, 2, 3, 3,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6055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Pokračuj v </a:t>
            </a:r>
            <a:r>
              <a:rPr lang="cs-CZ" dirty="0" smtClean="0"/>
              <a:t>řadách- 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060848"/>
            <a:ext cx="38985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691680" y="184482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898776" y="183865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yřcípá hvězda 5"/>
          <p:cNvSpPr/>
          <p:nvPr/>
        </p:nvSpPr>
        <p:spPr>
          <a:xfrm>
            <a:off x="2746648" y="1844824"/>
            <a:ext cx="914400" cy="9144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9409634"/>
              </p:ext>
            </p:extLst>
          </p:nvPr>
        </p:nvGraphicFramePr>
        <p:xfrm>
          <a:off x="1547664" y="3434812"/>
          <a:ext cx="6095997" cy="391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727969"/>
                <a:gridCol w="626697"/>
                <a:gridCol w="677333"/>
                <a:gridCol w="677333"/>
                <a:gridCol w="677333"/>
                <a:gridCol w="677333"/>
              </a:tblGrid>
              <a:tr h="391391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619672" y="4869160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5, 2, 3, 3, 5, 2 ,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46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Kterým znakem bude řada pokračovat?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331640" y="177281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109572" y="1836824"/>
            <a:ext cx="914400" cy="91440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yřcípá hvězda 5"/>
          <p:cNvSpPr/>
          <p:nvPr/>
        </p:nvSpPr>
        <p:spPr>
          <a:xfrm>
            <a:off x="2386608" y="1772816"/>
            <a:ext cx="914400" cy="914400"/>
          </a:xfrm>
          <a:prstGeom prst="star4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tyřcípá hvězda 6"/>
          <p:cNvSpPr/>
          <p:nvPr/>
        </p:nvSpPr>
        <p:spPr>
          <a:xfrm>
            <a:off x="5220072" y="1836824"/>
            <a:ext cx="914400" cy="9144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nahoru 7"/>
          <p:cNvSpPr/>
          <p:nvPr/>
        </p:nvSpPr>
        <p:spPr>
          <a:xfrm>
            <a:off x="3419872" y="1772816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3573016"/>
            <a:ext cx="38985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b)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1551952" y="346100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nahoru 10"/>
          <p:cNvSpPr/>
          <p:nvPr/>
        </p:nvSpPr>
        <p:spPr>
          <a:xfrm>
            <a:off x="1583837" y="4680746"/>
            <a:ext cx="484632" cy="978408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>
            <a:off x="5689886" y="3429000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023972" y="3717032"/>
            <a:ext cx="39466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d)</a:t>
            </a:r>
          </a:p>
          <a:p>
            <a:endParaRPr lang="cs-CZ" dirty="0"/>
          </a:p>
        </p:txBody>
      </p:sp>
      <p:sp>
        <p:nvSpPr>
          <p:cNvPr id="14" name="Čtyřcípá hvězda 13"/>
          <p:cNvSpPr/>
          <p:nvPr/>
        </p:nvSpPr>
        <p:spPr>
          <a:xfrm>
            <a:off x="5489362" y="4744754"/>
            <a:ext cx="914400" cy="914400"/>
          </a:xfrm>
          <a:prstGeom prst="star4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nahoru 14"/>
          <p:cNvSpPr/>
          <p:nvPr/>
        </p:nvSpPr>
        <p:spPr>
          <a:xfrm>
            <a:off x="6965900" y="1825530"/>
            <a:ext cx="544502" cy="978408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198884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6319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1462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Číselná řada začíná 1.</a:t>
            </a:r>
            <a:br>
              <a:rPr lang="cs-CZ" dirty="0" smtClean="0"/>
            </a:br>
            <a:r>
              <a:rPr lang="cs-CZ" dirty="0" smtClean="0"/>
              <a:t>pomocí kterého z následujících pravidel můžeme vypočítat každý další člen číselné řady?</a:t>
            </a:r>
            <a:br>
              <a:rPr lang="cs-CZ" dirty="0" smtClean="0"/>
            </a:br>
            <a:r>
              <a:rPr lang="cs-CZ" dirty="0" smtClean="0"/>
              <a:t>                               1, 4, 10, 22, …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780928"/>
            <a:ext cx="674415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Vynásobit předchozí člen 3 a potom odečíst 1.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/>
              <a:t>Vynásobit předchozí člen 3 a potom </a:t>
            </a:r>
            <a:r>
              <a:rPr lang="cs-CZ" dirty="0" smtClean="0"/>
              <a:t>přičíst </a:t>
            </a:r>
            <a:r>
              <a:rPr lang="cs-CZ" dirty="0"/>
              <a:t>1</a:t>
            </a:r>
            <a:r>
              <a:rPr lang="cs-CZ" dirty="0" smtClean="0"/>
              <a:t>.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Přičíst jedničku k předchozímu členu a potom vynásobit 2.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Od předchozího členu odečíst 1 a potom vynásobit 3.</a:t>
            </a:r>
            <a:endParaRPr lang="cs-CZ" dirty="0"/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5366251"/>
            <a:ext cx="68387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Správně je za c)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(1 +1) . 2 = 4       (4 + 1) . 2  =10       (10 + 1) . 2 = 22   a tak dále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349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Najdi další číslo číselné řady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425" y="2087563"/>
            <a:ext cx="2597150" cy="268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882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Najdi další číslo číselné řady- 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988840"/>
            <a:ext cx="250581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1, 4, 7, 10, --------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1, 2, 4, 8, --------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2, 5, 11, 23, ---------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1988840"/>
            <a:ext cx="338426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13 … předchozí člen + 3</a:t>
            </a:r>
          </a:p>
          <a:p>
            <a:pPr marL="342900" indent="-342900">
              <a:buAutoNum type="alphaLcParenR"/>
            </a:pPr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endParaRPr lang="cs-CZ" dirty="0" smtClean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16 … </a:t>
            </a:r>
            <a:r>
              <a:rPr lang="cs-CZ" dirty="0">
                <a:solidFill>
                  <a:srgbClr val="FF0000"/>
                </a:solidFill>
              </a:rPr>
              <a:t>předchozí člen </a:t>
            </a:r>
            <a:r>
              <a:rPr lang="cs-CZ" dirty="0" smtClean="0">
                <a:solidFill>
                  <a:srgbClr val="FF0000"/>
                </a:solidFill>
              </a:rPr>
              <a:t>. 2</a:t>
            </a:r>
          </a:p>
          <a:p>
            <a:pPr marL="342900" indent="-342900">
              <a:buAutoNum type="alphaLcParenR"/>
            </a:pPr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endParaRPr lang="cs-CZ" dirty="0" smtClean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47 … </a:t>
            </a:r>
            <a:r>
              <a:rPr lang="cs-CZ" dirty="0">
                <a:solidFill>
                  <a:srgbClr val="FF0000"/>
                </a:solidFill>
              </a:rPr>
              <a:t>předchozí člen </a:t>
            </a:r>
            <a:r>
              <a:rPr lang="cs-CZ" dirty="0" smtClean="0">
                <a:solidFill>
                  <a:srgbClr val="FF0000"/>
                </a:solidFill>
              </a:rPr>
              <a:t>. 2 + 1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828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1440160"/>
          </a:xfrm>
        </p:spPr>
        <p:txBody>
          <a:bodyPr>
            <a:noAutofit/>
          </a:bodyPr>
          <a:lstStyle/>
          <a:p>
            <a:r>
              <a:rPr lang="cs-CZ" sz="2400" dirty="0" smtClean="0"/>
              <a:t>Jana řešila hady. Lukáš řešil stejné úlohy, ale zapsal je pomocí čísel.</a:t>
            </a:r>
            <a:br>
              <a:rPr lang="cs-CZ" sz="2400" dirty="0" smtClean="0"/>
            </a:br>
            <a:r>
              <a:rPr lang="cs-CZ" sz="2400" dirty="0" smtClean="0"/>
              <a:t>Který </a:t>
            </a:r>
            <a:r>
              <a:rPr lang="cs-CZ" sz="2400" dirty="0" err="1" smtClean="0"/>
              <a:t>lukášův</a:t>
            </a:r>
            <a:r>
              <a:rPr lang="cs-CZ" sz="2400" dirty="0" smtClean="0"/>
              <a:t> číselný zápis a </a:t>
            </a:r>
            <a:r>
              <a:rPr lang="cs-CZ" sz="2400" dirty="0" err="1" smtClean="0"/>
              <a:t>janin</a:t>
            </a:r>
            <a:r>
              <a:rPr lang="cs-CZ" sz="2400" dirty="0" smtClean="0"/>
              <a:t> had k sobě patří?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JANA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1.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LUKÁŠ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A. … - 9 = 43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B. 31 + 9 = 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C. 31 + … = 43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961526" y="246774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31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2390056" y="246774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961526" y="386104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390056" y="391638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43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912060" y="51571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31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390056" y="51571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43</a:t>
            </a:r>
            <a:endParaRPr lang="cs-CZ" dirty="0"/>
          </a:p>
        </p:txBody>
      </p:sp>
      <p:cxnSp>
        <p:nvCxnSpPr>
          <p:cNvPr id="12" name="Přímá spojnice se šipkou 11"/>
          <p:cNvCxnSpPr>
            <a:stCxn id="5" idx="6"/>
            <a:endCxn id="6" idx="2"/>
          </p:cNvCxnSpPr>
          <p:nvPr/>
        </p:nvCxnSpPr>
        <p:spPr>
          <a:xfrm>
            <a:off x="1875926" y="2924944"/>
            <a:ext cx="51413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8" idx="2"/>
            <a:endCxn id="7" idx="6"/>
          </p:cNvCxnSpPr>
          <p:nvPr/>
        </p:nvCxnSpPr>
        <p:spPr>
          <a:xfrm flipH="1" flipV="1">
            <a:off x="1875926" y="4318248"/>
            <a:ext cx="514130" cy="553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9" idx="6"/>
            <a:endCxn id="10" idx="2"/>
          </p:cNvCxnSpPr>
          <p:nvPr/>
        </p:nvCxnSpPr>
        <p:spPr>
          <a:xfrm>
            <a:off x="1826460" y="5614392"/>
            <a:ext cx="5635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1875926" y="201054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869671" y="3632448"/>
            <a:ext cx="46093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879658" y="4918933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827584" y="6381328"/>
            <a:ext cx="4275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1.B                       2. A                     3.C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907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363</Words>
  <Application>Microsoft Office PowerPoint</Application>
  <PresentationFormat>Předvádění na obrazovce (4:3)</PresentationFormat>
  <Paragraphs>120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Arkýř</vt:lpstr>
      <vt:lpstr>1_Arkýř</vt:lpstr>
      <vt:lpstr>Prezentace aplikace PowerPoint</vt:lpstr>
      <vt:lpstr>Anotace a citace</vt:lpstr>
      <vt:lpstr>Pokračuj v řadách</vt:lpstr>
      <vt:lpstr>Pokračuj v řadách- řešení</vt:lpstr>
      <vt:lpstr>Kterým znakem bude řada pokračovat?</vt:lpstr>
      <vt:lpstr>Číselná řada začíná 1. pomocí kterého z následujících pravidel můžeme vypočítat každý další člen číselné řady?                                1, 4, 10, 22, …</vt:lpstr>
      <vt:lpstr>Najdi další číslo číselné řady</vt:lpstr>
      <vt:lpstr>Najdi další číslo číselné řady- řešení:</vt:lpstr>
      <vt:lpstr>Jana řešila hady. Lukáš řešil stejné úlohy, ale zapsal je pomocí čísel. Který lukášův číselný zápis a janin had k sobě patří?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 a citace</dc:title>
  <dc:creator>08G8</dc:creator>
  <cp:lastModifiedBy>08G8</cp:lastModifiedBy>
  <cp:revision>6</cp:revision>
  <dcterms:created xsi:type="dcterms:W3CDTF">2012-05-13T12:17:31Z</dcterms:created>
  <dcterms:modified xsi:type="dcterms:W3CDTF">2012-05-19T07:01:41Z</dcterms:modified>
</cp:coreProperties>
</file>