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57" r:id="rId3"/>
    <p:sldId id="256" r:id="rId4"/>
    <p:sldId id="258" r:id="rId5"/>
    <p:sldId id="262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VY_32_INOVACE_05_MATEMATIKA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400" dirty="0" smtClean="0"/>
            <a:t>Číselné zápisy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B00AAF-B78B-4165-AA56-FC8B61235336}" type="presOf" srcId="{D1B46980-6531-4606-95E6-44980827E919}" destId="{6140AFEC-043D-4C43-A2F9-D0F5331DF3A3}" srcOrd="0" destOrd="0" presId="urn:microsoft.com/office/officeart/2005/8/layout/target3"/>
    <dgm:cxn modelId="{E9C11B10-8F0F-49C4-96E9-D54A907EC44D}" type="presOf" srcId="{D8197B8C-B260-4A16-BDF4-0947B075E274}" destId="{25B08C86-7E15-44DC-BE7F-FFB55DD49D12}" srcOrd="0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F0CB6301-5842-4DD3-BED0-74B16FB57EE1}" type="presOf" srcId="{B651F6E3-6281-48DB-9319-2AEAFDAE7572}" destId="{6BB5E863-4638-4E1D-BFDE-399D028AC4ED}" srcOrd="1" destOrd="0" presId="urn:microsoft.com/office/officeart/2005/8/layout/target3"/>
    <dgm:cxn modelId="{7CA65E18-253D-4AD1-970F-522DEA2B2197}" type="presOf" srcId="{757F3AB3-0718-4624-B441-E567A8F0AB56}" destId="{333A1088-737F-45CB-B68E-254E46348037}" srcOrd="0" destOrd="0" presId="urn:microsoft.com/office/officeart/2005/8/layout/target3"/>
    <dgm:cxn modelId="{025CA6B7-81D8-41CE-93B7-8FDB302B26A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05F46E-3A31-4A65-9C23-993265A14B7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F05660-BD70-450A-A500-35460B467237}" type="presOf" srcId="{4C35D32F-0EAB-4CD7-82EE-45574DC2A586}" destId="{8BEBB6EC-1DAA-4CAC-8A25-BC0FCBD5DBD5}" srcOrd="0" destOrd="0" presId="urn:microsoft.com/office/officeart/2005/8/layout/target3"/>
    <dgm:cxn modelId="{DD31DC96-8A54-4D1C-ABA1-183AE176A9F9}" type="presOf" srcId="{4C35D32F-0EAB-4CD7-82EE-45574DC2A586}" destId="{890E4F0B-2866-4A3F-A3C7-2A14B1797930}" srcOrd="1" destOrd="0" presId="urn:microsoft.com/office/officeart/2005/8/layout/target3"/>
    <dgm:cxn modelId="{27F3F094-AA90-4C7E-AC52-0C368D4418E9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CBB9C4E-F7D6-4C56-AB22-4DFD3E9A16AA}" type="presOf" srcId="{A528AE99-982B-4758-9459-AE018AD6ED33}" destId="{ADD15C17-EB9D-4A31-B8A8-7BA408E425EB}" srcOrd="0" destOrd="0" presId="urn:microsoft.com/office/officeart/2005/8/layout/target3"/>
    <dgm:cxn modelId="{4E73DE8E-8D71-4745-B434-2684AE05C035}" type="presOf" srcId="{D1D4F407-5343-4D3F-B5B9-D407B03CAEB4}" destId="{AED2198E-93D5-4001-81B4-73124B309672}" srcOrd="1" destOrd="0" presId="urn:microsoft.com/office/officeart/2005/8/layout/target3"/>
    <dgm:cxn modelId="{ABA62CB5-E1B9-4A12-9E8C-362C50A2743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70240D6-2A01-428B-A693-54202D4A8A46}" type="presOf" srcId="{A528AE99-982B-4758-9459-AE018AD6ED33}" destId="{A1665320-E609-4A4A-911D-3804C5A40BC5}" srcOrd="1" destOrd="0" presId="urn:microsoft.com/office/officeart/2005/8/layout/target3"/>
    <dgm:cxn modelId="{E17E72AB-2455-4388-85F1-ADBE5EF41C2A}" type="presParOf" srcId="{333A1088-737F-45CB-B68E-254E46348037}" destId="{F5ABB229-8D3B-4694-996A-96F23CF14429}" srcOrd="0" destOrd="0" presId="urn:microsoft.com/office/officeart/2005/8/layout/target3"/>
    <dgm:cxn modelId="{909614A9-8A50-46C4-B495-AC73B3F6AD8C}" type="presParOf" srcId="{333A1088-737F-45CB-B68E-254E46348037}" destId="{F41139FD-01EE-4571-8B17-4FB00FC51163}" srcOrd="1" destOrd="0" presId="urn:microsoft.com/office/officeart/2005/8/layout/target3"/>
    <dgm:cxn modelId="{04D7283B-3B83-42B5-B906-0882BE53079B}" type="presParOf" srcId="{333A1088-737F-45CB-B68E-254E46348037}" destId="{D005CE8C-CC26-4C3E-AC11-E15060ECD759}" srcOrd="2" destOrd="0" presId="urn:microsoft.com/office/officeart/2005/8/layout/target3"/>
    <dgm:cxn modelId="{774072C7-B5DE-4D1D-94F5-6DED2FCE6202}" type="presParOf" srcId="{333A1088-737F-45CB-B68E-254E46348037}" destId="{2C702D82-9B77-49B7-9568-BB8EB47C3372}" srcOrd="3" destOrd="0" presId="urn:microsoft.com/office/officeart/2005/8/layout/target3"/>
    <dgm:cxn modelId="{46D7AE50-68F6-4E2C-9EEA-35D4E0C866EA}" type="presParOf" srcId="{333A1088-737F-45CB-B68E-254E46348037}" destId="{A52A0455-90FF-4808-ABD0-F02540D31D5A}" srcOrd="4" destOrd="0" presId="urn:microsoft.com/office/officeart/2005/8/layout/target3"/>
    <dgm:cxn modelId="{32E49B83-2CFF-4946-83F4-8FF317D15D4C}" type="presParOf" srcId="{333A1088-737F-45CB-B68E-254E46348037}" destId="{6140AFEC-043D-4C43-A2F9-D0F5331DF3A3}" srcOrd="5" destOrd="0" presId="urn:microsoft.com/office/officeart/2005/8/layout/target3"/>
    <dgm:cxn modelId="{EC6C9CF4-703A-4495-9ECB-513CEBC5A259}" type="presParOf" srcId="{333A1088-737F-45CB-B68E-254E46348037}" destId="{9358AC05-5D7D-4327-9F80-1AD486AEA664}" srcOrd="6" destOrd="0" presId="urn:microsoft.com/office/officeart/2005/8/layout/target3"/>
    <dgm:cxn modelId="{0F3321DE-DE06-439F-BFB9-1C69E76C2A82}" type="presParOf" srcId="{333A1088-737F-45CB-B68E-254E46348037}" destId="{313FC574-E1CD-4FB4-B054-0B805CE0447D}" srcOrd="7" destOrd="0" presId="urn:microsoft.com/office/officeart/2005/8/layout/target3"/>
    <dgm:cxn modelId="{9A8C6274-936E-4C9B-88E5-F19EAD9B3247}" type="presParOf" srcId="{333A1088-737F-45CB-B68E-254E46348037}" destId="{619D679B-A015-4ECF-8348-D1034C574F40}" srcOrd="8" destOrd="0" presId="urn:microsoft.com/office/officeart/2005/8/layout/target3"/>
    <dgm:cxn modelId="{5797CFE3-250F-438A-85BC-BC3C013B2087}" type="presParOf" srcId="{333A1088-737F-45CB-B68E-254E46348037}" destId="{322283A8-4A27-4CDA-BAE3-F381106A9174}" srcOrd="9" destOrd="0" presId="urn:microsoft.com/office/officeart/2005/8/layout/target3"/>
    <dgm:cxn modelId="{5AD1969C-326B-499F-8788-BCB1151ABEFD}" type="presParOf" srcId="{333A1088-737F-45CB-B68E-254E46348037}" destId="{FFC9F71D-1B4F-4AD9-A4A6-86ADEFC8AF5C}" srcOrd="10" destOrd="0" presId="urn:microsoft.com/office/officeart/2005/8/layout/target3"/>
    <dgm:cxn modelId="{6345AF1D-47C4-4A5F-9249-2B8CBE51C709}" type="presParOf" srcId="{333A1088-737F-45CB-B68E-254E46348037}" destId="{25B08C86-7E15-44DC-BE7F-FFB55DD49D12}" srcOrd="11" destOrd="0" presId="urn:microsoft.com/office/officeart/2005/8/layout/target3"/>
    <dgm:cxn modelId="{1D78E6BC-FD4C-423A-8EBD-DE60FCBC345D}" type="presParOf" srcId="{333A1088-737F-45CB-B68E-254E46348037}" destId="{76644BE8-9D7C-4C09-B250-3D10AF48CBB7}" srcOrd="12" destOrd="0" presId="urn:microsoft.com/office/officeart/2005/8/layout/target3"/>
    <dgm:cxn modelId="{113660A3-D1BD-4F25-9A88-7190E86A1FED}" type="presParOf" srcId="{333A1088-737F-45CB-B68E-254E46348037}" destId="{EE85B701-7295-41C0-BA7A-34D3756A2AE6}" srcOrd="13" destOrd="0" presId="urn:microsoft.com/office/officeart/2005/8/layout/target3"/>
    <dgm:cxn modelId="{9C69D205-35E4-45F2-AA95-3B8F8818DF4C}" type="presParOf" srcId="{333A1088-737F-45CB-B68E-254E46348037}" destId="{8BEBB6EC-1DAA-4CAC-8A25-BC0FCBD5DBD5}" srcOrd="14" destOrd="0" presId="urn:microsoft.com/office/officeart/2005/8/layout/target3"/>
    <dgm:cxn modelId="{55583924-CE55-4D17-BB4A-D3FB1890DDC5}" type="presParOf" srcId="{333A1088-737F-45CB-B68E-254E46348037}" destId="{CDAFC61C-0423-4B42-A0B6-5AD4A8673C59}" srcOrd="15" destOrd="0" presId="urn:microsoft.com/office/officeart/2005/8/layout/target3"/>
    <dgm:cxn modelId="{B127E3F4-5E89-4E56-97B1-03AA191D70ED}" type="presParOf" srcId="{333A1088-737F-45CB-B68E-254E46348037}" destId="{6F3496AD-BFB3-4316-A25D-987A8C194B6B}" srcOrd="16" destOrd="0" presId="urn:microsoft.com/office/officeart/2005/8/layout/target3"/>
    <dgm:cxn modelId="{234E652F-35FC-413A-8FC7-9A15BE96F09A}" type="presParOf" srcId="{333A1088-737F-45CB-B68E-254E46348037}" destId="{ADD15C17-EB9D-4A31-B8A8-7BA408E425EB}" srcOrd="17" destOrd="0" presId="urn:microsoft.com/office/officeart/2005/8/layout/target3"/>
    <dgm:cxn modelId="{DA868A0C-829F-4C43-A1E0-B306D5EA8D67}" type="presParOf" srcId="{333A1088-737F-45CB-B68E-254E46348037}" destId="{AED2198E-93D5-4001-81B4-73124B309672}" srcOrd="18" destOrd="0" presId="urn:microsoft.com/office/officeart/2005/8/layout/target3"/>
    <dgm:cxn modelId="{D3373839-C6E7-44A5-8EA1-7B8F3F5578FB}" type="presParOf" srcId="{333A1088-737F-45CB-B68E-254E46348037}" destId="{2BE915AB-18AA-4053-B92C-3BFC9ED204BB}" srcOrd="19" destOrd="0" presId="urn:microsoft.com/office/officeart/2005/8/layout/target3"/>
    <dgm:cxn modelId="{FD027E37-5EB4-4BCE-B01C-573BA0D52417}" type="presParOf" srcId="{333A1088-737F-45CB-B68E-254E46348037}" destId="{6BB5E863-4638-4E1D-BFDE-399D028AC4ED}" srcOrd="20" destOrd="0" presId="urn:microsoft.com/office/officeart/2005/8/layout/target3"/>
    <dgm:cxn modelId="{8EFC7FF7-3BFA-439C-B7C6-E5DB05371E68}" type="presParOf" srcId="{333A1088-737F-45CB-B68E-254E46348037}" destId="{5A5FFA88-C948-4069-8E93-59FA12366E83}" srcOrd="21" destOrd="0" presId="urn:microsoft.com/office/officeart/2005/8/layout/target3"/>
    <dgm:cxn modelId="{11E08FE6-37CE-4A5B-83A8-3F243397CB0E}" type="presParOf" srcId="{333A1088-737F-45CB-B68E-254E46348037}" destId="{890E4F0B-2866-4A3F-A3C7-2A14B1797930}" srcOrd="22" destOrd="0" presId="urn:microsoft.com/office/officeart/2005/8/layout/target3"/>
    <dgm:cxn modelId="{0CE61FA7-A46C-448C-B634-254E0282655F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VY_32_INOVACE_05_MATEMATIKA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400" kern="1200" dirty="0" smtClean="0"/>
            <a:t>Číselné zápisy</a:t>
          </a:r>
          <a:endParaRPr lang="cs-CZ" sz="14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83250-EE16-43C3-91BB-9818A6B9021A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BC19A0-8B4F-4E2C-873C-FD7115F513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2790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0911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2621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26.7.2013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7454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638244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822920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497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134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83721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8559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7780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9983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1805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12200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5877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má seznámit žáky 3. ročníku ZŠ </a:t>
            </a:r>
            <a:r>
              <a:rPr lang="cs-CZ" dirty="0" smtClean="0"/>
              <a:t>                 s </a:t>
            </a:r>
            <a:r>
              <a:rPr lang="cs-CZ" dirty="0" smtClean="0"/>
              <a:t>náročnějšími aritmetickými pojmy</a:t>
            </a:r>
          </a:p>
          <a:p>
            <a:r>
              <a:rPr lang="cs-CZ" dirty="0" smtClean="0"/>
              <a:t>Jedná se o krátký výklad 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návodné úlohy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Matematické </a:t>
            </a:r>
            <a:r>
              <a:rPr lang="cs-CZ" dirty="0" smtClean="0"/>
              <a:t>                         a </a:t>
            </a:r>
            <a:r>
              <a:rPr lang="cs-CZ" dirty="0"/>
              <a:t>přírodovědné úlohy pro 1. stupeň základního vzdělávání</a:t>
            </a:r>
          </a:p>
          <a:p>
            <a:pPr marL="0" indent="0">
              <a:buNone/>
            </a:pPr>
            <a:r>
              <a:rPr lang="cs-CZ" dirty="0"/>
              <a:t>Milan Hejný, Jitka Houfková, Darina </a:t>
            </a:r>
            <a:r>
              <a:rPr lang="cs-CZ" dirty="0" err="1"/>
              <a:t>Jirotková</a:t>
            </a:r>
            <a:r>
              <a:rPr lang="cs-CZ" dirty="0"/>
              <a:t>, Dana Mandíková a kol.</a:t>
            </a:r>
          </a:p>
          <a:p>
            <a:pPr marL="0" indent="0">
              <a:buNone/>
            </a:pPr>
            <a:r>
              <a:rPr lang="cs-CZ" dirty="0"/>
              <a:t>ÚIV, Praha, 2011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691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Vyjádři s pomocí čísel: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4038600" cy="3701008"/>
          </a:xfrm>
        </p:spPr>
        <p:txBody>
          <a:bodyPr>
            <a:normAutofit/>
          </a:bodyPr>
          <a:lstStyle/>
          <a:p>
            <a:r>
              <a:rPr lang="cs-CZ" dirty="0"/>
              <a:t>a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b)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a)  3 – 2 + 1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) 4 - 1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547664" y="1988840"/>
            <a:ext cx="28803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1861186" y="1988840"/>
            <a:ext cx="31969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180884" y="1988840"/>
            <a:ext cx="34518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2670088" y="1988840"/>
            <a:ext cx="34518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3032584" y="1988840"/>
            <a:ext cx="315280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539836" y="2004830"/>
            <a:ext cx="36004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261032" y="4509120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669474" y="4512000"/>
            <a:ext cx="33244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110494" y="4503516"/>
            <a:ext cx="33244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454064" y="4530639"/>
            <a:ext cx="31661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828393" y="4314615"/>
            <a:ext cx="14289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858660" y="4509120"/>
            <a:ext cx="4892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353913" y="4255899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6619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Zkus podobně zapsat další příklady: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132856"/>
            <a:ext cx="189507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5 – 4 + 3 + 2 =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5 + 4 +2 – 10 =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8 + 2 – 9 + 6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509120"/>
            <a:ext cx="5252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Vymysli také nějaké příklady a vyzkoušej své spolužáky.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259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/>
          </a:bodyPr>
          <a:lstStyle/>
          <a:p>
            <a:r>
              <a:rPr lang="cs-CZ" dirty="0" smtClean="0"/>
              <a:t>Ve studovně je 18 stolů. U každého stolu je šest židlí.</a:t>
            </a:r>
            <a:br>
              <a:rPr lang="cs-CZ" dirty="0" smtClean="0"/>
            </a:br>
            <a:r>
              <a:rPr lang="cs-CZ" dirty="0" smtClean="0"/>
              <a:t>Který výpočet vyjadřuje celkový počet židlí ve studovně?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4005064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 + 6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4374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43728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 – 6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4189730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 : 6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928394"/>
            <a:ext cx="699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18 . 6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72554" y="5805264"/>
            <a:ext cx="15680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18 . 6 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5738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60 . 60 . 7 vyjadřuje: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279454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Počet sekund za 7 hodin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Počet sekund za týden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Počet minut za 7 dnů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Počet minut za 7 hodin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7" y="1914712"/>
            <a:ext cx="1866793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4000" dirty="0" smtClean="0">
                <a:solidFill>
                  <a:srgbClr val="C00000"/>
                </a:solidFill>
              </a:rPr>
              <a:t> ANO</a:t>
            </a:r>
            <a:endParaRPr lang="cs-CZ" sz="4000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pPr marL="342900" indent="-342900">
              <a:buAutoNum type="alphaLcParenR"/>
            </a:pPr>
            <a:endParaRPr lang="cs-CZ" dirty="0">
              <a:solidFill>
                <a:srgbClr val="C00000"/>
              </a:solidFill>
            </a:endParaRPr>
          </a:p>
          <a:p>
            <a:pPr marL="342900" indent="-3429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268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r>
              <a:rPr lang="cs-CZ" dirty="0" smtClean="0"/>
              <a:t>Na louce se pasou ovce. Dohromady mají 76 noh.</a:t>
            </a:r>
            <a:br>
              <a:rPr lang="cs-CZ" dirty="0" smtClean="0"/>
            </a:br>
            <a:r>
              <a:rPr lang="cs-CZ" dirty="0" smtClean="0"/>
              <a:t>S pomocí kterého výpočtu zjistíš počet ovcí na louce?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933056"/>
            <a:ext cx="110318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76 +4 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76 . 4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76 : 4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76 - 4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4581128"/>
            <a:ext cx="17876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c) ANO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3358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231</Words>
  <Application>Microsoft Office PowerPoint</Application>
  <PresentationFormat>Předvádění na obrazovce (4:3)</PresentationFormat>
  <Paragraphs>61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1_Arkýř</vt:lpstr>
      <vt:lpstr>Snímek 1</vt:lpstr>
      <vt:lpstr>Anotace a citace</vt:lpstr>
      <vt:lpstr>Vyjádři s pomocí čísel:</vt:lpstr>
      <vt:lpstr>Zkus podobně zapsat další příklady:</vt:lpstr>
      <vt:lpstr>Ve studovně je 18 stolů. U každého stolu je šest židlí. Který výpočet vyjadřuje celkový počet židlí ve studovně?</vt:lpstr>
      <vt:lpstr>Výpočet 60 . 60 . 7 vyjadřuje:</vt:lpstr>
      <vt:lpstr>Na louce se pasou ovce. Dohromady mají 76 noh. S pomocí kterého výpočtu zjistíš počet ovcí na louce?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 a citace</dc:title>
  <dc:creator>08G8</dc:creator>
  <cp:lastModifiedBy>Dum</cp:lastModifiedBy>
  <cp:revision>5</cp:revision>
  <dcterms:created xsi:type="dcterms:W3CDTF">2012-05-13T11:05:24Z</dcterms:created>
  <dcterms:modified xsi:type="dcterms:W3CDTF">2013-07-26T05:50:51Z</dcterms:modified>
</cp:coreProperties>
</file>