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</a:t>
          </a:r>
          <a:r>
            <a:rPr lang="cs-CZ" sz="1400" baseline="0" dirty="0" smtClean="0"/>
            <a:t>VY_32_INOVACE_07_MATEMATIKA </a:t>
          </a:r>
          <a:r>
            <a:rPr lang="cs-CZ" sz="1400" baseline="0" dirty="0" smtClean="0"/>
            <a:t>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</a:t>
          </a:r>
          <a:r>
            <a:rPr lang="cs-CZ" sz="2000" dirty="0" smtClean="0"/>
            <a:t>: Procvičování malé násobilky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814A2A-F3C9-4791-933D-1EE43954FA08}" type="presOf" srcId="{D1D4F407-5343-4D3F-B5B9-D407B03CAEB4}" destId="{D005CE8C-CC26-4C3E-AC11-E15060ECD759}" srcOrd="0" destOrd="0" presId="urn:microsoft.com/office/officeart/2005/8/layout/target3"/>
    <dgm:cxn modelId="{5A5C419F-9308-4C2F-B3D0-57E1E53569A9}" type="presOf" srcId="{B651F6E3-6281-48DB-9319-2AEAFDAE7572}" destId="{619D679B-A015-4ECF-8348-D1034C574F40}" srcOrd="0" destOrd="0" presId="urn:microsoft.com/office/officeart/2005/8/layout/target3"/>
    <dgm:cxn modelId="{BE698F3D-D2DF-452B-9A8B-E5EE2ED12821}" type="presOf" srcId="{4C35D32F-0EAB-4CD7-82EE-45574DC2A586}" destId="{8BEBB6EC-1DAA-4CAC-8A25-BC0FCBD5DBD5}" srcOrd="0" destOrd="0" presId="urn:microsoft.com/office/officeart/2005/8/layout/target3"/>
    <dgm:cxn modelId="{716E2536-F4DA-4959-A613-4A8B598FF125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FB8C477-045C-43EE-B0CC-A489375D047A}" type="presOf" srcId="{A528AE99-982B-4758-9459-AE018AD6ED33}" destId="{A1665320-E609-4A4A-911D-3804C5A40BC5}" srcOrd="1" destOrd="0" presId="urn:microsoft.com/office/officeart/2005/8/layout/target3"/>
    <dgm:cxn modelId="{C8CC2276-43E8-4FFF-9444-A9472BBB8790}" type="presOf" srcId="{D8197B8C-B260-4A16-BDF4-0947B075E274}" destId="{25B08C86-7E15-44DC-BE7F-FFB55DD49D12}" srcOrd="0" destOrd="0" presId="urn:microsoft.com/office/officeart/2005/8/layout/target3"/>
    <dgm:cxn modelId="{6CF4FF5F-5B19-4BD0-9DB7-66420721F8DA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D3B714-8011-4E1B-8E18-0267E4866711}" type="presOf" srcId="{757F3AB3-0718-4624-B441-E567A8F0AB56}" destId="{333A1088-737F-45CB-B68E-254E46348037}" srcOrd="0" destOrd="0" presId="urn:microsoft.com/office/officeart/2005/8/layout/target3"/>
    <dgm:cxn modelId="{A99E07B3-DDC4-4246-A813-A16B1A24CB9B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11BFDD3-DE1D-4774-81D6-A2C1469BB919}" type="presOf" srcId="{A528AE99-982B-4758-9459-AE018AD6ED33}" destId="{ADD15C17-EB9D-4A31-B8A8-7BA408E425EB}" srcOrd="0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8A134995-F13C-43B0-A579-C496296BA1B1}" type="presOf" srcId="{D1D4F407-5343-4D3F-B5B9-D407B03CAEB4}" destId="{AED2198E-93D5-4001-81B4-73124B309672}" srcOrd="1" destOrd="0" presId="urn:microsoft.com/office/officeart/2005/8/layout/target3"/>
    <dgm:cxn modelId="{D7F16B57-CD12-45B8-90E6-DE1C2895D913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7F1C6A8-61E3-4786-A83E-7B09A74A4871}" type="presOf" srcId="{4C35D32F-0EAB-4CD7-82EE-45574DC2A586}" destId="{890E4F0B-2866-4A3F-A3C7-2A14B1797930}" srcOrd="1" destOrd="0" presId="urn:microsoft.com/office/officeart/2005/8/layout/target3"/>
    <dgm:cxn modelId="{C79C162B-C9AF-4C37-9997-002516C9EEA8}" type="presParOf" srcId="{333A1088-737F-45CB-B68E-254E46348037}" destId="{F5ABB229-8D3B-4694-996A-96F23CF14429}" srcOrd="0" destOrd="0" presId="urn:microsoft.com/office/officeart/2005/8/layout/target3"/>
    <dgm:cxn modelId="{70984E8C-2237-47C5-BC8F-62F0C58EF5E4}" type="presParOf" srcId="{333A1088-737F-45CB-B68E-254E46348037}" destId="{F41139FD-01EE-4571-8B17-4FB00FC51163}" srcOrd="1" destOrd="0" presId="urn:microsoft.com/office/officeart/2005/8/layout/target3"/>
    <dgm:cxn modelId="{87E5542E-02E8-44EF-9182-0905471A27B9}" type="presParOf" srcId="{333A1088-737F-45CB-B68E-254E46348037}" destId="{D005CE8C-CC26-4C3E-AC11-E15060ECD759}" srcOrd="2" destOrd="0" presId="urn:microsoft.com/office/officeart/2005/8/layout/target3"/>
    <dgm:cxn modelId="{66B83172-4E28-4059-9E49-47BBE531F58D}" type="presParOf" srcId="{333A1088-737F-45CB-B68E-254E46348037}" destId="{2C702D82-9B77-49B7-9568-BB8EB47C3372}" srcOrd="3" destOrd="0" presId="urn:microsoft.com/office/officeart/2005/8/layout/target3"/>
    <dgm:cxn modelId="{F70AA3E1-4BA1-4196-8F6F-A4241201ED37}" type="presParOf" srcId="{333A1088-737F-45CB-B68E-254E46348037}" destId="{A52A0455-90FF-4808-ABD0-F02540D31D5A}" srcOrd="4" destOrd="0" presId="urn:microsoft.com/office/officeart/2005/8/layout/target3"/>
    <dgm:cxn modelId="{31082CCF-DA1A-4EEE-ABF5-3E71237258CE}" type="presParOf" srcId="{333A1088-737F-45CB-B68E-254E46348037}" destId="{6140AFEC-043D-4C43-A2F9-D0F5331DF3A3}" srcOrd="5" destOrd="0" presId="urn:microsoft.com/office/officeart/2005/8/layout/target3"/>
    <dgm:cxn modelId="{CC676814-FBF9-44A5-A55C-9D5F0ED461FC}" type="presParOf" srcId="{333A1088-737F-45CB-B68E-254E46348037}" destId="{9358AC05-5D7D-4327-9F80-1AD486AEA664}" srcOrd="6" destOrd="0" presId="urn:microsoft.com/office/officeart/2005/8/layout/target3"/>
    <dgm:cxn modelId="{B3843940-6FA1-44BA-9FA2-A18546E19E3E}" type="presParOf" srcId="{333A1088-737F-45CB-B68E-254E46348037}" destId="{313FC574-E1CD-4FB4-B054-0B805CE0447D}" srcOrd="7" destOrd="0" presId="urn:microsoft.com/office/officeart/2005/8/layout/target3"/>
    <dgm:cxn modelId="{AD9DC3F5-6634-4456-9636-E70FE8812012}" type="presParOf" srcId="{333A1088-737F-45CB-B68E-254E46348037}" destId="{619D679B-A015-4ECF-8348-D1034C574F40}" srcOrd="8" destOrd="0" presId="urn:microsoft.com/office/officeart/2005/8/layout/target3"/>
    <dgm:cxn modelId="{A1B9D68D-0068-4E9C-B069-960B99034832}" type="presParOf" srcId="{333A1088-737F-45CB-B68E-254E46348037}" destId="{322283A8-4A27-4CDA-BAE3-F381106A9174}" srcOrd="9" destOrd="0" presId="urn:microsoft.com/office/officeart/2005/8/layout/target3"/>
    <dgm:cxn modelId="{9B3F1A7E-7966-4B8A-BC04-EFD26D24D80A}" type="presParOf" srcId="{333A1088-737F-45CB-B68E-254E46348037}" destId="{FFC9F71D-1B4F-4AD9-A4A6-86ADEFC8AF5C}" srcOrd="10" destOrd="0" presId="urn:microsoft.com/office/officeart/2005/8/layout/target3"/>
    <dgm:cxn modelId="{D9FF6BE2-7B89-4A9D-BC30-A92676534294}" type="presParOf" srcId="{333A1088-737F-45CB-B68E-254E46348037}" destId="{25B08C86-7E15-44DC-BE7F-FFB55DD49D12}" srcOrd="11" destOrd="0" presId="urn:microsoft.com/office/officeart/2005/8/layout/target3"/>
    <dgm:cxn modelId="{89780C9D-2825-4C27-BA65-BE08C0E9C575}" type="presParOf" srcId="{333A1088-737F-45CB-B68E-254E46348037}" destId="{76644BE8-9D7C-4C09-B250-3D10AF48CBB7}" srcOrd="12" destOrd="0" presId="urn:microsoft.com/office/officeart/2005/8/layout/target3"/>
    <dgm:cxn modelId="{CD33CBEE-9D51-4005-94E7-31FD20CB0B0D}" type="presParOf" srcId="{333A1088-737F-45CB-B68E-254E46348037}" destId="{EE85B701-7295-41C0-BA7A-34D3756A2AE6}" srcOrd="13" destOrd="0" presId="urn:microsoft.com/office/officeart/2005/8/layout/target3"/>
    <dgm:cxn modelId="{699CF04E-A77F-407B-AE71-9739308D3279}" type="presParOf" srcId="{333A1088-737F-45CB-B68E-254E46348037}" destId="{8BEBB6EC-1DAA-4CAC-8A25-BC0FCBD5DBD5}" srcOrd="14" destOrd="0" presId="urn:microsoft.com/office/officeart/2005/8/layout/target3"/>
    <dgm:cxn modelId="{6C280959-1D00-40AD-9E5E-5F098BCE6659}" type="presParOf" srcId="{333A1088-737F-45CB-B68E-254E46348037}" destId="{CDAFC61C-0423-4B42-A0B6-5AD4A8673C59}" srcOrd="15" destOrd="0" presId="urn:microsoft.com/office/officeart/2005/8/layout/target3"/>
    <dgm:cxn modelId="{FE7E5F23-4D6F-4DEE-B32C-98A0C8508E2E}" type="presParOf" srcId="{333A1088-737F-45CB-B68E-254E46348037}" destId="{6F3496AD-BFB3-4316-A25D-987A8C194B6B}" srcOrd="16" destOrd="0" presId="urn:microsoft.com/office/officeart/2005/8/layout/target3"/>
    <dgm:cxn modelId="{D6F01A79-0634-430C-B9B5-D8F3C5362197}" type="presParOf" srcId="{333A1088-737F-45CB-B68E-254E46348037}" destId="{ADD15C17-EB9D-4A31-B8A8-7BA408E425EB}" srcOrd="17" destOrd="0" presId="urn:microsoft.com/office/officeart/2005/8/layout/target3"/>
    <dgm:cxn modelId="{5DBBCEF3-A5CE-4E35-97AC-3AEE03EFFC8E}" type="presParOf" srcId="{333A1088-737F-45CB-B68E-254E46348037}" destId="{AED2198E-93D5-4001-81B4-73124B309672}" srcOrd="18" destOrd="0" presId="urn:microsoft.com/office/officeart/2005/8/layout/target3"/>
    <dgm:cxn modelId="{3FCC748F-6B52-41BE-A782-3053ED4FF276}" type="presParOf" srcId="{333A1088-737F-45CB-B68E-254E46348037}" destId="{2BE915AB-18AA-4053-B92C-3BFC9ED204BB}" srcOrd="19" destOrd="0" presId="urn:microsoft.com/office/officeart/2005/8/layout/target3"/>
    <dgm:cxn modelId="{8AB84D4C-A3F9-45A5-87C3-51709C8DAB43}" type="presParOf" srcId="{333A1088-737F-45CB-B68E-254E46348037}" destId="{6BB5E863-4638-4E1D-BFDE-399D028AC4ED}" srcOrd="20" destOrd="0" presId="urn:microsoft.com/office/officeart/2005/8/layout/target3"/>
    <dgm:cxn modelId="{AC5C724D-A011-4384-BBA8-DA5F3FD024D9}" type="presParOf" srcId="{333A1088-737F-45CB-B68E-254E46348037}" destId="{5A5FFA88-C948-4069-8E93-59FA12366E83}" srcOrd="21" destOrd="0" presId="urn:microsoft.com/office/officeart/2005/8/layout/target3"/>
    <dgm:cxn modelId="{4C643989-C0A1-4100-94FB-D8B9D80E2C9B}" type="presParOf" srcId="{333A1088-737F-45CB-B68E-254E46348037}" destId="{890E4F0B-2866-4A3F-A3C7-2A14B1797930}" srcOrd="22" destOrd="0" presId="urn:microsoft.com/office/officeart/2005/8/layout/target3"/>
    <dgm:cxn modelId="{9980862F-EC2C-4429-83E2-98D01C0F752B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</a:t>
          </a:r>
          <a:r>
            <a:rPr lang="cs-CZ" sz="1400" kern="1200" baseline="0" dirty="0" smtClean="0"/>
            <a:t>VY_32_INOVACE_07_MATEMATIKA </a:t>
          </a:r>
          <a:r>
            <a:rPr lang="cs-CZ" sz="1400" kern="1200" baseline="0" dirty="0" smtClean="0"/>
            <a:t>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</a:t>
          </a:r>
          <a:r>
            <a:rPr lang="cs-CZ" sz="2000" kern="1200" dirty="0" smtClean="0"/>
            <a:t>: Procvičování malé násobilky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CZ.1.07/1.4.00/21.0896</a:t>
          </a: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1519B3-8A8F-4E7D-8348-62540A6673F9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B8508A-550A-461F-BBE9-92A50623E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976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2306173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963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Na začátku si žáci zopakují řady násobků</a:t>
            </a:r>
          </a:p>
          <a:p>
            <a:r>
              <a:rPr lang="cs-CZ" dirty="0" smtClean="0"/>
              <a:t>Řešením tajenek procvičují žáci malou násobilku</a:t>
            </a:r>
          </a:p>
          <a:p>
            <a:r>
              <a:rPr lang="cs-CZ" dirty="0" smtClean="0"/>
              <a:t>Jednotlivé stránky lze vytisknout pro </a:t>
            </a:r>
            <a:r>
              <a:rPr lang="cs-CZ" smtClean="0"/>
              <a:t>samostatnou práci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Učebnice Matematiky pro 3. ročník, 3. díl</a:t>
            </a:r>
          </a:p>
          <a:p>
            <a:pPr marL="0" indent="0">
              <a:buNone/>
            </a:pPr>
            <a:r>
              <a:rPr lang="cs-CZ" dirty="0"/>
              <a:t>Autoři: RNDr. Růžena Blažková, </a:t>
            </a:r>
            <a:r>
              <a:rPr lang="cs-CZ" dirty="0" err="1"/>
              <a:t>Csc.</a:t>
            </a:r>
            <a:r>
              <a:rPr lang="cs-CZ" dirty="0"/>
              <a:t>; RNDr. Milena Vaňurová, </a:t>
            </a:r>
            <a:r>
              <a:rPr lang="cs-CZ" dirty="0" err="1"/>
              <a:t>Csc.</a:t>
            </a:r>
            <a:r>
              <a:rPr lang="cs-CZ" dirty="0"/>
              <a:t>; </a:t>
            </a:r>
            <a:r>
              <a:rPr lang="cs-CZ" dirty="0" smtClean="0"/>
              <a:t>RNDr</a:t>
            </a:r>
            <a:r>
              <a:rPr lang="cs-CZ" dirty="0"/>
              <a:t>. Květoslava Matoušková, </a:t>
            </a:r>
            <a:r>
              <a:rPr lang="cs-CZ" dirty="0" err="1"/>
              <a:t>Csc.</a:t>
            </a:r>
            <a:r>
              <a:rPr lang="cs-CZ" dirty="0"/>
              <a:t>; Hana Staudková</a:t>
            </a:r>
          </a:p>
          <a:p>
            <a:pPr marL="0" indent="0">
              <a:buNone/>
            </a:pPr>
            <a:r>
              <a:rPr lang="cs-CZ" dirty="0" smtClean="0"/>
              <a:t>Nakladatelství </a:t>
            </a:r>
            <a:r>
              <a:rPr lang="cs-CZ" dirty="0"/>
              <a:t>Alter </a:t>
            </a:r>
            <a:r>
              <a:rPr lang="cs-CZ" dirty="0" smtClean="0"/>
              <a:t>, Praha, </a:t>
            </a:r>
            <a:r>
              <a:rPr lang="cs-CZ" dirty="0"/>
              <a:t>1995</a:t>
            </a:r>
          </a:p>
          <a:p>
            <a:r>
              <a:rPr lang="cs-CZ" dirty="0" smtClean="0"/>
              <a:t>Pracovní </a:t>
            </a:r>
            <a:r>
              <a:rPr lang="cs-CZ" dirty="0"/>
              <a:t>sešit z matematiky 3, Sbírka úloh</a:t>
            </a:r>
          </a:p>
          <a:p>
            <a:pPr marL="0" indent="0">
              <a:buNone/>
            </a:pPr>
            <a:r>
              <a:rPr lang="cs-CZ" dirty="0"/>
              <a:t>Autor: Ladislav Horník</a:t>
            </a:r>
          </a:p>
          <a:p>
            <a:pPr marL="0" indent="0">
              <a:buNone/>
            </a:pPr>
            <a:r>
              <a:rPr lang="cs-CZ" dirty="0"/>
              <a:t>Nakladatelství </a:t>
            </a:r>
            <a:r>
              <a:rPr lang="cs-CZ" dirty="0" err="1"/>
              <a:t>Pansofia</a:t>
            </a:r>
            <a:r>
              <a:rPr lang="cs-CZ" dirty="0"/>
              <a:t>, Praha, </a:t>
            </a:r>
            <a:r>
              <a:rPr lang="cs-CZ" dirty="0" smtClean="0"/>
              <a:t>2006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00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 chybějící násobky v řadě: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27687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2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3447458"/>
              </p:ext>
            </p:extLst>
          </p:nvPr>
        </p:nvGraphicFramePr>
        <p:xfrm>
          <a:off x="1524000" y="2204864"/>
          <a:ext cx="6096000" cy="5952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952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371703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5568221"/>
              </p:ext>
            </p:extLst>
          </p:nvPr>
        </p:nvGraphicFramePr>
        <p:xfrm>
          <a:off x="1524000" y="3717032"/>
          <a:ext cx="6096000" cy="523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2322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39552" y="5157192"/>
            <a:ext cx="551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7196592"/>
              </p:ext>
            </p:extLst>
          </p:nvPr>
        </p:nvGraphicFramePr>
        <p:xfrm>
          <a:off x="1524000" y="5157192"/>
          <a:ext cx="6096000" cy="523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232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0097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Doplňuj chybějící násobky v řadě: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206084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78904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30120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</a:t>
            </a:r>
            <a:endParaRPr lang="cs-CZ" sz="28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5990715"/>
              </p:ext>
            </p:extLst>
          </p:nvPr>
        </p:nvGraphicFramePr>
        <p:xfrm>
          <a:off x="1524000" y="2060848"/>
          <a:ext cx="6096000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1698921"/>
              </p:ext>
            </p:extLst>
          </p:nvPr>
        </p:nvGraphicFramePr>
        <p:xfrm>
          <a:off x="1524000" y="3789040"/>
          <a:ext cx="6096000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7988191"/>
              </p:ext>
            </p:extLst>
          </p:nvPr>
        </p:nvGraphicFramePr>
        <p:xfrm>
          <a:off x="1524000" y="5301208"/>
          <a:ext cx="6096000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3512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Doplňuj chybějící násobky v řadě: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57301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30120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004041"/>
              </p:ext>
            </p:extLst>
          </p:nvPr>
        </p:nvGraphicFramePr>
        <p:xfrm>
          <a:off x="1524000" y="5157192"/>
          <a:ext cx="6096000" cy="6672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6672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2316419"/>
              </p:ext>
            </p:extLst>
          </p:nvPr>
        </p:nvGraphicFramePr>
        <p:xfrm>
          <a:off x="1619672" y="3501008"/>
          <a:ext cx="6096000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792088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7598571"/>
              </p:ext>
            </p:extLst>
          </p:nvPr>
        </p:nvGraphicFramePr>
        <p:xfrm>
          <a:off x="1524000" y="1772816"/>
          <a:ext cx="6096000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199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450506"/>
          </a:xfrm>
        </p:spPr>
        <p:txBody>
          <a:bodyPr>
            <a:normAutofit/>
          </a:bodyPr>
          <a:lstStyle/>
          <a:p>
            <a:r>
              <a:rPr lang="cs-CZ" dirty="0" smtClean="0"/>
              <a:t>1. Výsledek, napsaný na konci každého řádku tabulky, dostaneš vynásobením dvou čísel z tabulky. Najdi je a písmena pod ním zapiš do tajenky.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5424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379911"/>
              </p:ext>
            </p:extLst>
          </p:nvPr>
        </p:nvGraphicFramePr>
        <p:xfrm>
          <a:off x="1524000" y="1397000"/>
          <a:ext cx="6096002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232003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003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90</a:t>
                      </a:r>
                      <a:endParaRPr lang="cs-CZ" b="1" dirty="0"/>
                    </a:p>
                  </a:txBody>
                  <a:tcPr/>
                </a:tc>
              </a:tr>
              <a:tr h="232003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28</a:t>
                      </a:r>
                      <a:endParaRPr lang="cs-CZ" b="1" dirty="0"/>
                    </a:p>
                  </a:txBody>
                  <a:tcPr/>
                </a:tc>
              </a:tr>
              <a:tr h="232003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15</a:t>
                      </a:r>
                      <a:endParaRPr lang="cs-CZ" b="1" dirty="0"/>
                    </a:p>
                  </a:txBody>
                  <a:tcPr/>
                </a:tc>
              </a:tr>
              <a:tr h="232003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54</a:t>
                      </a:r>
                      <a:endParaRPr lang="cs-CZ" b="1" dirty="0"/>
                    </a:p>
                  </a:txBody>
                  <a:tcPr/>
                </a:tc>
              </a:tr>
              <a:tr h="232003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27</a:t>
                      </a:r>
                      <a:endParaRPr lang="cs-CZ" b="1" dirty="0"/>
                    </a:p>
                  </a:txBody>
                  <a:tcPr/>
                </a:tc>
              </a:tr>
              <a:tr h="232003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32</a:t>
                      </a:r>
                      <a:endParaRPr lang="cs-CZ" b="1" dirty="0"/>
                    </a:p>
                  </a:txBody>
                  <a:tcPr/>
                </a:tc>
              </a:tr>
              <a:tr h="232003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56</a:t>
                      </a:r>
                      <a:endParaRPr lang="cs-CZ" b="1" dirty="0"/>
                    </a:p>
                  </a:txBody>
                  <a:tcPr/>
                </a:tc>
              </a:tr>
              <a:tr h="232003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7</a:t>
                      </a:r>
                      <a:endParaRPr lang="cs-CZ" b="1" dirty="0"/>
                    </a:p>
                  </a:txBody>
                  <a:tcPr/>
                </a:tc>
              </a:tr>
              <a:tr h="232003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14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962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124744"/>
            <a:ext cx="415325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Oto, co jste měli k obědu?</a:t>
            </a:r>
          </a:p>
          <a:p>
            <a:endParaRPr lang="cs-CZ" dirty="0"/>
          </a:p>
          <a:p>
            <a:r>
              <a:rPr lang="cs-CZ" dirty="0" smtClean="0"/>
              <a:t>Králíka nebo kuře.</a:t>
            </a:r>
          </a:p>
          <a:p>
            <a:endParaRPr lang="cs-CZ" dirty="0"/>
          </a:p>
          <a:p>
            <a:r>
              <a:rPr lang="cs-CZ" dirty="0" smtClean="0"/>
              <a:t>Ty to nevíš jistě?</a:t>
            </a:r>
          </a:p>
          <a:p>
            <a:endParaRPr lang="cs-CZ" dirty="0" smtClean="0"/>
          </a:p>
          <a:p>
            <a:r>
              <a:rPr lang="cs-CZ" dirty="0" smtClean="0"/>
              <a:t>Nevím. Na talíři už se nedalo poznat, jestli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3861048"/>
            <a:ext cx="49359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. .    . . . .   . . . .   . . . .   . . . .  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052412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76672"/>
            <a:ext cx="7200800" cy="1143000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2. Doplň neúplné příklady násobení. Doplněná čísla vyhledej </a:t>
            </a:r>
            <a:br>
              <a:rPr lang="cs-CZ" sz="2400" dirty="0" smtClean="0"/>
            </a:br>
            <a:r>
              <a:rPr lang="cs-CZ" sz="2400" dirty="0" smtClean="0"/>
              <a:t>v tabulce. Písmena pod nimi zapiš do tajenky.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1810544" cy="4525963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/>
              <a:t>14= 2.7  K D </a:t>
            </a:r>
          </a:p>
          <a:p>
            <a:r>
              <a:rPr lang="cs-CZ" sz="1800" dirty="0" smtClean="0"/>
              <a:t>15= _._   _ _</a:t>
            </a:r>
          </a:p>
          <a:p>
            <a:r>
              <a:rPr lang="cs-CZ" sz="1800" dirty="0" smtClean="0"/>
              <a:t>21= _._   _ _</a:t>
            </a:r>
          </a:p>
          <a:p>
            <a:r>
              <a:rPr lang="cs-CZ" sz="1800" dirty="0" smtClean="0"/>
              <a:t>32= _._   _ _</a:t>
            </a:r>
          </a:p>
          <a:p>
            <a:r>
              <a:rPr lang="cs-CZ" sz="1800" dirty="0" smtClean="0"/>
              <a:t>48= _._   _ _</a:t>
            </a:r>
          </a:p>
          <a:p>
            <a:r>
              <a:rPr lang="cs-CZ" sz="1800" dirty="0" smtClean="0"/>
              <a:t>45= _._   _ _</a:t>
            </a:r>
          </a:p>
          <a:p>
            <a:r>
              <a:rPr lang="cs-CZ" sz="1800" dirty="0" smtClean="0"/>
              <a:t>72= _._   _ _</a:t>
            </a:r>
          </a:p>
          <a:p>
            <a:r>
              <a:rPr lang="cs-CZ" sz="1800" dirty="0" smtClean="0"/>
              <a:t> 2=  _._   _ _</a:t>
            </a:r>
          </a:p>
          <a:p>
            <a:r>
              <a:rPr lang="cs-CZ" sz="1800" dirty="0" smtClean="0"/>
              <a:t> 3=  _._   _ _</a:t>
            </a:r>
          </a:p>
          <a:p>
            <a:r>
              <a:rPr lang="cs-CZ" sz="1800" dirty="0" smtClean="0"/>
              <a:t>35= _._   _ _</a:t>
            </a:r>
          </a:p>
          <a:p>
            <a:r>
              <a:rPr lang="cs-CZ" sz="1800" dirty="0" smtClean="0"/>
              <a:t>56= _._   _ _</a:t>
            </a:r>
          </a:p>
          <a:p>
            <a:r>
              <a:rPr lang="cs-CZ" sz="1800" dirty="0" smtClean="0"/>
              <a:t>42= _._   _ _</a:t>
            </a:r>
          </a:p>
          <a:p>
            <a:r>
              <a:rPr lang="cs-CZ" sz="1800" dirty="0" smtClean="0"/>
              <a:t> 7=  _._   _ _</a:t>
            </a:r>
          </a:p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val="4240917942"/>
              </p:ext>
            </p:extLst>
          </p:nvPr>
        </p:nvGraphicFramePr>
        <p:xfrm>
          <a:off x="4270375" y="1600200"/>
          <a:ext cx="3657600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P!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marL="82814" marR="82814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marL="82814" marR="8281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82814" marR="82814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46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1412776"/>
            <a:ext cx="379950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Jano, kolik hodin denně spíš?</a:t>
            </a:r>
          </a:p>
          <a:p>
            <a:endParaRPr lang="cs-CZ" sz="2400" dirty="0" smtClean="0"/>
          </a:p>
          <a:p>
            <a:r>
              <a:rPr lang="cs-CZ" sz="2400" dirty="0" smtClean="0"/>
              <a:t>Nevím.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3140968"/>
            <a:ext cx="53110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TAJENKA:</a:t>
            </a:r>
          </a:p>
          <a:p>
            <a:r>
              <a:rPr lang="cs-CZ" smtClean="0"/>
              <a:t>_ _ _ _   _ _ _ _ ,  _ _ _ _ _ _ _   _ _    _ _    _ _ _ _ _ _ _ 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0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</TotalTime>
  <Words>604</Words>
  <Application>Microsoft Office PowerPoint</Application>
  <PresentationFormat>Předvádění na obrazovce (4:3)</PresentationFormat>
  <Paragraphs>324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Anotace a citace</vt:lpstr>
      <vt:lpstr>Doplňuj chybějící násobky v řadě:</vt:lpstr>
      <vt:lpstr>Doplňuj chybějící násobky v řadě:</vt:lpstr>
      <vt:lpstr>Doplňuj chybějící násobky v řadě:</vt:lpstr>
      <vt:lpstr>1. Výsledek, napsaný na konci každého řádku tabulky, dostaneš vynásobením dvou čísel z tabulky. Najdi je a písmena pod ním zapiš do tajenky.</vt:lpstr>
      <vt:lpstr>Prezentace aplikace PowerPoint</vt:lpstr>
      <vt:lpstr>Prezentace aplikace PowerPoint</vt:lpstr>
      <vt:lpstr>2. Doplň neúplné příklady násobení. Doplněná čísla vyhledej  v tabulce. Písmena pod nimi zapiš do tajenky.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7</cp:revision>
  <dcterms:created xsi:type="dcterms:W3CDTF">2012-05-08T12:22:59Z</dcterms:created>
  <dcterms:modified xsi:type="dcterms:W3CDTF">2012-05-19T07:07:49Z</dcterms:modified>
</cp:coreProperties>
</file>