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6" r:id="rId5"/>
    <p:sldId id="260" r:id="rId6"/>
    <p:sldId id="267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VY_32_INOVACE_08_MATEMATIKA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Vztahy o několik větší nebo menší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 custLinFactNeighborX="6991" custLinFactNeighborY="4266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7E87CC-C6D1-4E81-B0B1-F7F97F46121B}" type="presOf" srcId="{D1B46980-6531-4606-95E6-44980827E919}" destId="{2BE915AB-18AA-4053-B92C-3BFC9ED204BB}" srcOrd="1" destOrd="0" presId="urn:microsoft.com/office/officeart/2005/8/layout/target3"/>
    <dgm:cxn modelId="{67FA884E-B3CC-48E0-A7C1-3A04A3DB219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7DB274-2D60-4561-887E-18C6DD2FBE65}" type="presOf" srcId="{4C35D32F-0EAB-4CD7-82EE-45574DC2A586}" destId="{8BEBB6EC-1DAA-4CAC-8A25-BC0FCBD5DBD5}" srcOrd="0" destOrd="0" presId="urn:microsoft.com/office/officeart/2005/8/layout/target3"/>
    <dgm:cxn modelId="{1EE36C14-0256-4F92-A637-8E506EB43F4B}" type="presOf" srcId="{D8197B8C-B260-4A16-BDF4-0947B075E274}" destId="{25B08C86-7E15-44DC-BE7F-FFB55DD49D12}" srcOrd="0" destOrd="0" presId="urn:microsoft.com/office/officeart/2005/8/layout/target3"/>
    <dgm:cxn modelId="{AB52FDEE-B691-445D-A488-B776CFFDEED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5791F9CF-BECE-4C8F-B2B9-4BDC29BD9563}" type="presOf" srcId="{B651F6E3-6281-48DB-9319-2AEAFDAE7572}" destId="{6BB5E863-4638-4E1D-BFDE-399D028AC4ED}" srcOrd="1" destOrd="0" presId="urn:microsoft.com/office/officeart/2005/8/layout/target3"/>
    <dgm:cxn modelId="{D626BFBF-30FB-4ACA-92AB-A756610F954F}" type="presOf" srcId="{A528AE99-982B-4758-9459-AE018AD6ED33}" destId="{A1665320-E609-4A4A-911D-3804C5A40BC5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D2E5C2-31C3-431E-B477-D0A918609E4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835CDF-07C2-4702-9E3B-D86DEF56D406}" type="presOf" srcId="{D1B46980-6531-4606-95E6-44980827E919}" destId="{6140AFEC-043D-4C43-A2F9-D0F5331DF3A3}" srcOrd="0" destOrd="0" presId="urn:microsoft.com/office/officeart/2005/8/layout/target3"/>
    <dgm:cxn modelId="{416519F1-3787-4080-B5BC-2D102F45311F}" type="presOf" srcId="{4C35D32F-0EAB-4CD7-82EE-45574DC2A586}" destId="{890E4F0B-2866-4A3F-A3C7-2A14B1797930}" srcOrd="1" destOrd="0" presId="urn:microsoft.com/office/officeart/2005/8/layout/target3"/>
    <dgm:cxn modelId="{D029915A-46C8-4B06-8A32-D9E346EAA9C5}" type="presOf" srcId="{A528AE99-982B-4758-9459-AE018AD6ED33}" destId="{ADD15C17-EB9D-4A31-B8A8-7BA408E425EB}" srcOrd="0" destOrd="0" presId="urn:microsoft.com/office/officeart/2005/8/layout/target3"/>
    <dgm:cxn modelId="{526FC6EC-529C-4631-A5A0-CE5EB4148F60}" type="presOf" srcId="{B651F6E3-6281-48DB-9319-2AEAFDAE7572}" destId="{619D679B-A015-4ECF-8348-D1034C574F40}" srcOrd="0" destOrd="0" presId="urn:microsoft.com/office/officeart/2005/8/layout/target3"/>
    <dgm:cxn modelId="{3AACA166-DAEC-4992-A0C8-6B7ADF3F5C8B}" type="presOf" srcId="{D8197B8C-B260-4A16-BDF4-0947B075E274}" destId="{5A5FFA88-C948-4069-8E93-59FA12366E83}" srcOrd="1" destOrd="0" presId="urn:microsoft.com/office/officeart/2005/8/layout/target3"/>
    <dgm:cxn modelId="{2BA78272-659E-4985-9D8A-84BEEFFE5C8C}" type="presParOf" srcId="{333A1088-737F-45CB-B68E-254E46348037}" destId="{F5ABB229-8D3B-4694-996A-96F23CF14429}" srcOrd="0" destOrd="0" presId="urn:microsoft.com/office/officeart/2005/8/layout/target3"/>
    <dgm:cxn modelId="{17A6BDA7-90B8-4731-BF77-C37BB7BD0784}" type="presParOf" srcId="{333A1088-737F-45CB-B68E-254E46348037}" destId="{F41139FD-01EE-4571-8B17-4FB00FC51163}" srcOrd="1" destOrd="0" presId="urn:microsoft.com/office/officeart/2005/8/layout/target3"/>
    <dgm:cxn modelId="{B268DF55-3867-41A8-BAE5-090D016428A7}" type="presParOf" srcId="{333A1088-737F-45CB-B68E-254E46348037}" destId="{D005CE8C-CC26-4C3E-AC11-E15060ECD759}" srcOrd="2" destOrd="0" presId="urn:microsoft.com/office/officeart/2005/8/layout/target3"/>
    <dgm:cxn modelId="{BBA21535-2EDC-4A99-8164-15B861A6C35B}" type="presParOf" srcId="{333A1088-737F-45CB-B68E-254E46348037}" destId="{2C702D82-9B77-49B7-9568-BB8EB47C3372}" srcOrd="3" destOrd="0" presId="urn:microsoft.com/office/officeart/2005/8/layout/target3"/>
    <dgm:cxn modelId="{55DD1C9E-FC73-4890-9682-DA4A260E5504}" type="presParOf" srcId="{333A1088-737F-45CB-B68E-254E46348037}" destId="{A52A0455-90FF-4808-ABD0-F02540D31D5A}" srcOrd="4" destOrd="0" presId="urn:microsoft.com/office/officeart/2005/8/layout/target3"/>
    <dgm:cxn modelId="{40737B64-AC62-4BE9-85DE-95A0EE66D0EE}" type="presParOf" srcId="{333A1088-737F-45CB-B68E-254E46348037}" destId="{6140AFEC-043D-4C43-A2F9-D0F5331DF3A3}" srcOrd="5" destOrd="0" presId="urn:microsoft.com/office/officeart/2005/8/layout/target3"/>
    <dgm:cxn modelId="{FAFF2A37-664E-4FC5-B122-8D0CCA86DE8A}" type="presParOf" srcId="{333A1088-737F-45CB-B68E-254E46348037}" destId="{9358AC05-5D7D-4327-9F80-1AD486AEA664}" srcOrd="6" destOrd="0" presId="urn:microsoft.com/office/officeart/2005/8/layout/target3"/>
    <dgm:cxn modelId="{EF0C4AEB-0E62-479B-AAAA-787364B70164}" type="presParOf" srcId="{333A1088-737F-45CB-B68E-254E46348037}" destId="{313FC574-E1CD-4FB4-B054-0B805CE0447D}" srcOrd="7" destOrd="0" presId="urn:microsoft.com/office/officeart/2005/8/layout/target3"/>
    <dgm:cxn modelId="{3AB93595-79F4-40EB-A836-C0C34DF07344}" type="presParOf" srcId="{333A1088-737F-45CB-B68E-254E46348037}" destId="{619D679B-A015-4ECF-8348-D1034C574F40}" srcOrd="8" destOrd="0" presId="urn:microsoft.com/office/officeart/2005/8/layout/target3"/>
    <dgm:cxn modelId="{030D27A0-B330-4970-B83A-A18C27EF13E5}" type="presParOf" srcId="{333A1088-737F-45CB-B68E-254E46348037}" destId="{322283A8-4A27-4CDA-BAE3-F381106A9174}" srcOrd="9" destOrd="0" presId="urn:microsoft.com/office/officeart/2005/8/layout/target3"/>
    <dgm:cxn modelId="{D47AAA48-051A-48DE-9466-32B1FB9CD8D3}" type="presParOf" srcId="{333A1088-737F-45CB-B68E-254E46348037}" destId="{FFC9F71D-1B4F-4AD9-A4A6-86ADEFC8AF5C}" srcOrd="10" destOrd="0" presId="urn:microsoft.com/office/officeart/2005/8/layout/target3"/>
    <dgm:cxn modelId="{ADDBE89D-047C-4F5A-9E25-F7AB3F6A2A37}" type="presParOf" srcId="{333A1088-737F-45CB-B68E-254E46348037}" destId="{25B08C86-7E15-44DC-BE7F-FFB55DD49D12}" srcOrd="11" destOrd="0" presId="urn:microsoft.com/office/officeart/2005/8/layout/target3"/>
    <dgm:cxn modelId="{7EF76859-4CEF-48FA-9F2B-BB7610B0F5CE}" type="presParOf" srcId="{333A1088-737F-45CB-B68E-254E46348037}" destId="{76644BE8-9D7C-4C09-B250-3D10AF48CBB7}" srcOrd="12" destOrd="0" presId="urn:microsoft.com/office/officeart/2005/8/layout/target3"/>
    <dgm:cxn modelId="{7D3AC013-7D07-4164-8F93-02CF46A2DB16}" type="presParOf" srcId="{333A1088-737F-45CB-B68E-254E46348037}" destId="{EE85B701-7295-41C0-BA7A-34D3756A2AE6}" srcOrd="13" destOrd="0" presId="urn:microsoft.com/office/officeart/2005/8/layout/target3"/>
    <dgm:cxn modelId="{F0BECA73-6931-4D2A-995E-A22726219A0B}" type="presParOf" srcId="{333A1088-737F-45CB-B68E-254E46348037}" destId="{8BEBB6EC-1DAA-4CAC-8A25-BC0FCBD5DBD5}" srcOrd="14" destOrd="0" presId="urn:microsoft.com/office/officeart/2005/8/layout/target3"/>
    <dgm:cxn modelId="{6DF7DD24-50EE-4030-8C58-E0CBBA733FB0}" type="presParOf" srcId="{333A1088-737F-45CB-B68E-254E46348037}" destId="{CDAFC61C-0423-4B42-A0B6-5AD4A8673C59}" srcOrd="15" destOrd="0" presId="urn:microsoft.com/office/officeart/2005/8/layout/target3"/>
    <dgm:cxn modelId="{4F779E0F-4DE2-497A-9994-BF5B1C7140D2}" type="presParOf" srcId="{333A1088-737F-45CB-B68E-254E46348037}" destId="{6F3496AD-BFB3-4316-A25D-987A8C194B6B}" srcOrd="16" destOrd="0" presId="urn:microsoft.com/office/officeart/2005/8/layout/target3"/>
    <dgm:cxn modelId="{56E33C45-2B95-4FF1-8C8E-6CAAAF3A39FA}" type="presParOf" srcId="{333A1088-737F-45CB-B68E-254E46348037}" destId="{ADD15C17-EB9D-4A31-B8A8-7BA408E425EB}" srcOrd="17" destOrd="0" presId="urn:microsoft.com/office/officeart/2005/8/layout/target3"/>
    <dgm:cxn modelId="{A0FEC492-A1AC-402B-B273-84195962EB39}" type="presParOf" srcId="{333A1088-737F-45CB-B68E-254E46348037}" destId="{AED2198E-93D5-4001-81B4-73124B309672}" srcOrd="18" destOrd="0" presId="urn:microsoft.com/office/officeart/2005/8/layout/target3"/>
    <dgm:cxn modelId="{6EAA3CE9-FEE1-4597-AA3A-2B55E0A80093}" type="presParOf" srcId="{333A1088-737F-45CB-B68E-254E46348037}" destId="{2BE915AB-18AA-4053-B92C-3BFC9ED204BB}" srcOrd="19" destOrd="0" presId="urn:microsoft.com/office/officeart/2005/8/layout/target3"/>
    <dgm:cxn modelId="{880A7027-98BC-4167-9080-CECF5000D2BB}" type="presParOf" srcId="{333A1088-737F-45CB-B68E-254E46348037}" destId="{6BB5E863-4638-4E1D-BFDE-399D028AC4ED}" srcOrd="20" destOrd="0" presId="urn:microsoft.com/office/officeart/2005/8/layout/target3"/>
    <dgm:cxn modelId="{FCCB1AB4-1EB7-4EB3-AE6E-7DA704922AA6}" type="presParOf" srcId="{333A1088-737F-45CB-B68E-254E46348037}" destId="{5A5FFA88-C948-4069-8E93-59FA12366E83}" srcOrd="21" destOrd="0" presId="urn:microsoft.com/office/officeart/2005/8/layout/target3"/>
    <dgm:cxn modelId="{5BAD2891-DFD1-4925-835F-F5A6F1E0A19E}" type="presParOf" srcId="{333A1088-737F-45CB-B68E-254E46348037}" destId="{890E4F0B-2866-4A3F-A3C7-2A14B1797930}" srcOrd="22" destOrd="0" presId="urn:microsoft.com/office/officeart/2005/8/layout/target3"/>
    <dgm:cxn modelId="{A4887E21-0A88-4A03-8565-81CE138101FE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VY_32_INOVACE_08_MATEMATIKA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Vztahy o několik větší nebo menší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728191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728191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DA9B80-DB3B-4737-869A-BE7BFE660539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81DDC3-B0EB-4756-94B2-853B6D9FF9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540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2649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943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26.7.2013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1296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540402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29283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5411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7723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45451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5143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334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487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01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038949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009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Procvičování porovnávání čísel rozdílem</a:t>
            </a:r>
          </a:p>
          <a:p>
            <a:r>
              <a:rPr lang="cs-CZ" dirty="0" smtClean="0"/>
              <a:t>V příkladech a slovních úlohách</a:t>
            </a:r>
          </a:p>
          <a:p>
            <a:r>
              <a:rPr lang="cs-CZ" dirty="0" smtClean="0"/>
              <a:t>Stránky 4 a 6 k vytištění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Sbírka úloh z matematiky pro 2. a 3. ročník základní školy</a:t>
            </a:r>
          </a:p>
          <a:p>
            <a:pPr marL="0" indent="0">
              <a:buNone/>
            </a:pPr>
            <a:r>
              <a:rPr lang="cs-CZ" dirty="0"/>
              <a:t>Doc. PhDr. Jiří Divíšek, </a:t>
            </a:r>
            <a:r>
              <a:rPr lang="cs-CZ" dirty="0" err="1"/>
              <a:t>Csc.</a:t>
            </a:r>
            <a:r>
              <a:rPr lang="cs-CZ" dirty="0"/>
              <a:t>, PhDr. </a:t>
            </a:r>
            <a:r>
              <a:rPr lang="cs-CZ" dirty="0" err="1"/>
              <a:t>Ĺudovít</a:t>
            </a:r>
            <a:r>
              <a:rPr lang="cs-CZ" dirty="0"/>
              <a:t> </a:t>
            </a:r>
            <a:r>
              <a:rPr lang="cs-CZ" dirty="0" err="1"/>
              <a:t>Bálint</a:t>
            </a:r>
            <a:r>
              <a:rPr lang="cs-CZ" dirty="0"/>
              <a:t>, </a:t>
            </a:r>
            <a:r>
              <a:rPr lang="cs-CZ" dirty="0" err="1"/>
              <a:t>Csc.</a:t>
            </a:r>
            <a:r>
              <a:rPr lang="cs-CZ" dirty="0"/>
              <a:t>, Marie Jarošová</a:t>
            </a:r>
          </a:p>
          <a:p>
            <a:r>
              <a:rPr lang="cs-CZ" dirty="0"/>
              <a:t>Učebnice Matematiky pro 3. ročník, </a:t>
            </a:r>
            <a:r>
              <a:rPr lang="cs-CZ" dirty="0" smtClean="0"/>
              <a:t>2. </a:t>
            </a:r>
            <a:r>
              <a:rPr lang="cs-CZ" dirty="0"/>
              <a:t>díl</a:t>
            </a:r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</a:p>
          <a:p>
            <a:pPr marL="0" indent="0">
              <a:buNone/>
            </a:pPr>
            <a:r>
              <a:rPr lang="cs-CZ" dirty="0"/>
              <a:t>RNDr.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/>
              <a:t>Vydáno v nakladatelství Alter </a:t>
            </a:r>
            <a:r>
              <a:rPr lang="cs-CZ" dirty="0" smtClean="0"/>
              <a:t>             v </a:t>
            </a:r>
            <a:r>
              <a:rPr lang="cs-CZ" dirty="0"/>
              <a:t>roce 2006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251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porovnej čísla a napiš, o kolik je číslo vlevo větší nebo menší než číslo vpravo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Jedná se o porovnání rozdílem:</a:t>
            </a:r>
          </a:p>
          <a:p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edy menší číslo budeme od většího odečítat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72     </a:t>
            </a:r>
            <a:r>
              <a:rPr lang="cs-CZ" sz="3200" dirty="0"/>
              <a:t>›</a:t>
            </a:r>
            <a:r>
              <a:rPr lang="cs-CZ" dirty="0"/>
              <a:t>     70</a:t>
            </a:r>
          </a:p>
          <a:p>
            <a:endParaRPr lang="cs-CZ" dirty="0"/>
          </a:p>
          <a:p>
            <a:r>
              <a:rPr lang="cs-CZ" dirty="0"/>
              <a:t>Protože  72 – 70 = 2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56092" y="2543959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746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porovnej čísla a napiš, o kolik je číslo vlevo větší nebo menší než číslo vpravo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2818656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252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563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25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1835696" y="1600200"/>
            <a:ext cx="1224136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256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463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28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177281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2714" y="1628800"/>
            <a:ext cx="699230" cy="44319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896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148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252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1628800"/>
            <a:ext cx="69923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869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841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52</a:t>
            </a:r>
          </a:p>
          <a:p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491880" y="1628800"/>
            <a:ext cx="0" cy="468052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7952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3759" y="2169565"/>
            <a:ext cx="7200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252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563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25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2132856"/>
            <a:ext cx="69923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256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463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28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2132856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‹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1387534" y="173657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4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64831" y="3103279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100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387534" y="461192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542155" y="344683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693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542155" y="196517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27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317522"/>
            <a:ext cx="76335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896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148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252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2317522"/>
            <a:ext cx="69923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869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841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52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96969" y="3446838"/>
            <a:ext cx="4501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62609" y="4912820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‹</a:t>
            </a:r>
            <a:endParaRPr lang="cs-CZ" sz="4000" dirty="0"/>
          </a:p>
        </p:txBody>
      </p:sp>
      <p:sp>
        <p:nvSpPr>
          <p:cNvPr id="21" name="Obdélník 20"/>
          <p:cNvSpPr/>
          <p:nvPr/>
        </p:nvSpPr>
        <p:spPr>
          <a:xfrm>
            <a:off x="5618822" y="4809563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200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2166793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5025956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85024" y="3644477"/>
            <a:ext cx="317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‹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6782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animBg="1"/>
      <p:bldP spid="11" grpId="0" animBg="1"/>
      <p:bldP spid="12" grpId="0" animBg="1"/>
      <p:bldP spid="13" grpId="0" animBg="1"/>
      <p:bldP spid="14" grpId="0" animBg="1"/>
      <p:bldP spid="19" grpId="0"/>
      <p:bldP spid="20" grpId="0"/>
      <p:bldP spid="21" grpId="0" animBg="1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Na místo tečky doplň správné číslo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56938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252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63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1628800"/>
            <a:ext cx="304892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›</a:t>
            </a:r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/>
              <a:t>›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›</a:t>
            </a:r>
            <a:endParaRPr lang="cs-CZ" sz="36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1876075"/>
            <a:ext cx="56938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250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128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1775" y="2416175"/>
            <a:ext cx="1060450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2225" y="2240508"/>
            <a:ext cx="744537" cy="290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416175"/>
            <a:ext cx="1017587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335024" y="1433154"/>
            <a:ext cx="914400" cy="39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58934" y="297418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42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58934" y="444658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33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017293" y="211098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102225" y="376078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200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75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936104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252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63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060848"/>
            <a:ext cx="31771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›</a:t>
            </a:r>
          </a:p>
          <a:p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›</a:t>
            </a:r>
          </a:p>
          <a:p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/>
              <a:t>›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99792" y="2060848"/>
            <a:ext cx="7857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250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128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537354" y="178115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37354" y="352616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42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98755" y="539836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33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983360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170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792" y="6000388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3068960"/>
            <a:ext cx="9361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156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52648" y="2818274"/>
            <a:ext cx="31771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‹</a:t>
            </a:r>
          </a:p>
          <a:p>
            <a:endParaRPr lang="cs-CZ" sz="4000" dirty="0"/>
          </a:p>
          <a:p>
            <a:endParaRPr lang="cs-CZ" sz="4000" dirty="0" smtClean="0"/>
          </a:p>
          <a:p>
            <a:r>
              <a:rPr lang="cs-CZ" sz="4000" dirty="0"/>
              <a:t>‹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3068960"/>
            <a:ext cx="78579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800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5868144" y="265062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868144" y="443410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 200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3107825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160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4884842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600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650" y="1881107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6685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/>
      <p:bldP spid="10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Vyřeš slovní úlohu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 základní školy chodí 87 žáků </a:t>
            </a:r>
            <a:r>
              <a:rPr lang="cs-CZ" dirty="0" smtClean="0"/>
              <a:t>                     3</a:t>
            </a:r>
            <a:r>
              <a:rPr lang="cs-CZ" dirty="0" smtClean="0"/>
              <a:t>. ročníku a 75 </a:t>
            </a:r>
            <a:r>
              <a:rPr lang="cs-CZ" dirty="0" smtClean="0"/>
              <a:t>žáků            </a:t>
            </a:r>
            <a:r>
              <a:rPr lang="cs-CZ" dirty="0" smtClean="0"/>
              <a:t>2. ročníku.</a:t>
            </a:r>
          </a:p>
          <a:p>
            <a:r>
              <a:rPr lang="cs-CZ" dirty="0" smtClean="0"/>
              <a:t>O kolik méně nebo více je dětí ve 3. ročníku než ve 2. ročníku?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87 › 75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87 – 75 = 12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Ve 3. ročníku je </a:t>
            </a:r>
            <a:r>
              <a:rPr lang="cs-CZ" dirty="0" smtClean="0">
                <a:solidFill>
                  <a:srgbClr val="FF0000"/>
                </a:solidFill>
              </a:rPr>
              <a:t>                            o </a:t>
            </a:r>
            <a:r>
              <a:rPr lang="cs-CZ" dirty="0" smtClean="0">
                <a:solidFill>
                  <a:srgbClr val="FF0000"/>
                </a:solidFill>
              </a:rPr>
              <a:t>12 dětí více než </a:t>
            </a:r>
            <a:r>
              <a:rPr lang="cs-CZ" dirty="0" smtClean="0">
                <a:solidFill>
                  <a:srgbClr val="FF0000"/>
                </a:solidFill>
              </a:rPr>
              <a:t>                     ve </a:t>
            </a:r>
            <a:r>
              <a:rPr lang="cs-CZ" dirty="0" smtClean="0">
                <a:solidFill>
                  <a:srgbClr val="FF0000"/>
                </a:solidFill>
              </a:rPr>
              <a:t>2. ročníku.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480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Vyřeš slovní </a:t>
            </a:r>
            <a:r>
              <a:rPr lang="cs-CZ" dirty="0" smtClean="0"/>
              <a:t>úlohu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plovárně bylo 54 dospělých. Dětí bylo </a:t>
            </a:r>
            <a:r>
              <a:rPr lang="cs-CZ" dirty="0" smtClean="0"/>
              <a:t>              o </a:t>
            </a:r>
            <a:r>
              <a:rPr lang="cs-CZ" dirty="0" smtClean="0"/>
              <a:t>12 méně.</a:t>
            </a:r>
          </a:p>
          <a:p>
            <a:r>
              <a:rPr lang="cs-CZ" dirty="0" smtClean="0"/>
              <a:t>Kolik osob bylo celkem na plovárně?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Dospělých …54</a:t>
            </a:r>
          </a:p>
          <a:p>
            <a:r>
              <a:rPr lang="cs-CZ" dirty="0" smtClean="0"/>
              <a:t>Dětí o 12 méně než </a:t>
            </a:r>
          </a:p>
          <a:p>
            <a:r>
              <a:rPr lang="cs-CZ" dirty="0" smtClean="0"/>
              <a:t>Celkem …?</a:t>
            </a:r>
          </a:p>
          <a:p>
            <a:endParaRPr lang="cs-CZ" dirty="0"/>
          </a:p>
          <a:p>
            <a:r>
              <a:rPr lang="cs-CZ" dirty="0" smtClean="0"/>
              <a:t>Dětí: </a:t>
            </a:r>
            <a:r>
              <a:rPr lang="cs-CZ" dirty="0" smtClean="0">
                <a:solidFill>
                  <a:srgbClr val="FF0000"/>
                </a:solidFill>
              </a:rPr>
              <a:t>54 – 12 = 36</a:t>
            </a:r>
          </a:p>
          <a:p>
            <a:r>
              <a:rPr lang="cs-CZ" dirty="0" smtClean="0"/>
              <a:t>Celkem: </a:t>
            </a:r>
            <a:r>
              <a:rPr lang="cs-CZ" dirty="0" smtClean="0">
                <a:solidFill>
                  <a:srgbClr val="FF0000"/>
                </a:solidFill>
              </a:rPr>
              <a:t>54 + 36 = 90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Na plovárně bylo celkem 90 osob.</a:t>
            </a:r>
            <a:endParaRPr lang="cs-CZ" dirty="0"/>
          </a:p>
        </p:txBody>
      </p:sp>
      <p:cxnSp>
        <p:nvCxnSpPr>
          <p:cNvPr id="6" name="Pravoúhlá spojnice 5"/>
          <p:cNvCxnSpPr/>
          <p:nvPr/>
        </p:nvCxnSpPr>
        <p:spPr>
          <a:xfrm rot="10800000">
            <a:off x="6948264" y="1772816"/>
            <a:ext cx="576064" cy="504056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9785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Vyřeš slovní </a:t>
            </a:r>
            <a:r>
              <a:rPr lang="cs-CZ" dirty="0" smtClean="0"/>
              <a:t>úlohu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Tatínek váží 76 kg. Petr je o 50 kg lehčí než tatínek a o 32 kg lehčí než maminka.</a:t>
            </a:r>
          </a:p>
          <a:p>
            <a:r>
              <a:rPr lang="cs-CZ" dirty="0" smtClean="0"/>
              <a:t>Kolik váží maminka?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190184" cy="2476872"/>
          </a:xfrm>
        </p:spPr>
        <p:txBody>
          <a:bodyPr/>
          <a:lstStyle/>
          <a:p>
            <a:r>
              <a:rPr lang="cs-CZ" dirty="0" smtClean="0"/>
              <a:t>Tatínek … 76 kg</a:t>
            </a:r>
          </a:p>
          <a:p>
            <a:r>
              <a:rPr lang="cs-CZ" dirty="0" smtClean="0"/>
              <a:t>Petr … o 50 kg méně než </a:t>
            </a:r>
          </a:p>
          <a:p>
            <a:r>
              <a:rPr lang="cs-CZ" dirty="0" smtClean="0"/>
              <a:t>Maminka o 32 kg více než </a:t>
            </a:r>
          </a:p>
          <a:p>
            <a:endParaRPr lang="cs-CZ" dirty="0"/>
          </a:p>
        </p:txBody>
      </p:sp>
      <p:cxnSp>
        <p:nvCxnSpPr>
          <p:cNvPr id="6" name="Zakřivená spojnice 5"/>
          <p:cNvCxnSpPr/>
          <p:nvPr/>
        </p:nvCxnSpPr>
        <p:spPr>
          <a:xfrm rot="10800000">
            <a:off x="7308304" y="1772816"/>
            <a:ext cx="1008112" cy="576064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Zakřivená spojnice 7"/>
          <p:cNvCxnSpPr>
            <a:stCxn id="4" idx="3"/>
          </p:cNvCxnSpPr>
          <p:nvPr/>
        </p:nvCxnSpPr>
        <p:spPr>
          <a:xfrm flipV="1">
            <a:off x="8460432" y="2204864"/>
            <a:ext cx="72008" cy="633772"/>
          </a:xfrm>
          <a:prstGeom prst="curvedConnector2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44008" y="4005064"/>
            <a:ext cx="287771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Petr … </a:t>
            </a:r>
            <a:r>
              <a:rPr lang="cs-CZ" dirty="0" smtClean="0">
                <a:solidFill>
                  <a:srgbClr val="FF0000"/>
                </a:solidFill>
              </a:rPr>
              <a:t>76 – 50 = 26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Maminka … 26 + 32 = 58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Maminka váží 58 kg.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371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Vyřeš zpaměti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898776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Budova kotelny je 8 m vysoká. Její komín je </a:t>
            </a:r>
            <a:r>
              <a:rPr lang="cs-CZ" dirty="0" smtClean="0"/>
              <a:t>                     o </a:t>
            </a:r>
            <a:r>
              <a:rPr lang="cs-CZ" dirty="0" smtClean="0"/>
              <a:t>4 metry vyšší. Jak je vysoký ?</a:t>
            </a:r>
          </a:p>
          <a:p>
            <a:endParaRPr lang="cs-CZ" dirty="0" smtClean="0"/>
          </a:p>
          <a:p>
            <a:r>
              <a:rPr lang="cs-CZ" dirty="0" smtClean="0"/>
              <a:t>Zuzanka </a:t>
            </a:r>
            <a:r>
              <a:rPr lang="cs-CZ" smtClean="0"/>
              <a:t>přečetla </a:t>
            </a:r>
            <a:r>
              <a:rPr lang="cs-CZ" smtClean="0"/>
              <a:t>                        4 </a:t>
            </a:r>
            <a:r>
              <a:rPr lang="cs-CZ" dirty="0" smtClean="0"/>
              <a:t>stránky ze své knížky. Tatínek přečetl o 13 stránek více. Kolik stránek přečetl tatínek?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0" y="1600200"/>
            <a:ext cx="3672408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Eva na zahradě nasbírala 3 košíky jablek. Maminka nasbírala o 3 košíky více. Kolik košíků nasbírala maminka?</a:t>
            </a:r>
          </a:p>
          <a:p>
            <a:endParaRPr lang="cs-CZ" dirty="0" smtClean="0"/>
          </a:p>
          <a:p>
            <a:r>
              <a:rPr lang="cs-CZ" dirty="0" smtClean="0"/>
              <a:t>Délka třídy je 9 m. délka školní budovy je o 20 m delší. Jak dlouhá je školní budova?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295885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2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589240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17 stránek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3501008"/>
            <a:ext cx="1149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 košíků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88970" y="560223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29 </a:t>
            </a:r>
            <a:r>
              <a:rPr lang="cs-CZ" dirty="0" smtClean="0">
                <a:solidFill>
                  <a:srgbClr val="FF0000"/>
                </a:solidFill>
              </a:rPr>
              <a:t>m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37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560</Words>
  <Application>Microsoft Office PowerPoint</Application>
  <PresentationFormat>Předvádění na obrazovce (4:3)</PresentationFormat>
  <Paragraphs>251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 a citace</vt:lpstr>
      <vt:lpstr>porovnej čísla a napiš, o kolik je číslo vlevo větší nebo menší než číslo vpravo</vt:lpstr>
      <vt:lpstr>porovnej čísla a napiš, o kolik je číslo vlevo větší nebo menší než číslo vpravo</vt:lpstr>
      <vt:lpstr>Řešení:</vt:lpstr>
      <vt:lpstr>Na místo tečky doplň správné číslo </vt:lpstr>
      <vt:lpstr>řešení:</vt:lpstr>
      <vt:lpstr>Vyřeš slovní úlohu 1.</vt:lpstr>
      <vt:lpstr>Vyřeš slovní úlohu 2.</vt:lpstr>
      <vt:lpstr>Vyřeš slovní úlohu 3</vt:lpstr>
      <vt:lpstr>Vyřeš zpaměti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14</cp:revision>
  <dcterms:created xsi:type="dcterms:W3CDTF">2012-05-15T14:07:57Z</dcterms:created>
  <dcterms:modified xsi:type="dcterms:W3CDTF">2013-07-26T05:56:26Z</dcterms:modified>
</cp:coreProperties>
</file>